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ink/ink1.xml" ContentType="application/inkml+xml"/>
  <Override PartName="/ppt/ink/ink2.xml" ContentType="application/inkml+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2"/>
  </p:notesMasterIdLst>
  <p:sldIdLst>
    <p:sldId id="266" r:id="rId2"/>
    <p:sldId id="267" r:id="rId3"/>
    <p:sldId id="268" r:id="rId4"/>
    <p:sldId id="272" r:id="rId5"/>
    <p:sldId id="273" r:id="rId6"/>
    <p:sldId id="274" r:id="rId7"/>
    <p:sldId id="269" r:id="rId8"/>
    <p:sldId id="277" r:id="rId9"/>
    <p:sldId id="275" r:id="rId10"/>
    <p:sldId id="276" r:id="rId11"/>
  </p:sldIdLst>
  <p:sldSz cx="12192000" cy="6858000"/>
  <p:notesSz cx="6858000" cy="9144000"/>
  <p:embeddedFontLst>
    <p:embeddedFont>
      <p:font typeface="Acumin Pro" panose="020B0604020202020204" charset="0"/>
      <p:regular r:id="rId13"/>
      <p:bold r:id="rId14"/>
      <p:italic r:id="rId15"/>
      <p:boldItalic r:id="rId16"/>
    </p:embeddedFont>
    <p:embeddedFont>
      <p:font typeface="Acumin Pro ExtraCondensed" panose="020B0604020202020204" charset="0"/>
      <p:regular r:id="rId17"/>
      <p:bold r:id="rId18"/>
      <p:italic r:id="rId19"/>
      <p:boldItalic r:id="rId20"/>
    </p:embeddedFont>
    <p:embeddedFont>
      <p:font typeface="Acumin Pro ExtraCondensed Smbd" panose="020B0604020202020204" charset="0"/>
      <p:regular r:id="rId21"/>
      <p:bold r:id="rId22"/>
      <p:italic r:id="rId23"/>
      <p:boldItalic r:id="rId24"/>
    </p:embeddedFont>
    <p:embeddedFont>
      <p:font typeface="Acumin Pro Semibold" panose="020B0604020202020204" charset="0"/>
      <p:regular r:id="rId25"/>
      <p:bold r:id="rId26"/>
      <p:italic r:id="rId27"/>
      <p:boldItalic r:id="rId28"/>
    </p:embeddedFont>
    <p:embeddedFont>
      <p:font typeface="Acumin Pro SemiCondensed"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Gilmore" initials="AG" lastIdx="1" clrIdx="0">
    <p:extLst>
      <p:ext uri="{19B8F6BF-5375-455C-9EA6-DF929625EA0E}">
        <p15:presenceInfo xmlns:p15="http://schemas.microsoft.com/office/powerpoint/2012/main" userId="7f7713ccba43ef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86433"/>
  </p:normalViewPr>
  <p:slideViewPr>
    <p:cSldViewPr snapToGrid="0" snapToObjects="1">
      <p:cViewPr varScale="1">
        <p:scale>
          <a:sx n="80" d="100"/>
          <a:sy n="80" d="100"/>
        </p:scale>
        <p:origin x="78" y="171"/>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viewProps" Target="viewProps.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5T15:00:44.251"/>
    </inkml:context>
    <inkml:brush xml:id="br0">
      <inkml:brushProperty name="width" value="0.05" units="cm"/>
      <inkml:brushProperty name="height" value="0.05" units="cm"/>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5T15:00:47.760"/>
    </inkml:context>
    <inkml:brush xml:id="br0">
      <inkml:brushProperty name="width" value="0.05" units="cm"/>
      <inkml:brushProperty name="height" value="0.0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Black women are the highest educated ethnic group. </a:t>
            </a:r>
          </a:p>
          <a:p>
            <a:endParaRPr lang="en-US" dirty="0"/>
          </a:p>
          <a:p>
            <a:r>
              <a:rPr lang="en-US" dirty="0"/>
              <a:t>However, Black women are often negatively depicted.. “the angry black woman,” baby mama and other ideals that reduce Black women’s humanity. </a:t>
            </a:r>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6723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Microassult</a:t>
            </a:r>
            <a:r>
              <a:rPr lang="en-US" dirty="0"/>
              <a:t>-when a person intentionally behaves in a discriminatory manner but claims to not being offensive.</a:t>
            </a:r>
          </a:p>
          <a:p>
            <a:r>
              <a:rPr lang="en-US" dirty="0"/>
              <a:t>Microinsults- verbal or nonverbal comments that </a:t>
            </a:r>
            <a:r>
              <a:rPr lang="en-US" dirty="0" err="1"/>
              <a:t>subtley</a:t>
            </a:r>
            <a:r>
              <a:rPr lang="en-US" dirty="0"/>
              <a:t> convey rudeness insensitivity related to a persons culture or heritage</a:t>
            </a:r>
          </a:p>
          <a:p>
            <a:r>
              <a:rPr lang="en-US" dirty="0"/>
              <a:t>Microinvalidations- comments that subtly exclude the thoughts or experiences of a person of color</a:t>
            </a:r>
          </a:p>
          <a:p>
            <a:endParaRPr lang="en-US" dirty="0"/>
          </a:p>
          <a:p>
            <a:r>
              <a:rPr lang="en-US" b="0" i="0" dirty="0">
                <a:solidFill>
                  <a:srgbClr val="222222"/>
                </a:solidFill>
                <a:effectLst/>
                <a:latin typeface="Arial" panose="020B0604020202020204" pitchFamily="34" charset="0"/>
              </a:rPr>
              <a:t>Often delivered in a ‘well-meaning,’ not overtly aggressive way, microaggressions are their own form of gaslighting. For Black women, this experience is only  more concentrated,  as they suffer for both their gender and race.</a:t>
            </a:r>
            <a:endParaRPr lang="en-US" dirty="0"/>
          </a:p>
          <a:p>
            <a:endParaRPr lang="en-US" dirty="0"/>
          </a:p>
          <a:p>
            <a:r>
              <a:rPr lang="en-US" dirty="0"/>
              <a:t>Thank you Google for the definitions</a:t>
            </a:r>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1315845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sufferings include </a:t>
            </a:r>
            <a:r>
              <a:rPr lang="en-US" dirty="0" err="1"/>
              <a:t>hyperviligence</a:t>
            </a:r>
            <a:r>
              <a:rPr lang="en-US" dirty="0"/>
              <a:t>, low self esteem and our favorite.. Anger. </a:t>
            </a:r>
          </a:p>
          <a:p>
            <a:r>
              <a:rPr lang="en-US" dirty="0"/>
              <a:t> But let’s talk about high functioning depression and anxiety. The ability to accomplish tasks and appear as ‘normal’ externally, while internally, one continues to feel increased heart rates, feelings of hopelessness, intense feelings of fear. </a:t>
            </a:r>
          </a:p>
          <a:p>
            <a:endParaRPr lang="en-US" dirty="0"/>
          </a:p>
          <a:p>
            <a:r>
              <a:rPr lang="en-US" dirty="0"/>
              <a:t>The cycle. Stereotype- bias- microaggression.. repeats</a:t>
            </a:r>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164791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worked to rid ourselves of </a:t>
            </a:r>
            <a:r>
              <a:rPr lang="en-US" dirty="0" err="1"/>
              <a:t>Karens</a:t>
            </a:r>
            <a:r>
              <a:rPr lang="en-US" dirty="0"/>
              <a:t>. Of White Supremacists and racial trauma. </a:t>
            </a:r>
          </a:p>
          <a:p>
            <a:endParaRPr lang="en-US" dirty="0"/>
          </a:p>
          <a:p>
            <a:r>
              <a:rPr lang="en-US" dirty="0"/>
              <a:t>Today, we see social media as a social construct… and it affects us in negative ways. But how are we changing that narrative. Black women! That’s how!</a:t>
            </a:r>
          </a:p>
          <a:p>
            <a:r>
              <a:rPr lang="en-US" dirty="0"/>
              <a:t>#BlackGirlMagic- 1.1. Million Mentions on Twitter; 123.9 Thousand on IG</a:t>
            </a:r>
          </a:p>
          <a:p>
            <a:r>
              <a:rPr lang="en-US" dirty="0"/>
              <a:t>#BlackGirls Rock- 453.5 Thousand on Twitter; 483.8 Thousand on IG</a:t>
            </a:r>
          </a:p>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8</a:t>
            </a:fld>
            <a:endParaRPr lang="en-US"/>
          </a:p>
        </p:txBody>
      </p:sp>
    </p:spTree>
    <p:extLst>
      <p:ext uri="{BB962C8B-B14F-4D97-AF65-F5344CB8AC3E}">
        <p14:creationId xmlns:p14="http://schemas.microsoft.com/office/powerpoint/2010/main" val="188187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 your business. To often, white women occupy spaces that may not necessarily belong to them. </a:t>
            </a:r>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2404292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3912D2A1-832A-F644-9217-8EA24F4A416D}"/>
              </a:ext>
            </a:extLst>
          </p:cNvPr>
          <p:cNvPicPr>
            <a:picLocks noChangeAspect="1"/>
          </p:cNvPicPr>
          <p:nvPr userDrawn="1"/>
        </p:nvPicPr>
        <p:blipFill>
          <a:blip r:embed="rId2"/>
          <a:stretch>
            <a:fillRect/>
          </a:stretch>
        </p:blipFill>
        <p:spPr>
          <a:xfrm>
            <a:off x="7893488" y="-91440"/>
            <a:ext cx="4425512" cy="7040880"/>
          </a:xfrm>
          <a:prstGeom prst="rect">
            <a:avLst/>
          </a:prstGeom>
        </p:spPr>
      </p:pic>
      <p:pic>
        <p:nvPicPr>
          <p:cNvPr id="10" name="Picture 9">
            <a:extLst>
              <a:ext uri="{FF2B5EF4-FFF2-40B4-BE49-F238E27FC236}">
                <a16:creationId xmlns:a16="http://schemas.microsoft.com/office/drawing/2014/main" id="{89015555-B057-1E40-83CE-489C71F75AA8}"/>
              </a:ext>
            </a:extLst>
          </p:cNvPr>
          <p:cNvPicPr>
            <a:picLocks noChangeAspect="1"/>
          </p:cNvPicPr>
          <p:nvPr userDrawn="1"/>
        </p:nvPicPr>
        <p:blipFill>
          <a:blip r:embed="rId3"/>
          <a:stretch>
            <a:fillRect/>
          </a:stretch>
        </p:blipFill>
        <p:spPr>
          <a:xfrm>
            <a:off x="6934200" y="-387586"/>
            <a:ext cx="6016837" cy="7972576"/>
          </a:xfrm>
          <a:prstGeom prst="rect">
            <a:avLst/>
          </a:prstGeom>
        </p:spPr>
      </p:pic>
      <p:pic>
        <p:nvPicPr>
          <p:cNvPr id="9" name="Picture 8">
            <a:extLst>
              <a:ext uri="{FF2B5EF4-FFF2-40B4-BE49-F238E27FC236}">
                <a16:creationId xmlns:a16="http://schemas.microsoft.com/office/drawing/2014/main" id="{9477892E-ADEB-8048-BF74-31C2B0851F21}"/>
              </a:ext>
            </a:extLst>
          </p:cNvPr>
          <p:cNvPicPr>
            <a:picLocks noChangeAspect="1"/>
          </p:cNvPicPr>
          <p:nvPr userDrawn="1"/>
        </p:nvPicPr>
        <p:blipFill>
          <a:blip r:embed="rId4"/>
          <a:stretch>
            <a:fillRect/>
          </a:stretch>
        </p:blipFill>
        <p:spPr>
          <a:xfrm>
            <a:off x="914469" y="658472"/>
            <a:ext cx="5260694" cy="5260694"/>
          </a:xfrm>
          <a:prstGeom prst="rect">
            <a:avLst/>
          </a:prstGeom>
        </p:spPr>
      </p:pic>
      <p:cxnSp>
        <p:nvCxnSpPr>
          <p:cNvPr id="13" name="Straight Connector 12">
            <a:extLst>
              <a:ext uri="{FF2B5EF4-FFF2-40B4-BE49-F238E27FC236}">
                <a16:creationId xmlns:a16="http://schemas.microsoft.com/office/drawing/2014/main" id="{80558C5B-422C-5D41-AADE-B67E6077D311}"/>
              </a:ext>
            </a:extLst>
          </p:cNvPr>
          <p:cNvCxnSpPr>
            <a:cxnSpLocks/>
          </p:cNvCxnSpPr>
          <p:nvPr userDrawn="1"/>
        </p:nvCxnSpPr>
        <p:spPr>
          <a:xfrm>
            <a:off x="-127000" y="4419600"/>
            <a:ext cx="5892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Slide - Picture">
    <p:bg>
      <p:bgPr>
        <a:solidFill>
          <a:schemeClr val="accent4"/>
        </a:solidFill>
        <a:effectLst/>
      </p:bgPr>
    </p:bg>
    <p:spTree>
      <p:nvGrpSpPr>
        <p:cNvPr id="1" name=""/>
        <p:cNvGrpSpPr/>
        <p:nvPr/>
      </p:nvGrpSpPr>
      <p:grpSpPr>
        <a:xfrm>
          <a:off x="0" y="0"/>
          <a:ext cx="0" cy="0"/>
          <a:chOff x="0" y="0"/>
          <a:chExt cx="0" cy="0"/>
        </a:xfrm>
      </p:grpSpPr>
      <p:pic>
        <p:nvPicPr>
          <p:cNvPr id="15" name="Black Triangle">
            <a:extLst>
              <a:ext uri="{FF2B5EF4-FFF2-40B4-BE49-F238E27FC236}">
                <a16:creationId xmlns:a16="http://schemas.microsoft.com/office/drawing/2014/main" id="{73BD0BA1-5EDA-C849-83BD-F506F33803E7}"/>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456D598C-122E-0344-BD52-14F481D93A13}"/>
                  </a:ext>
                </a:extLst>
              </p14:cNvPr>
              <p14:cNvContentPartPr/>
              <p14:nvPr userDrawn="1"/>
            </p14:nvContentPartPr>
            <p14:xfrm>
              <a:off x="11966260" y="18000"/>
              <a:ext cx="360" cy="360"/>
            </p14:xfrm>
          </p:contentPart>
        </mc:Choice>
        <mc:Fallback xmlns="">
          <p:pic>
            <p:nvPicPr>
              <p:cNvPr id="3" name="Ink 2">
                <a:extLst>
                  <a:ext uri="{FF2B5EF4-FFF2-40B4-BE49-F238E27FC236}">
                    <a16:creationId xmlns:a16="http://schemas.microsoft.com/office/drawing/2014/main" id="{456D598C-122E-0344-BD52-14F481D93A13}"/>
                  </a:ext>
                </a:extLst>
              </p:cNvPr>
              <p:cNvPicPr/>
              <p:nvPr/>
            </p:nvPicPr>
            <p:blipFill>
              <a:blip r:embed="rId4"/>
              <a:stretch>
                <a:fillRect/>
              </a:stretch>
            </p:blipFill>
            <p:spPr>
              <a:xfrm>
                <a:off x="11957620" y="90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09E2F7A8-9BD2-674A-9CE5-AFD799D604C3}"/>
                  </a:ext>
                </a:extLst>
              </p14:cNvPr>
              <p14:cNvContentPartPr/>
              <p14:nvPr userDrawn="1"/>
            </p14:nvContentPartPr>
            <p14:xfrm>
              <a:off x="9821380" y="6878520"/>
              <a:ext cx="360" cy="360"/>
            </p14:xfrm>
          </p:contentPart>
        </mc:Choice>
        <mc:Fallback xmlns="">
          <p:pic>
            <p:nvPicPr>
              <p:cNvPr id="4" name="Ink 3">
                <a:extLst>
                  <a:ext uri="{FF2B5EF4-FFF2-40B4-BE49-F238E27FC236}">
                    <a16:creationId xmlns:a16="http://schemas.microsoft.com/office/drawing/2014/main" id="{09E2F7A8-9BD2-674A-9CE5-AFD799D604C3}"/>
                  </a:ext>
                </a:extLst>
              </p:cNvPr>
              <p:cNvPicPr/>
              <p:nvPr/>
            </p:nvPicPr>
            <p:blipFill>
              <a:blip r:embed="rId4"/>
              <a:stretch>
                <a:fillRect/>
              </a:stretch>
            </p:blipFill>
            <p:spPr>
              <a:xfrm>
                <a:off x="9812380" y="6869880"/>
                <a:ext cx="18000" cy="18000"/>
              </a:xfrm>
              <a:prstGeom prst="rect">
                <a:avLst/>
              </a:prstGeom>
            </p:spPr>
          </p:pic>
        </mc:Fallback>
      </mc:AlternateContent>
      <p:pic>
        <p:nvPicPr>
          <p:cNvPr id="8" name="Picture 7">
            <a:extLst>
              <a:ext uri="{FF2B5EF4-FFF2-40B4-BE49-F238E27FC236}">
                <a16:creationId xmlns:a16="http://schemas.microsoft.com/office/drawing/2014/main" id="{52860BAB-E345-8448-BE83-482B50379C9A}"/>
              </a:ext>
            </a:extLst>
          </p:cNvPr>
          <p:cNvPicPr>
            <a:picLocks noChangeAspect="1"/>
          </p:cNvPicPr>
          <p:nvPr userDrawn="1"/>
        </p:nvPicPr>
        <p:blipFill>
          <a:blip r:embed="rId6"/>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6376682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352">
          <p15:clr>
            <a:srgbClr val="FBAE40"/>
          </p15:clr>
        </p15:guide>
        <p15:guide id="8" orient="horz" pos="192">
          <p15:clr>
            <a:srgbClr val="FBAE40"/>
          </p15:clr>
        </p15:guide>
        <p15:guide id="9" pos="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628902" y="1521334"/>
            <a:ext cx="6347458"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628900" y="2548210"/>
            <a:ext cx="6347460"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cxnSp>
        <p:nvCxnSpPr>
          <p:cNvPr id="10" name="Straight Connector 9">
            <a:extLst>
              <a:ext uri="{FF2B5EF4-FFF2-40B4-BE49-F238E27FC236}">
                <a16:creationId xmlns:a16="http://schemas.microsoft.com/office/drawing/2014/main" id="{E8353703-3CA0-4546-9591-BFDCD4F2C2AE}"/>
              </a:ext>
            </a:extLst>
          </p:cNvPr>
          <p:cNvCxnSpPr>
            <a:cxnSpLocks/>
          </p:cNvCxnSpPr>
          <p:nvPr userDrawn="1"/>
        </p:nvCxnSpPr>
        <p:spPr>
          <a:xfrm flipH="1">
            <a:off x="9310370" y="1219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9A8AC8-F882-BF49-B284-85EE66052A39}"/>
              </a:ext>
            </a:extLst>
          </p:cNvPr>
          <p:cNvCxnSpPr/>
          <p:nvPr userDrawn="1"/>
        </p:nvCxnSpPr>
        <p:spPr>
          <a:xfrm flipH="1">
            <a:off x="10214829" y="-15367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BF09F87-B213-4E47-90C7-A3C1C062DDAD}"/>
              </a:ext>
            </a:extLst>
          </p:cNvPr>
          <p:cNvCxnSpPr/>
          <p:nvPr userDrawn="1"/>
        </p:nvCxnSpPr>
        <p:spPr>
          <a:xfrm flipH="1">
            <a:off x="10676365" y="-2362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5098AC-A37B-EE49-AEF5-18A8333C050A}"/>
              </a:ext>
            </a:extLst>
          </p:cNvPr>
          <p:cNvCxnSpPr/>
          <p:nvPr userDrawn="1"/>
        </p:nvCxnSpPr>
        <p:spPr>
          <a:xfrm flipH="1">
            <a:off x="9837858" y="2902391"/>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226B599-A7DF-3F43-B02D-1E109F16959C}"/>
              </a:ext>
            </a:extLst>
          </p:cNvPr>
          <p:cNvPicPr>
            <a:picLocks noChangeAspect="1"/>
          </p:cNvPicPr>
          <p:nvPr userDrawn="1"/>
        </p:nvPicPr>
        <p:blipFill>
          <a:blip r:embed="rId2"/>
          <a:stretch>
            <a:fillRect/>
          </a:stretch>
        </p:blipFill>
        <p:spPr>
          <a:xfrm>
            <a:off x="336552" y="5821660"/>
            <a:ext cx="2247900" cy="749300"/>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E7E8D5-FBD2-D444-B76C-28507631649F}"/>
              </a:ext>
            </a:extLst>
          </p:cNvPr>
          <p:cNvPicPr>
            <a:picLocks noChangeAspect="1"/>
          </p:cNvPicPr>
          <p:nvPr userDrawn="1"/>
        </p:nvPicPr>
        <p:blipFill>
          <a:blip r:embed="rId2"/>
          <a:stretch>
            <a:fillRect/>
          </a:stretch>
        </p:blipFill>
        <p:spPr>
          <a:xfrm>
            <a:off x="7893487" y="-81280"/>
            <a:ext cx="4394034" cy="7010400"/>
          </a:xfrm>
          <a:prstGeom prst="rect">
            <a:avLst/>
          </a:prstGeom>
        </p:spPr>
      </p:pic>
      <p:pic>
        <p:nvPicPr>
          <p:cNvPr id="12" name="Picture 11">
            <a:extLst>
              <a:ext uri="{FF2B5EF4-FFF2-40B4-BE49-F238E27FC236}">
                <a16:creationId xmlns:a16="http://schemas.microsoft.com/office/drawing/2014/main" id="{94536C42-B014-934F-AD34-8551A66FAE5B}"/>
              </a:ext>
            </a:extLst>
          </p:cNvPr>
          <p:cNvPicPr>
            <a:picLocks noChangeAspect="1"/>
          </p:cNvPicPr>
          <p:nvPr userDrawn="1"/>
        </p:nvPicPr>
        <p:blipFill>
          <a:blip r:embed="rId3"/>
          <a:stretch>
            <a:fillRect/>
          </a:stretch>
        </p:blipFill>
        <p:spPr>
          <a:xfrm>
            <a:off x="6934200" y="-387586"/>
            <a:ext cx="6016837" cy="7972576"/>
          </a:xfrm>
          <a:prstGeom prst="rect">
            <a:avLst/>
          </a:prstGeom>
        </p:spPr>
      </p:pic>
      <p:pic>
        <p:nvPicPr>
          <p:cNvPr id="19" name="Picture 18">
            <a:extLst>
              <a:ext uri="{FF2B5EF4-FFF2-40B4-BE49-F238E27FC236}">
                <a16:creationId xmlns:a16="http://schemas.microsoft.com/office/drawing/2014/main" id="{A3D753A9-B5F0-7B45-83E7-26A07BAC454F}"/>
              </a:ext>
            </a:extLst>
          </p:cNvPr>
          <p:cNvPicPr>
            <a:picLocks noChangeAspect="1"/>
          </p:cNvPicPr>
          <p:nvPr userDrawn="1"/>
        </p:nvPicPr>
        <p:blipFill>
          <a:blip r:embed="rId4"/>
          <a:stretch>
            <a:fillRect/>
          </a:stretch>
        </p:blipFill>
        <p:spPr>
          <a:xfrm>
            <a:off x="336552" y="5821660"/>
            <a:ext cx="2397759" cy="749300"/>
          </a:xfrm>
          <a:prstGeom prst="rect">
            <a:avLst/>
          </a:prstGeom>
        </p:spPr>
      </p:pic>
      <p:cxnSp>
        <p:nvCxnSpPr>
          <p:cNvPr id="33" name="Straight Connector 32">
            <a:extLst>
              <a:ext uri="{FF2B5EF4-FFF2-40B4-BE49-F238E27FC236}">
                <a16:creationId xmlns:a16="http://schemas.microsoft.com/office/drawing/2014/main" id="{0F6C7CFD-D81A-6345-8FF9-F80629BFFEC8}"/>
              </a:ext>
            </a:extLst>
          </p:cNvPr>
          <p:cNvCxnSpPr>
            <a:cxnSpLocks/>
          </p:cNvCxnSpPr>
          <p:nvPr userDrawn="1"/>
        </p:nvCxnSpPr>
        <p:spPr>
          <a:xfrm>
            <a:off x="0" y="4137178"/>
            <a:ext cx="65823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a:extLst>
              <a:ext uri="{FF2B5EF4-FFF2-40B4-BE49-F238E27FC236}">
                <a16:creationId xmlns:a16="http://schemas.microsoft.com/office/drawing/2014/main" id="{A013D028-0C14-F245-B57B-73A929766210}"/>
              </a:ext>
            </a:extLst>
          </p:cNvPr>
          <p:cNvSpPr>
            <a:spLocks noGrp="1"/>
          </p:cNvSpPr>
          <p:nvPr>
            <p:ph type="ctrTitle" hasCustomPrompt="1"/>
          </p:nvPr>
        </p:nvSpPr>
        <p:spPr bwMode="blackWhite">
          <a:xfrm>
            <a:off x="1027432" y="1501742"/>
            <a:ext cx="5554958" cy="2516073"/>
          </a:xfrm>
          <a:prstGeom prst="rect">
            <a:avLst/>
          </a:prstGeom>
          <a:noFill/>
          <a:ln w="38100">
            <a:noFill/>
          </a:ln>
        </p:spPr>
        <p:txBody>
          <a:bodyPr wrap="square" lIns="0" tIns="0" rIns="0" bIns="0" anchor="t" anchorCtr="0">
            <a:spAutoFit/>
          </a:bodyPr>
          <a:lstStyle>
            <a:lvl1pPr algn="l">
              <a:defRPr sz="6000" b="1" i="1" spc="0">
                <a:solidFill>
                  <a:schemeClr val="tx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6" name="Subtitle">
            <a:extLst>
              <a:ext uri="{FF2B5EF4-FFF2-40B4-BE49-F238E27FC236}">
                <a16:creationId xmlns:a16="http://schemas.microsoft.com/office/drawing/2014/main" id="{7C9E261B-79D3-724B-A721-988786341936}"/>
              </a:ext>
            </a:extLst>
          </p:cNvPr>
          <p:cNvSpPr>
            <a:spLocks noGrp="1"/>
          </p:cNvSpPr>
          <p:nvPr>
            <p:ph type="subTitle" idx="1" hasCustomPrompt="1"/>
          </p:nvPr>
        </p:nvSpPr>
        <p:spPr>
          <a:xfrm>
            <a:off x="1027432" y="4405401"/>
            <a:ext cx="5554957"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esource Page - PPT Accessibility">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083592-DA87-554D-A6EB-66EDB2FE7142}"/>
              </a:ext>
            </a:extLst>
          </p:cNvPr>
          <p:cNvPicPr>
            <a:picLocks noChangeAspect="1"/>
          </p:cNvPicPr>
          <p:nvPr userDrawn="1"/>
        </p:nvPicPr>
        <p:blipFill>
          <a:blip r:embed="rId2"/>
          <a:stretch>
            <a:fillRect/>
          </a:stretch>
        </p:blipFill>
        <p:spPr>
          <a:xfrm>
            <a:off x="9776127" y="-76200"/>
            <a:ext cx="4394034" cy="7010400"/>
          </a:xfrm>
          <a:prstGeom prst="rect">
            <a:avLst/>
          </a:prstGeom>
        </p:spPr>
      </p:pic>
      <p:sp>
        <p:nvSpPr>
          <p:cNvPr id="31" name="Title">
            <a:extLst>
              <a:ext uri="{FF2B5EF4-FFF2-40B4-BE49-F238E27FC236}">
                <a16:creationId xmlns:a16="http://schemas.microsoft.com/office/drawing/2014/main" id="{83F7CCC8-F4A0-B042-83C9-7BC85915B1D1}"/>
              </a:ext>
            </a:extLst>
          </p:cNvPr>
          <p:cNvSpPr>
            <a:spLocks noGrp="1"/>
          </p:cNvSpPr>
          <p:nvPr>
            <p:ph type="ctrTitle" hasCustomPrompt="1"/>
          </p:nvPr>
        </p:nvSpPr>
        <p:spPr bwMode="blackWhite">
          <a:xfrm>
            <a:off x="1027433" y="437030"/>
            <a:ext cx="5855968" cy="512448"/>
          </a:xfrm>
          <a:prstGeom prst="rect">
            <a:avLst/>
          </a:prstGeom>
          <a:noFill/>
          <a:ln w="38100">
            <a:noFill/>
          </a:ln>
        </p:spPr>
        <p:txBody>
          <a:bodyPr wrap="square" lIns="0" tIns="0" rIns="0" bIns="0" anchor="t" anchorCtr="0">
            <a:spAutoFit/>
          </a:bodyPr>
          <a:lstStyle>
            <a:lvl1pPr algn="l">
              <a:defRPr sz="3600" b="1" i="1" cap="none" spc="0">
                <a:solidFill>
                  <a:schemeClr val="tx1"/>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cxnSp>
        <p:nvCxnSpPr>
          <p:cNvPr id="33" name="Straight Connector 32">
            <a:extLst>
              <a:ext uri="{FF2B5EF4-FFF2-40B4-BE49-F238E27FC236}">
                <a16:creationId xmlns:a16="http://schemas.microsoft.com/office/drawing/2014/main" id="{0F6C7CFD-D81A-6345-8FF9-F80629BFFEC8}"/>
              </a:ext>
            </a:extLst>
          </p:cNvPr>
          <p:cNvCxnSpPr>
            <a:cxnSpLocks/>
          </p:cNvCxnSpPr>
          <p:nvPr userDrawn="1"/>
        </p:nvCxnSpPr>
        <p:spPr>
          <a:xfrm>
            <a:off x="0" y="974878"/>
            <a:ext cx="678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0D15C1C-7409-F449-AA24-E39FB5F5CC3F}"/>
              </a:ext>
            </a:extLst>
          </p:cNvPr>
          <p:cNvSpPr>
            <a:spLocks noGrp="1"/>
          </p:cNvSpPr>
          <p:nvPr>
            <p:ph type="body" sz="quarter" idx="10" hasCustomPrompt="1"/>
          </p:nvPr>
        </p:nvSpPr>
        <p:spPr>
          <a:xfrm>
            <a:off x="1027433" y="1202915"/>
            <a:ext cx="7326212" cy="3775483"/>
          </a:xfr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lumMod val="20000"/>
                    <a:lumOff val="80000"/>
                  </a:schemeClr>
                </a:solidFill>
                <a:effectLst/>
                <a:latin typeface="Acumin Pro" panose="020B0504020202020204" pitchFamily="34" charset="77"/>
              </a:rPr>
              <a:t>Paragraph of information</a:t>
            </a:r>
            <a:endParaRPr lang="en-US" dirty="0">
              <a:solidFill>
                <a:schemeClr val="bg2">
                  <a:lumMod val="20000"/>
                  <a:lumOff val="80000"/>
                </a:schemeClr>
              </a:solidFill>
            </a:endParaRPr>
          </a:p>
        </p:txBody>
      </p:sp>
      <p:pic>
        <p:nvPicPr>
          <p:cNvPr id="7" name="Picture 6">
            <a:extLst>
              <a:ext uri="{FF2B5EF4-FFF2-40B4-BE49-F238E27FC236}">
                <a16:creationId xmlns:a16="http://schemas.microsoft.com/office/drawing/2014/main" id="{5635A3B5-116B-964E-B702-2DB7DC01DC6A}"/>
              </a:ext>
            </a:extLst>
          </p:cNvPr>
          <p:cNvPicPr>
            <a:picLocks noChangeAspect="1"/>
          </p:cNvPicPr>
          <p:nvPr userDrawn="1"/>
        </p:nvPicPr>
        <p:blipFill>
          <a:blip r:embed="rId3"/>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291440291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esource Page - PPT Accessibility">
    <p:bg>
      <p:bgPr>
        <a:solidFill>
          <a:schemeClr val="accent4"/>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EFC4A944-4DBD-344B-B82D-F37C05E0DCDF}"/>
              </a:ext>
            </a:extLst>
          </p:cNvPr>
          <p:cNvCxnSpPr>
            <a:cxnSpLocks/>
          </p:cNvCxnSpPr>
          <p:nvPr userDrawn="1"/>
        </p:nvCxnSpPr>
        <p:spPr>
          <a:xfrm flipH="1">
            <a:off x="9310370" y="1219200"/>
            <a:ext cx="1466412"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699159-ECCB-BF4A-9A48-727AD745052D}"/>
              </a:ext>
            </a:extLst>
          </p:cNvPr>
          <p:cNvCxnSpPr/>
          <p:nvPr userDrawn="1"/>
        </p:nvCxnSpPr>
        <p:spPr>
          <a:xfrm flipH="1">
            <a:off x="10214829" y="-1536700"/>
            <a:ext cx="1466412"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5C1F1E-A670-414F-8008-05D478C429C4}"/>
              </a:ext>
            </a:extLst>
          </p:cNvPr>
          <p:cNvCxnSpPr/>
          <p:nvPr userDrawn="1"/>
        </p:nvCxnSpPr>
        <p:spPr>
          <a:xfrm flipH="1">
            <a:off x="10676365" y="-2362200"/>
            <a:ext cx="1466412"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A169C1D-0FDD-6C4D-99FF-DF2C1DB0FAB2}"/>
              </a:ext>
            </a:extLst>
          </p:cNvPr>
          <p:cNvCxnSpPr/>
          <p:nvPr userDrawn="1"/>
        </p:nvCxnSpPr>
        <p:spPr>
          <a:xfrm flipH="1">
            <a:off x="9837858" y="2902391"/>
            <a:ext cx="1466412"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a:extLst>
              <a:ext uri="{FF2B5EF4-FFF2-40B4-BE49-F238E27FC236}">
                <a16:creationId xmlns:a16="http://schemas.microsoft.com/office/drawing/2014/main" id="{1711184E-C95A-A546-8FBB-6C1892481950}"/>
              </a:ext>
            </a:extLst>
          </p:cNvPr>
          <p:cNvSpPr>
            <a:spLocks noGrp="1"/>
          </p:cNvSpPr>
          <p:nvPr>
            <p:ph type="ctrTitle" hasCustomPrompt="1"/>
          </p:nvPr>
        </p:nvSpPr>
        <p:spPr bwMode="blackWhite">
          <a:xfrm>
            <a:off x="1027432" y="437030"/>
            <a:ext cx="8026727"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26" name="Text Placeholder 25">
            <a:extLst>
              <a:ext uri="{FF2B5EF4-FFF2-40B4-BE49-F238E27FC236}">
                <a16:creationId xmlns:a16="http://schemas.microsoft.com/office/drawing/2014/main" id="{6F5FF6FF-134C-E043-A647-A883FBB2275F}"/>
              </a:ext>
            </a:extLst>
          </p:cNvPr>
          <p:cNvSpPr>
            <a:spLocks noGrp="1"/>
          </p:cNvSpPr>
          <p:nvPr>
            <p:ph type="body" sz="quarter" idx="10" hasCustomPrompt="1"/>
          </p:nvPr>
        </p:nvSpPr>
        <p:spPr>
          <a:xfrm>
            <a:off x="1027113" y="1219200"/>
            <a:ext cx="8026400" cy="3708400"/>
          </a:xfrm>
        </p:spPr>
        <p:txBody>
          <a:bodyPr/>
          <a:lstStyle/>
          <a:p>
            <a:pPr lvl="0"/>
            <a:r>
              <a:rPr lang="en-US" dirty="0"/>
              <a:t>Paragraph information here</a:t>
            </a:r>
          </a:p>
        </p:txBody>
      </p:sp>
      <p:pic>
        <p:nvPicPr>
          <p:cNvPr id="10" name="Picture 9">
            <a:extLst>
              <a:ext uri="{FF2B5EF4-FFF2-40B4-BE49-F238E27FC236}">
                <a16:creationId xmlns:a16="http://schemas.microsoft.com/office/drawing/2014/main" id="{611C3E70-5091-1840-B237-3E67F6D6873D}"/>
              </a:ext>
            </a:extLst>
          </p:cNvPr>
          <p:cNvPicPr>
            <a:picLocks noChangeAspect="1"/>
          </p:cNvPicPr>
          <p:nvPr userDrawn="1"/>
        </p:nvPicPr>
        <p:blipFill>
          <a:blip r:embed="rId2"/>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40619576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496"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guide id="8" pos="1680" userDrawn="1">
          <p15:clr>
            <a:srgbClr val="FBAE40"/>
          </p15:clr>
        </p15:guide>
        <p15:guide id="9" pos="6264" userDrawn="1">
          <p15:clr>
            <a:srgbClr val="FBAE40"/>
          </p15:clr>
        </p15:guide>
        <p15:guide id="10" pos="6360" userDrawn="1">
          <p15:clr>
            <a:srgbClr val="FBAE40"/>
          </p15:clr>
        </p15:guide>
        <p15:guide id="11" orient="horz" pos="100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027434" y="1501742"/>
            <a:ext cx="6801602"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027432" y="3937834"/>
            <a:ext cx="6801603"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9" name="Picture 8">
            <a:extLst>
              <a:ext uri="{FF2B5EF4-FFF2-40B4-BE49-F238E27FC236}">
                <a16:creationId xmlns:a16="http://schemas.microsoft.com/office/drawing/2014/main" id="{24679C25-459F-2745-BFE6-39128811E28C}"/>
              </a:ext>
            </a:extLst>
          </p:cNvPr>
          <p:cNvPicPr>
            <a:picLocks noChangeAspect="1"/>
          </p:cNvPicPr>
          <p:nvPr userDrawn="1"/>
        </p:nvPicPr>
        <p:blipFill>
          <a:blip r:embed="rId2"/>
          <a:stretch>
            <a:fillRect/>
          </a:stretch>
        </p:blipFill>
        <p:spPr>
          <a:xfrm>
            <a:off x="336552" y="5821660"/>
            <a:ext cx="2247900" cy="749300"/>
          </a:xfrm>
          <a:prstGeom prst="rect">
            <a:avLst/>
          </a:prstGeom>
        </p:spPr>
      </p:pic>
      <p:cxnSp>
        <p:nvCxnSpPr>
          <p:cNvPr id="10" name="Straight Connector 9">
            <a:extLst>
              <a:ext uri="{FF2B5EF4-FFF2-40B4-BE49-F238E27FC236}">
                <a16:creationId xmlns:a16="http://schemas.microsoft.com/office/drawing/2014/main" id="{58C5EE89-29D8-274D-B36E-20B7CFF7FD0D}"/>
              </a:ext>
            </a:extLst>
          </p:cNvPr>
          <p:cNvCxnSpPr>
            <a:cxnSpLocks/>
          </p:cNvCxnSpPr>
          <p:nvPr userDrawn="1"/>
        </p:nvCxnSpPr>
        <p:spPr>
          <a:xfrm flipH="1">
            <a:off x="9310370" y="1219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393A3B4-23D3-9A47-A3D2-A3ACF40041C3}"/>
              </a:ext>
            </a:extLst>
          </p:cNvPr>
          <p:cNvCxnSpPr/>
          <p:nvPr userDrawn="1"/>
        </p:nvCxnSpPr>
        <p:spPr>
          <a:xfrm flipH="1">
            <a:off x="10214829" y="-15367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152E56-A144-AF40-8D43-0C45738152DB}"/>
              </a:ext>
            </a:extLst>
          </p:cNvPr>
          <p:cNvCxnSpPr/>
          <p:nvPr userDrawn="1"/>
        </p:nvCxnSpPr>
        <p:spPr>
          <a:xfrm flipH="1">
            <a:off x="10676365" y="-2362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AA215C3-3DCB-C846-AFCE-AFDAEBFB3792}"/>
              </a:ext>
            </a:extLst>
          </p:cNvPr>
          <p:cNvCxnSpPr/>
          <p:nvPr userDrawn="1"/>
        </p:nvCxnSpPr>
        <p:spPr>
          <a:xfrm flipH="1">
            <a:off x="9837858" y="2902391"/>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0184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6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Fact/Highlight">
    <p:bg>
      <p:bgPr>
        <a:solidFill>
          <a:schemeClr val="tx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CF9D327-E145-6846-8D46-CF5C87CAE9FA}"/>
              </a:ext>
            </a:extLst>
          </p:cNvPr>
          <p:cNvPicPr>
            <a:picLocks noChangeAspect="1"/>
          </p:cNvPicPr>
          <p:nvPr userDrawn="1"/>
        </p:nvPicPr>
        <p:blipFill>
          <a:blip r:embed="rId2"/>
          <a:stretch>
            <a:fillRect/>
          </a:stretch>
        </p:blipFill>
        <p:spPr>
          <a:xfrm>
            <a:off x="7893487" y="-81280"/>
            <a:ext cx="4394034" cy="7010400"/>
          </a:xfrm>
          <a:prstGeom prst="rect">
            <a:avLst/>
          </a:prstGeom>
        </p:spPr>
      </p:pic>
      <p:pic>
        <p:nvPicPr>
          <p:cNvPr id="19" name="Picture 18">
            <a:extLst>
              <a:ext uri="{FF2B5EF4-FFF2-40B4-BE49-F238E27FC236}">
                <a16:creationId xmlns:a16="http://schemas.microsoft.com/office/drawing/2014/main" id="{EB530B64-843A-7C43-B780-44C461474336}"/>
              </a:ext>
            </a:extLst>
          </p:cNvPr>
          <p:cNvPicPr>
            <a:picLocks noChangeAspect="1"/>
          </p:cNvPicPr>
          <p:nvPr userDrawn="1"/>
        </p:nvPicPr>
        <p:blipFill>
          <a:blip r:embed="rId3"/>
          <a:stretch>
            <a:fillRect/>
          </a:stretch>
        </p:blipFill>
        <p:spPr>
          <a:xfrm>
            <a:off x="6934200" y="-387586"/>
            <a:ext cx="6016837" cy="7972576"/>
          </a:xfrm>
          <a:prstGeom prst="rect">
            <a:avLst/>
          </a:prstGeom>
        </p:spPr>
      </p:pic>
      <p:cxnSp>
        <p:nvCxnSpPr>
          <p:cNvPr id="29" name="Straight Connector 28">
            <a:extLst>
              <a:ext uri="{FF2B5EF4-FFF2-40B4-BE49-F238E27FC236}">
                <a16:creationId xmlns:a16="http://schemas.microsoft.com/office/drawing/2014/main" id="{CD97F24C-A5BE-244F-B46F-458E311BF956}"/>
              </a:ext>
            </a:extLst>
          </p:cNvPr>
          <p:cNvCxnSpPr>
            <a:cxnSpLocks/>
          </p:cNvCxnSpPr>
          <p:nvPr userDrawn="1"/>
        </p:nvCxnSpPr>
        <p:spPr>
          <a:xfrm>
            <a:off x="0" y="974878"/>
            <a:ext cx="67818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 name="Title">
            <a:extLst>
              <a:ext uri="{FF2B5EF4-FFF2-40B4-BE49-F238E27FC236}">
                <a16:creationId xmlns:a16="http://schemas.microsoft.com/office/drawing/2014/main" id="{DF8A7736-C9EF-C447-BA4D-81CCE9924851}"/>
              </a:ext>
            </a:extLst>
          </p:cNvPr>
          <p:cNvSpPr txBox="1">
            <a:spLocks/>
          </p:cNvSpPr>
          <p:nvPr userDrawn="1"/>
        </p:nvSpPr>
        <p:spPr bwMode="blackWhite">
          <a:xfrm>
            <a:off x="1027433" y="437030"/>
            <a:ext cx="5855968" cy="51244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tx1"/>
                </a:solidFill>
                <a:latin typeface="Acumin Pro ExtraCondensed" panose="020B0508020202020204" pitchFamily="34" charset="77"/>
                <a:ea typeface="+mj-ea"/>
                <a:cs typeface="+mj-cs"/>
              </a:defRPr>
            </a:lvl1pPr>
          </a:lstStyle>
          <a:p>
            <a:r>
              <a:rPr lang="en-US" dirty="0"/>
              <a:t>Title </a:t>
            </a:r>
            <a:r>
              <a:rPr lang="en-US" dirty="0" err="1"/>
              <a:t>Acumin</a:t>
            </a:r>
            <a:r>
              <a:rPr lang="en-US" dirty="0"/>
              <a:t> Pro Extra Cond Bold Italic 36 </a:t>
            </a:r>
            <a:r>
              <a:rPr lang="en-US" dirty="0" err="1"/>
              <a:t>pt</a:t>
            </a:r>
            <a:endParaRPr lang="en-US" dirty="0"/>
          </a:p>
        </p:txBody>
      </p:sp>
      <p:cxnSp>
        <p:nvCxnSpPr>
          <p:cNvPr id="31" name="Straight Connector 30">
            <a:extLst>
              <a:ext uri="{FF2B5EF4-FFF2-40B4-BE49-F238E27FC236}">
                <a16:creationId xmlns:a16="http://schemas.microsoft.com/office/drawing/2014/main" id="{D35298B0-F98E-1C43-B746-CDFF0F13BCD1}"/>
              </a:ext>
            </a:extLst>
          </p:cNvPr>
          <p:cNvCxnSpPr>
            <a:cxnSpLocks/>
          </p:cNvCxnSpPr>
          <p:nvPr userDrawn="1"/>
        </p:nvCxnSpPr>
        <p:spPr>
          <a:xfrm>
            <a:off x="0" y="974878"/>
            <a:ext cx="6781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3">
            <a:extLst>
              <a:ext uri="{FF2B5EF4-FFF2-40B4-BE49-F238E27FC236}">
                <a16:creationId xmlns:a16="http://schemas.microsoft.com/office/drawing/2014/main" id="{3EAED385-1CAF-C840-A74D-8A06D8045C50}"/>
              </a:ext>
            </a:extLst>
          </p:cNvPr>
          <p:cNvSpPr>
            <a:spLocks noGrp="1"/>
          </p:cNvSpPr>
          <p:nvPr>
            <p:ph type="body" sz="quarter" idx="10" hasCustomPrompt="1"/>
          </p:nvPr>
        </p:nvSpPr>
        <p:spPr>
          <a:xfrm>
            <a:off x="1027433" y="1202914"/>
            <a:ext cx="5754368" cy="3546877"/>
          </a:xfr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2">
                    <a:lumMod val="20000"/>
                    <a:lumOff val="80000"/>
                  </a:schemeClr>
                </a:solidFill>
                <a:effectLst/>
                <a:latin typeface="Acumin Pro" panose="020B0504020202020204" pitchFamily="34" charset="77"/>
              </a:rPr>
              <a:t>Paragraph of information</a:t>
            </a:r>
            <a:endParaRPr lang="en-US" dirty="0">
              <a:solidFill>
                <a:schemeClr val="bg2">
                  <a:lumMod val="20000"/>
                  <a:lumOff val="80000"/>
                </a:schemeClr>
              </a:solidFill>
            </a:endParaRPr>
          </a:p>
        </p:txBody>
      </p:sp>
      <p:pic>
        <p:nvPicPr>
          <p:cNvPr id="9" name="Picture 8">
            <a:extLst>
              <a:ext uri="{FF2B5EF4-FFF2-40B4-BE49-F238E27FC236}">
                <a16:creationId xmlns:a16="http://schemas.microsoft.com/office/drawing/2014/main" id="{9B5A9EA7-6206-B947-8BBB-E00F47F8DC59}"/>
              </a:ext>
            </a:extLst>
          </p:cNvPr>
          <p:cNvPicPr>
            <a:picLocks noChangeAspect="1"/>
          </p:cNvPicPr>
          <p:nvPr userDrawn="1"/>
        </p:nvPicPr>
        <p:blipFill>
          <a:blip r:embed="rId4"/>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guide id="9" orient="horz" pos="8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331DFBB6-1251-894C-B06A-0D1BBC172E76}"/>
              </a:ext>
            </a:extLst>
          </p:cNvPr>
          <p:cNvSpPr txBox="1">
            <a:spLocks/>
          </p:cNvSpPr>
          <p:nvPr userDrawn="1"/>
        </p:nvSpPr>
        <p:spPr bwMode="blackWhite">
          <a:xfrm>
            <a:off x="1027432" y="437030"/>
            <a:ext cx="8026727" cy="51244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accent4"/>
                </a:solidFill>
                <a:latin typeface="Acumin Pro ExtraCondensed" panose="020B0508020202020204" pitchFamily="34" charset="77"/>
                <a:ea typeface="+mj-ea"/>
                <a:cs typeface="+mj-cs"/>
              </a:defRPr>
            </a:lvl1pPr>
          </a:lstStyle>
          <a:p>
            <a:r>
              <a:rPr lang="en-US" dirty="0">
                <a:solidFill>
                  <a:schemeClr val="tx2"/>
                </a:solidFill>
              </a:rPr>
              <a:t>Title </a:t>
            </a:r>
            <a:r>
              <a:rPr lang="en-US" dirty="0" err="1">
                <a:solidFill>
                  <a:schemeClr val="tx2"/>
                </a:solidFill>
              </a:rPr>
              <a:t>Acumin</a:t>
            </a:r>
            <a:r>
              <a:rPr lang="en-US" dirty="0">
                <a:solidFill>
                  <a:schemeClr val="tx2"/>
                </a:solidFill>
              </a:rPr>
              <a:t> Pro Extra Cond Bold Italic 36 </a:t>
            </a:r>
            <a:r>
              <a:rPr lang="en-US" dirty="0" err="1">
                <a:solidFill>
                  <a:schemeClr val="tx2"/>
                </a:solidFill>
              </a:rPr>
              <a:t>pt</a:t>
            </a:r>
            <a:endParaRPr lang="en-US" dirty="0">
              <a:solidFill>
                <a:schemeClr val="tx2"/>
              </a:solidFill>
            </a:endParaRPr>
          </a:p>
        </p:txBody>
      </p:sp>
      <p:cxnSp>
        <p:nvCxnSpPr>
          <p:cNvPr id="12" name="Straight Connector 11">
            <a:extLst>
              <a:ext uri="{FF2B5EF4-FFF2-40B4-BE49-F238E27FC236}">
                <a16:creationId xmlns:a16="http://schemas.microsoft.com/office/drawing/2014/main" id="{808DB33E-1389-C14B-B0F8-EB88DF917F70}"/>
              </a:ext>
            </a:extLst>
          </p:cNvPr>
          <p:cNvCxnSpPr>
            <a:cxnSpLocks/>
          </p:cNvCxnSpPr>
          <p:nvPr userDrawn="1"/>
        </p:nvCxnSpPr>
        <p:spPr>
          <a:xfrm>
            <a:off x="0" y="974878"/>
            <a:ext cx="6781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Subhead">
            <a:extLst>
              <a:ext uri="{FF2B5EF4-FFF2-40B4-BE49-F238E27FC236}">
                <a16:creationId xmlns:a16="http://schemas.microsoft.com/office/drawing/2014/main" id="{9B613C37-AFF9-B642-95CB-FFD8EDD0EBC7}"/>
              </a:ext>
            </a:extLst>
          </p:cNvPr>
          <p:cNvSpPr>
            <a:spLocks noGrp="1"/>
          </p:cNvSpPr>
          <p:nvPr>
            <p:ph type="subTitle" idx="1" hasCustomPrompt="1"/>
          </p:nvPr>
        </p:nvSpPr>
        <p:spPr>
          <a:xfrm>
            <a:off x="1027433" y="1345167"/>
            <a:ext cx="7338114"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4" name="Body Text">
            <a:extLst>
              <a:ext uri="{FF2B5EF4-FFF2-40B4-BE49-F238E27FC236}">
                <a16:creationId xmlns:a16="http://schemas.microsoft.com/office/drawing/2014/main" id="{C41D2577-4B13-9348-9503-6FB5FAF6DA6F}"/>
              </a:ext>
            </a:extLst>
          </p:cNvPr>
          <p:cNvSpPr>
            <a:spLocks noGrp="1"/>
          </p:cNvSpPr>
          <p:nvPr>
            <p:ph type="body" sz="quarter" idx="14" hasCustomPrompt="1"/>
          </p:nvPr>
        </p:nvSpPr>
        <p:spPr>
          <a:xfrm>
            <a:off x="1950849" y="1962540"/>
            <a:ext cx="7366000" cy="3411537"/>
          </a:xfrm>
        </p:spPr>
        <p:txBody>
          <a:bodyPr lIns="0" tIns="0" rIns="0" bIns="0">
            <a:sp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pic>
        <p:nvPicPr>
          <p:cNvPr id="7" name="Picture 6">
            <a:extLst>
              <a:ext uri="{FF2B5EF4-FFF2-40B4-BE49-F238E27FC236}">
                <a16:creationId xmlns:a16="http://schemas.microsoft.com/office/drawing/2014/main" id="{DB6821DF-2EEE-2342-BBB1-4990529485F5}"/>
              </a:ext>
            </a:extLst>
          </p:cNvPr>
          <p:cNvPicPr>
            <a:picLocks noChangeAspect="1"/>
          </p:cNvPicPr>
          <p:nvPr userDrawn="1"/>
        </p:nvPicPr>
        <p:blipFill>
          <a:blip r:embed="rId2"/>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12" name="Title">
            <a:extLst>
              <a:ext uri="{FF2B5EF4-FFF2-40B4-BE49-F238E27FC236}">
                <a16:creationId xmlns:a16="http://schemas.microsoft.com/office/drawing/2014/main" id="{C26DAFC9-D351-3041-97B6-D294663847DE}"/>
              </a:ext>
            </a:extLst>
          </p:cNvPr>
          <p:cNvSpPr txBox="1">
            <a:spLocks/>
          </p:cNvSpPr>
          <p:nvPr userDrawn="1"/>
        </p:nvSpPr>
        <p:spPr bwMode="blackWhite">
          <a:xfrm>
            <a:off x="1027432" y="437030"/>
            <a:ext cx="8026727" cy="512448"/>
          </a:xfrm>
          <a:prstGeom prst="rect">
            <a:avLst/>
          </a:prstGeom>
          <a:noFill/>
          <a:ln w="38100" cap="sq">
            <a:noFill/>
            <a:miter lim="800000"/>
          </a:ln>
        </p:spPr>
        <p:txBody>
          <a:bodyPr vert="horz" wrap="square" lIns="0" tIns="0" rIns="0" bIns="0" rtlCol="0" anchor="t" anchorCtr="0">
            <a:spAutoFit/>
          </a:bodyPr>
          <a:lstStyle>
            <a:lvl1pPr algn="l" defTabSz="914400" rtl="0" eaLnBrk="1" latinLnBrk="0" hangingPunct="1">
              <a:lnSpc>
                <a:spcPct val="90000"/>
              </a:lnSpc>
              <a:spcBef>
                <a:spcPct val="0"/>
              </a:spcBef>
              <a:buNone/>
              <a:defRPr sz="3600" b="1" i="1" kern="1200" cap="none" spc="0" baseline="0">
                <a:solidFill>
                  <a:schemeClr val="accent4"/>
                </a:solidFill>
                <a:latin typeface="Acumin Pro ExtraCondensed" panose="020B0508020202020204" pitchFamily="34" charset="77"/>
                <a:ea typeface="+mj-ea"/>
                <a:cs typeface="+mj-cs"/>
              </a:defRPr>
            </a:lvl1pPr>
          </a:lstStyle>
          <a:p>
            <a:r>
              <a:rPr lang="en-US" dirty="0">
                <a:solidFill>
                  <a:schemeClr val="tx2"/>
                </a:solidFill>
              </a:rPr>
              <a:t>Title </a:t>
            </a:r>
            <a:r>
              <a:rPr lang="en-US" dirty="0" err="1">
                <a:solidFill>
                  <a:schemeClr val="tx2"/>
                </a:solidFill>
              </a:rPr>
              <a:t>Acumin</a:t>
            </a:r>
            <a:r>
              <a:rPr lang="en-US" dirty="0">
                <a:solidFill>
                  <a:schemeClr val="tx2"/>
                </a:solidFill>
              </a:rPr>
              <a:t> Pro Extra Cond Bold Italic 36 </a:t>
            </a:r>
            <a:r>
              <a:rPr lang="en-US" dirty="0" err="1">
                <a:solidFill>
                  <a:schemeClr val="tx2"/>
                </a:solidFill>
              </a:rPr>
              <a:t>pt</a:t>
            </a:r>
            <a:endParaRPr lang="en-US" dirty="0">
              <a:solidFill>
                <a:schemeClr val="tx2"/>
              </a:solidFill>
            </a:endParaRPr>
          </a:p>
        </p:txBody>
      </p:sp>
      <p:cxnSp>
        <p:nvCxnSpPr>
          <p:cNvPr id="13" name="Straight Connector 12">
            <a:extLst>
              <a:ext uri="{FF2B5EF4-FFF2-40B4-BE49-F238E27FC236}">
                <a16:creationId xmlns:a16="http://schemas.microsoft.com/office/drawing/2014/main" id="{BEFB1DA7-A151-3A48-9F76-AF2F2327E500}"/>
              </a:ext>
            </a:extLst>
          </p:cNvPr>
          <p:cNvCxnSpPr>
            <a:cxnSpLocks/>
          </p:cNvCxnSpPr>
          <p:nvPr userDrawn="1"/>
        </p:nvCxnSpPr>
        <p:spPr>
          <a:xfrm>
            <a:off x="0" y="974878"/>
            <a:ext cx="67818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head">
            <a:extLst>
              <a:ext uri="{FF2B5EF4-FFF2-40B4-BE49-F238E27FC236}">
                <a16:creationId xmlns:a16="http://schemas.microsoft.com/office/drawing/2014/main" id="{69DA13F0-BC33-BF40-8711-8AE90B0A42F4}"/>
              </a:ext>
            </a:extLst>
          </p:cNvPr>
          <p:cNvSpPr txBox="1">
            <a:spLocks/>
          </p:cNvSpPr>
          <p:nvPr userDrawn="1"/>
        </p:nvSpPr>
        <p:spPr>
          <a:xfrm>
            <a:off x="1027433" y="1345166"/>
            <a:ext cx="7304616" cy="338554"/>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2"/>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dirty="0"/>
              <a:t>Subhead </a:t>
            </a:r>
            <a:r>
              <a:rPr lang="en-US" dirty="0" err="1"/>
              <a:t>Acumin</a:t>
            </a:r>
            <a:r>
              <a:rPr lang="en-US" dirty="0"/>
              <a:t> Pro Semi Cond Bold 22 </a:t>
            </a:r>
            <a:r>
              <a:rPr lang="en-US" dirty="0" err="1"/>
              <a:t>pt</a:t>
            </a:r>
            <a:endParaRPr lang="en-US" dirty="0"/>
          </a:p>
        </p:txBody>
      </p:sp>
      <p:sp>
        <p:nvSpPr>
          <p:cNvPr id="15" name="Body Text">
            <a:extLst>
              <a:ext uri="{FF2B5EF4-FFF2-40B4-BE49-F238E27FC236}">
                <a16:creationId xmlns:a16="http://schemas.microsoft.com/office/drawing/2014/main" id="{817DFC2D-5404-4D46-B154-F29610D6A10A}"/>
              </a:ext>
            </a:extLst>
          </p:cNvPr>
          <p:cNvSpPr>
            <a:spLocks noGrp="1"/>
          </p:cNvSpPr>
          <p:nvPr>
            <p:ph type="body" sz="quarter" idx="15" hasCustomPrompt="1"/>
          </p:nvPr>
        </p:nvSpPr>
        <p:spPr>
          <a:xfrm>
            <a:off x="1943100" y="1917389"/>
            <a:ext cx="4591332" cy="3600986"/>
          </a:xfrm>
        </p:spPr>
        <p:txBody>
          <a:bodyPr lIns="0" tIns="0" rIns="0" bIns="0">
            <a:sp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8" name="Picture or Chart" descr="Picture or Chart">
            <a:extLst>
              <a:ext uri="{FF2B5EF4-FFF2-40B4-BE49-F238E27FC236}">
                <a16:creationId xmlns:a16="http://schemas.microsoft.com/office/drawing/2014/main" id="{1C26241F-A31F-264B-AEC6-762A3F2A8227}"/>
              </a:ext>
            </a:extLst>
          </p:cNvPr>
          <p:cNvSpPr>
            <a:spLocks noGrp="1"/>
          </p:cNvSpPr>
          <p:nvPr>
            <p:ph sz="quarter" idx="16"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pic>
        <p:nvPicPr>
          <p:cNvPr id="8" name="Picture 7">
            <a:extLst>
              <a:ext uri="{FF2B5EF4-FFF2-40B4-BE49-F238E27FC236}">
                <a16:creationId xmlns:a16="http://schemas.microsoft.com/office/drawing/2014/main" id="{6315A376-3D77-A941-B5E3-49155E53FD8F}"/>
              </a:ext>
            </a:extLst>
          </p:cNvPr>
          <p:cNvPicPr>
            <a:picLocks noChangeAspect="1"/>
          </p:cNvPicPr>
          <p:nvPr userDrawn="1"/>
        </p:nvPicPr>
        <p:blipFill>
          <a:blip r:embed="rId2"/>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7344" userDrawn="1">
          <p15:clr>
            <a:srgbClr val="FBAE40"/>
          </p15:clr>
        </p15:guide>
        <p15:guide id="5" pos="6848" userDrawn="1">
          <p15:clr>
            <a:srgbClr val="FBAE40"/>
          </p15:clr>
        </p15:guide>
        <p15:guide id="6" orient="horz" pos="4080" userDrawn="1">
          <p15:clr>
            <a:srgbClr val="FBAE40"/>
          </p15:clr>
        </p15:guide>
        <p15:guide id="7" pos="1104" userDrawn="1">
          <p15:clr>
            <a:srgbClr val="FBAE40"/>
          </p15:clr>
        </p15:guide>
        <p15:guide id="8" pos="1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7301170" y="219206"/>
            <a:ext cx="3574087" cy="1107996"/>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cxnSp>
        <p:nvCxnSpPr>
          <p:cNvPr id="9" name="Straight Connector 8">
            <a:extLst>
              <a:ext uri="{FF2B5EF4-FFF2-40B4-BE49-F238E27FC236}">
                <a16:creationId xmlns:a16="http://schemas.microsoft.com/office/drawing/2014/main" id="{10BB03F9-CF18-7F49-AA6E-347507A7E062}"/>
              </a:ext>
            </a:extLst>
          </p:cNvPr>
          <p:cNvCxnSpPr>
            <a:cxnSpLocks/>
          </p:cNvCxnSpPr>
          <p:nvPr userDrawn="1"/>
        </p:nvCxnSpPr>
        <p:spPr>
          <a:xfrm flipH="1">
            <a:off x="9310370" y="1219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83B71BE-1856-1B49-B3C9-0A2D8CBA2634}"/>
              </a:ext>
            </a:extLst>
          </p:cNvPr>
          <p:cNvCxnSpPr/>
          <p:nvPr userDrawn="1"/>
        </p:nvCxnSpPr>
        <p:spPr>
          <a:xfrm flipH="1">
            <a:off x="10214829" y="-15367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B2892A-9C82-3F42-9758-7C924BB0FC34}"/>
              </a:ext>
            </a:extLst>
          </p:cNvPr>
          <p:cNvCxnSpPr/>
          <p:nvPr userDrawn="1"/>
        </p:nvCxnSpPr>
        <p:spPr>
          <a:xfrm flipH="1">
            <a:off x="10676365" y="-2362200"/>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4A60675-E49B-C849-A425-A1F2B9EA3C95}"/>
              </a:ext>
            </a:extLst>
          </p:cNvPr>
          <p:cNvCxnSpPr/>
          <p:nvPr userDrawn="1"/>
        </p:nvCxnSpPr>
        <p:spPr>
          <a:xfrm flipH="1">
            <a:off x="9837858" y="2902391"/>
            <a:ext cx="1466412" cy="685800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5F348C4-36FB-E84B-A2DB-1756C67AFBD3}"/>
              </a:ext>
            </a:extLst>
          </p:cNvPr>
          <p:cNvPicPr>
            <a:picLocks noChangeAspect="1"/>
          </p:cNvPicPr>
          <p:nvPr userDrawn="1"/>
        </p:nvPicPr>
        <p:blipFill>
          <a:blip r:embed="rId2"/>
          <a:stretch>
            <a:fillRect/>
          </a:stretch>
        </p:blipFill>
        <p:spPr>
          <a:xfrm>
            <a:off x="336552" y="5821660"/>
            <a:ext cx="2397759" cy="749300"/>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44769"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5/5/2021</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096500"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34" r:id="rId3"/>
    <p:sldLayoutId id="2147483731" r:id="rId4"/>
    <p:sldLayoutId id="2147483732" r:id="rId5"/>
    <p:sldLayoutId id="2147483723" r:id="rId6"/>
    <p:sldLayoutId id="2147483720" r:id="rId7"/>
    <p:sldLayoutId id="2147483721" r:id="rId8"/>
    <p:sldLayoutId id="2147483722" r:id="rId9"/>
    <p:sldLayoutId id="2147483727" r:id="rId10"/>
    <p:sldLayoutId id="2147483724" r:id="rId11"/>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pos="6240" userDrawn="1">
          <p15:clr>
            <a:srgbClr val="F26B43"/>
          </p15:clr>
        </p15:guide>
        <p15:guide id="5" pos="6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pr.org/2020/08/26/904730251/yes-women-could-vote-after-the-19th-amendment-but-not-all-women-or-me"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49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7313-E81E-0F4C-B048-32FBA92009FA}"/>
              </a:ext>
            </a:extLst>
          </p:cNvPr>
          <p:cNvSpPr>
            <a:spLocks noGrp="1"/>
          </p:cNvSpPr>
          <p:nvPr>
            <p:ph type="ctrTitle"/>
          </p:nvPr>
        </p:nvSpPr>
        <p:spPr>
          <a:xfrm>
            <a:off x="1849674" y="606934"/>
            <a:ext cx="6347458" cy="854080"/>
          </a:xfrm>
        </p:spPr>
        <p:txBody>
          <a:bodyPr/>
          <a:lstStyle/>
          <a:p>
            <a:r>
              <a:rPr lang="en-US" dirty="0"/>
              <a:t>References</a:t>
            </a:r>
          </a:p>
        </p:txBody>
      </p:sp>
      <p:sp>
        <p:nvSpPr>
          <p:cNvPr id="3" name="Text Placeholder 2">
            <a:extLst>
              <a:ext uri="{FF2B5EF4-FFF2-40B4-BE49-F238E27FC236}">
                <a16:creationId xmlns:a16="http://schemas.microsoft.com/office/drawing/2014/main" id="{C9F67C9F-9975-FA4B-98E0-74D2BB33480E}"/>
              </a:ext>
            </a:extLst>
          </p:cNvPr>
          <p:cNvSpPr>
            <a:spLocks noGrp="1"/>
          </p:cNvSpPr>
          <p:nvPr>
            <p:ph type="body" sz="quarter" idx="14"/>
          </p:nvPr>
        </p:nvSpPr>
        <p:spPr>
          <a:xfrm>
            <a:off x="1849674" y="1635770"/>
            <a:ext cx="7227073" cy="3586460"/>
          </a:xfrm>
        </p:spPr>
        <p:txBody>
          <a:bodyPr/>
          <a:lstStyle/>
          <a:p>
            <a:r>
              <a:rPr lang="en-US" dirty="0"/>
              <a:t>Block, M. (2020. Yes, Women Could Vote After the 19</a:t>
            </a:r>
            <a:r>
              <a:rPr lang="en-US" baseline="30000" dirty="0"/>
              <a:t>th</a:t>
            </a:r>
            <a:r>
              <a:rPr lang="en-US" dirty="0"/>
              <a:t> Amendment– But Not All Women. Or Men. Retrieved on April 28, 2021 at </a:t>
            </a:r>
            <a:r>
              <a:rPr lang="en-US" dirty="0">
                <a:solidFill>
                  <a:srgbClr val="000000"/>
                </a:solidFill>
                <a:hlinkClick r:id="rId2">
                  <a:extLst>
                    <a:ext uri="{A12FA001-AC4F-418D-AE19-62706E023703}">
                      <ahyp:hlinkClr xmlns:ahyp="http://schemas.microsoft.com/office/drawing/2018/hyperlinkcolor" val="tx"/>
                    </a:ext>
                  </a:extLst>
                </a:hlinkClick>
              </a:rPr>
              <a:t>https://www.npr.org/2020/08/26/904730251/</a:t>
            </a:r>
            <a:r>
              <a:rPr lang="en-US" dirty="0">
                <a:hlinkClick r:id="rId2">
                  <a:extLst>
                    <a:ext uri="{A12FA001-AC4F-418D-AE19-62706E023703}">
                      <ahyp:hlinkClr xmlns:ahyp="http://schemas.microsoft.com/office/drawing/2018/hyperlinkcolor" val="tx"/>
                    </a:ext>
                  </a:extLst>
                </a:hlinkClick>
              </a:rPr>
              <a:t>yes-women-could-vote-after-the-19th-amendment-but-not-all-women-or-me</a:t>
            </a:r>
            <a:r>
              <a:rPr lang="en-US" dirty="0"/>
              <a:t>.</a:t>
            </a:r>
          </a:p>
          <a:p>
            <a:endParaRPr lang="en-US" dirty="0"/>
          </a:p>
          <a:p>
            <a:endParaRPr lang="en-US" dirty="0"/>
          </a:p>
          <a:p>
            <a:r>
              <a:rPr lang="en-US" dirty="0" err="1"/>
              <a:t>DiAngelo</a:t>
            </a:r>
            <a:r>
              <a:rPr lang="en-US" dirty="0"/>
              <a:t>, R. (2018). White Fragility: Why It’s So Hard for White People to Talk about Racism. Beacon Press.</a:t>
            </a:r>
          </a:p>
          <a:p>
            <a:endParaRPr lang="en-US" dirty="0"/>
          </a:p>
          <a:p>
            <a:endParaRPr lang="en-US" dirty="0"/>
          </a:p>
          <a:p>
            <a:endParaRPr lang="en-US" dirty="0"/>
          </a:p>
        </p:txBody>
      </p:sp>
    </p:spTree>
    <p:extLst>
      <p:ext uri="{BB962C8B-B14F-4D97-AF65-F5344CB8AC3E}">
        <p14:creationId xmlns:p14="http://schemas.microsoft.com/office/powerpoint/2010/main" val="2115263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9E0FD-727C-A141-8018-D50CF8EF3AFB}"/>
              </a:ext>
            </a:extLst>
          </p:cNvPr>
          <p:cNvSpPr>
            <a:spLocks noGrp="1"/>
          </p:cNvSpPr>
          <p:nvPr>
            <p:ph type="ctrTitle"/>
          </p:nvPr>
        </p:nvSpPr>
        <p:spPr>
          <a:xfrm>
            <a:off x="1027434" y="1501742"/>
            <a:ext cx="5554956" cy="2492990"/>
          </a:xfrm>
        </p:spPr>
        <p:txBody>
          <a:bodyPr/>
          <a:lstStyle/>
          <a:p>
            <a:r>
              <a:rPr lang="en-US" dirty="0"/>
              <a:t>A Black Woman’s journey in a white women’s world…</a:t>
            </a:r>
          </a:p>
        </p:txBody>
      </p:sp>
      <p:sp>
        <p:nvSpPr>
          <p:cNvPr id="3" name="Subtitle 2">
            <a:extLst>
              <a:ext uri="{FF2B5EF4-FFF2-40B4-BE49-F238E27FC236}">
                <a16:creationId xmlns:a16="http://schemas.microsoft.com/office/drawing/2014/main" id="{FE195264-EE70-6547-99C9-A0841259E221}"/>
              </a:ext>
            </a:extLst>
          </p:cNvPr>
          <p:cNvSpPr>
            <a:spLocks noGrp="1"/>
          </p:cNvSpPr>
          <p:nvPr>
            <p:ph type="subTitle" idx="1"/>
          </p:nvPr>
        </p:nvSpPr>
        <p:spPr>
          <a:xfrm>
            <a:off x="2288987" y="4238060"/>
            <a:ext cx="4392707" cy="1661993"/>
          </a:xfrm>
        </p:spPr>
        <p:txBody>
          <a:bodyPr/>
          <a:lstStyle/>
          <a:p>
            <a:pPr algn="ctr">
              <a:spcBef>
                <a:spcPts val="0"/>
              </a:spcBef>
            </a:pPr>
            <a:r>
              <a:rPr lang="en-US" sz="1800" dirty="0"/>
              <a:t>Ashley D. Gilmore, </a:t>
            </a:r>
          </a:p>
          <a:p>
            <a:pPr algn="ctr">
              <a:spcBef>
                <a:spcPts val="0"/>
              </a:spcBef>
            </a:pPr>
            <a:r>
              <a:rPr lang="en-US" sz="1800" dirty="0" err="1"/>
              <a:t>MS.Ed</a:t>
            </a:r>
            <a:r>
              <a:rPr lang="en-US" sz="1800" dirty="0"/>
              <a:t>., MFT, LCMHC, NCC, CTP</a:t>
            </a:r>
          </a:p>
          <a:p>
            <a:pPr algn="ctr">
              <a:spcBef>
                <a:spcPts val="0"/>
              </a:spcBef>
            </a:pPr>
            <a:r>
              <a:rPr lang="en-US" sz="1800" dirty="0"/>
              <a:t>Gilmore Counseling &amp; </a:t>
            </a:r>
          </a:p>
          <a:p>
            <a:pPr algn="ctr">
              <a:spcBef>
                <a:spcPts val="0"/>
              </a:spcBef>
            </a:pPr>
            <a:r>
              <a:rPr lang="en-US" sz="1800" dirty="0"/>
              <a:t>Consulting Services, PLLC</a:t>
            </a:r>
          </a:p>
          <a:p>
            <a:pPr algn="ctr">
              <a:spcBef>
                <a:spcPts val="0"/>
              </a:spcBef>
            </a:pPr>
            <a:r>
              <a:rPr lang="en-US" sz="1800" dirty="0"/>
              <a:t>Durham, NC</a:t>
            </a:r>
          </a:p>
          <a:p>
            <a:pPr algn="ctr">
              <a:spcBef>
                <a:spcPts val="0"/>
              </a:spcBef>
            </a:pPr>
            <a:r>
              <a:rPr lang="en-US" sz="1800" dirty="0"/>
              <a:t>May 6, 2021</a:t>
            </a:r>
          </a:p>
        </p:txBody>
      </p:sp>
    </p:spTree>
    <p:extLst>
      <p:ext uri="{BB962C8B-B14F-4D97-AF65-F5344CB8AC3E}">
        <p14:creationId xmlns:p14="http://schemas.microsoft.com/office/powerpoint/2010/main" val="1346984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FCD04F-BBE3-B245-BFB3-A9A8D6EF58E5}"/>
              </a:ext>
            </a:extLst>
          </p:cNvPr>
          <p:cNvSpPr>
            <a:spLocks noGrp="1"/>
          </p:cNvSpPr>
          <p:nvPr>
            <p:ph type="ctrTitle"/>
          </p:nvPr>
        </p:nvSpPr>
        <p:spPr/>
        <p:txBody>
          <a:bodyPr/>
          <a:lstStyle/>
          <a:p>
            <a:r>
              <a:rPr lang="en-US" dirty="0"/>
              <a:t>Welcome &amp; Introduction</a:t>
            </a:r>
          </a:p>
        </p:txBody>
      </p:sp>
      <p:sp>
        <p:nvSpPr>
          <p:cNvPr id="2" name="Text Placeholder 1">
            <a:extLst>
              <a:ext uri="{FF2B5EF4-FFF2-40B4-BE49-F238E27FC236}">
                <a16:creationId xmlns:a16="http://schemas.microsoft.com/office/drawing/2014/main" id="{12B31C97-4287-5847-8F6A-DC41621EB317}"/>
              </a:ext>
            </a:extLst>
          </p:cNvPr>
          <p:cNvSpPr>
            <a:spLocks noGrp="1"/>
          </p:cNvSpPr>
          <p:nvPr>
            <p:ph type="body" sz="quarter" idx="10"/>
          </p:nvPr>
        </p:nvSpPr>
        <p:spPr>
          <a:xfrm>
            <a:off x="1027113" y="1219200"/>
            <a:ext cx="8026400" cy="4696570"/>
          </a:xfrm>
        </p:spPr>
        <p:txBody>
          <a:bodyPr>
            <a:noAutofit/>
          </a:bodyPr>
          <a:lstStyle/>
          <a:p>
            <a:r>
              <a:rPr lang="en-US" sz="2400" dirty="0"/>
              <a:t>Who am I &amp; Why are you here?</a:t>
            </a:r>
          </a:p>
          <a:p>
            <a:r>
              <a:rPr lang="en-US" sz="2400" dirty="0"/>
              <a:t>White Women and the Past</a:t>
            </a:r>
          </a:p>
          <a:p>
            <a:pPr lvl="1"/>
            <a:r>
              <a:rPr lang="en-US" sz="2400" dirty="0"/>
              <a:t>Feminism &amp; The Suffrage Movement</a:t>
            </a:r>
          </a:p>
          <a:p>
            <a:r>
              <a:rPr lang="en-US" sz="2400" dirty="0"/>
              <a:t>White Women and the Present</a:t>
            </a:r>
          </a:p>
          <a:p>
            <a:pPr lvl="1"/>
            <a:r>
              <a:rPr lang="en-US" sz="2200" dirty="0"/>
              <a:t>Numbers</a:t>
            </a:r>
          </a:p>
          <a:p>
            <a:r>
              <a:rPr lang="en-US" sz="2400" dirty="0"/>
              <a:t>Micros &amp; Racial Trauma in Black Women</a:t>
            </a:r>
          </a:p>
          <a:p>
            <a:r>
              <a:rPr lang="en-US" sz="2400" dirty="0"/>
              <a:t>Black Girl Magic</a:t>
            </a:r>
          </a:p>
          <a:p>
            <a:r>
              <a:rPr lang="en-US" sz="2400" dirty="0"/>
              <a:t>What can you do?</a:t>
            </a:r>
          </a:p>
        </p:txBody>
      </p:sp>
    </p:spTree>
    <p:extLst>
      <p:ext uri="{BB962C8B-B14F-4D97-AF65-F5344CB8AC3E}">
        <p14:creationId xmlns:p14="http://schemas.microsoft.com/office/powerpoint/2010/main" val="97666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1000"/>
                                        <p:tgtEl>
                                          <p:spTgt spid="2">
                                            <p:txEl>
                                              <p:pRg st="7" end="7"/>
                                            </p:txEl>
                                          </p:spTgt>
                                        </p:tgtEl>
                                      </p:cBhvr>
                                    </p:animEffect>
                                    <p:anim calcmode="lin" valueType="num">
                                      <p:cBhvr>
                                        <p:cTn id="5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05FF62-F415-40A7-B5B6-890BBAB3753F}"/>
              </a:ext>
            </a:extLst>
          </p:cNvPr>
          <p:cNvSpPr>
            <a:spLocks noGrp="1"/>
          </p:cNvSpPr>
          <p:nvPr>
            <p:ph type="ctrTitle"/>
          </p:nvPr>
        </p:nvSpPr>
        <p:spPr/>
        <p:txBody>
          <a:bodyPr/>
          <a:lstStyle/>
          <a:p>
            <a:r>
              <a:rPr lang="en-US" dirty="0"/>
              <a:t>White Women &amp; The Past</a:t>
            </a:r>
          </a:p>
        </p:txBody>
      </p:sp>
      <p:sp>
        <p:nvSpPr>
          <p:cNvPr id="9" name="Text Placeholder 8">
            <a:extLst>
              <a:ext uri="{FF2B5EF4-FFF2-40B4-BE49-F238E27FC236}">
                <a16:creationId xmlns:a16="http://schemas.microsoft.com/office/drawing/2014/main" id="{A3AE450D-6A55-4F43-B8BA-843FB49ACD7D}"/>
              </a:ext>
            </a:extLst>
          </p:cNvPr>
          <p:cNvSpPr>
            <a:spLocks noGrp="1"/>
          </p:cNvSpPr>
          <p:nvPr>
            <p:ph type="body" sz="quarter" idx="10"/>
          </p:nvPr>
        </p:nvSpPr>
        <p:spPr>
          <a:xfrm>
            <a:off x="389614" y="1049572"/>
            <a:ext cx="7964031" cy="4564049"/>
          </a:xfrm>
        </p:spPr>
        <p:txBody>
          <a:bodyPr/>
          <a:lstStyle/>
          <a:p>
            <a:r>
              <a:rPr lang="en-US" sz="3200" dirty="0"/>
              <a:t>Feminism &amp;The Suffrage Movement</a:t>
            </a:r>
          </a:p>
          <a:p>
            <a:endParaRPr lang="en-US" sz="1600" dirty="0"/>
          </a:p>
          <a:p>
            <a:pPr marL="285750" indent="-285750">
              <a:buFont typeface="Arial" panose="020B0604020202020204" pitchFamily="34" charset="0"/>
              <a:buChar char="•"/>
            </a:pPr>
            <a:r>
              <a:rPr lang="en-US" sz="1600" dirty="0"/>
              <a:t>The belief in social, economic and political equality of the sexes.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Began in 1848 by Elizabeth Stanton, Susan B. Anthony and Lucretia Mott.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1869, Elizabeth Cady Stanton and Susan B. Anthony created the National Woman Suffrage Association and they fought for “equal rights” for all women. And between 1869 and 1920, the 19</a:t>
            </a:r>
            <a:r>
              <a:rPr lang="en-US" sz="1600" baseline="30000" dirty="0"/>
              <a:t>th</a:t>
            </a:r>
            <a:r>
              <a:rPr lang="en-US" sz="1600" dirty="0"/>
              <a:t> amendment of the Constitution was ratified.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But did they really mean all women?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Southern politics were outraged that any Black man or woman, was able to vote.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In the face of racist opposition, white abolitionists (Stanton and Anthony), betrayed Black women who worked </a:t>
            </a:r>
            <a:r>
              <a:rPr lang="en-US" sz="1600" b="1" i="1" u="sng" dirty="0"/>
              <a:t>with</a:t>
            </a:r>
            <a:r>
              <a:rPr lang="en-US" sz="1600" dirty="0"/>
              <a:t> them on the fight to vote. </a:t>
            </a:r>
          </a:p>
          <a:p>
            <a:endParaRPr lang="en-US" sz="1400" dirty="0"/>
          </a:p>
          <a:p>
            <a:endParaRPr lang="en-US" sz="1400" dirty="0"/>
          </a:p>
          <a:p>
            <a:endParaRPr lang="en-US" sz="1400" dirty="0"/>
          </a:p>
        </p:txBody>
      </p:sp>
      <p:pic>
        <p:nvPicPr>
          <p:cNvPr id="11" name="Picture 10">
            <a:extLst>
              <a:ext uri="{FF2B5EF4-FFF2-40B4-BE49-F238E27FC236}">
                <a16:creationId xmlns:a16="http://schemas.microsoft.com/office/drawing/2014/main" id="{0B26CE66-025C-455C-ABC7-0D2A20FE2504}"/>
              </a:ext>
            </a:extLst>
          </p:cNvPr>
          <p:cNvPicPr>
            <a:picLocks noChangeAspect="1"/>
          </p:cNvPicPr>
          <p:nvPr/>
        </p:nvPicPr>
        <p:blipFill>
          <a:blip r:embed="rId2"/>
          <a:stretch>
            <a:fillRect/>
          </a:stretch>
        </p:blipFill>
        <p:spPr>
          <a:xfrm>
            <a:off x="8353645" y="500640"/>
            <a:ext cx="4869374" cy="3004186"/>
          </a:xfrm>
          <a:prstGeom prst="rect">
            <a:avLst/>
          </a:prstGeom>
        </p:spPr>
      </p:pic>
    </p:spTree>
    <p:extLst>
      <p:ext uri="{BB962C8B-B14F-4D97-AF65-F5344CB8AC3E}">
        <p14:creationId xmlns:p14="http://schemas.microsoft.com/office/powerpoint/2010/main" val="105981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barn(inVertical)">
                                      <p:cBhvr>
                                        <p:cTn id="19" dur="500"/>
                                        <p:tgtEl>
                                          <p:spTgt spid="9">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E965C0-874A-4848-94E8-9029F482994D}"/>
              </a:ext>
            </a:extLst>
          </p:cNvPr>
          <p:cNvSpPr>
            <a:spLocks noGrp="1"/>
          </p:cNvSpPr>
          <p:nvPr>
            <p:ph type="ctrTitle"/>
          </p:nvPr>
        </p:nvSpPr>
        <p:spPr/>
        <p:txBody>
          <a:bodyPr/>
          <a:lstStyle/>
          <a:p>
            <a:r>
              <a:rPr lang="en-US" dirty="0"/>
              <a:t>White Women and the Present</a:t>
            </a:r>
          </a:p>
        </p:txBody>
      </p:sp>
      <p:sp>
        <p:nvSpPr>
          <p:cNvPr id="12" name="Text Placeholder 11">
            <a:extLst>
              <a:ext uri="{FF2B5EF4-FFF2-40B4-BE49-F238E27FC236}">
                <a16:creationId xmlns:a16="http://schemas.microsoft.com/office/drawing/2014/main" id="{3B818C5F-1D7A-4A31-8282-F5DDCE279791}"/>
              </a:ext>
            </a:extLst>
          </p:cNvPr>
          <p:cNvSpPr>
            <a:spLocks noGrp="1"/>
          </p:cNvSpPr>
          <p:nvPr>
            <p:ph type="body" sz="quarter" idx="10"/>
          </p:nvPr>
        </p:nvSpPr>
        <p:spPr>
          <a:xfrm>
            <a:off x="1027433" y="1202915"/>
            <a:ext cx="7326212" cy="4291436"/>
          </a:xfrm>
        </p:spPr>
        <p:txBody>
          <a:bodyPr/>
          <a:lstStyle/>
          <a:p>
            <a:r>
              <a:rPr lang="en-US" sz="3200" dirty="0"/>
              <a:t>Let’s talk numbers</a:t>
            </a:r>
          </a:p>
          <a:p>
            <a:endParaRPr lang="en-US" dirty="0"/>
          </a:p>
          <a:p>
            <a:pPr marL="285750" indent="-285750">
              <a:buFont typeface="Arial" panose="020B0604020202020204" pitchFamily="34" charset="0"/>
              <a:buChar char="•"/>
            </a:pPr>
            <a:r>
              <a:rPr lang="en-US" dirty="0"/>
              <a:t>60% of the US population are White Women.</a:t>
            </a:r>
          </a:p>
          <a:p>
            <a:pPr marL="285750" indent="-285750">
              <a:buFont typeface="Arial" panose="020B0604020202020204" pitchFamily="34" charset="0"/>
              <a:buChar char="•"/>
            </a:pPr>
            <a:r>
              <a:rPr lang="en-US" dirty="0"/>
              <a:t>20.3% of the US population are Black Women.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32.8% of White Women hold management positions in organizations and companies.</a:t>
            </a:r>
          </a:p>
          <a:p>
            <a:pPr marL="285750" indent="-285750">
              <a:buFont typeface="Arial" panose="020B0604020202020204" pitchFamily="34" charset="0"/>
              <a:buChar char="•"/>
            </a:pPr>
            <a:r>
              <a:rPr lang="en-US" dirty="0"/>
              <a:t>4.1% of Black Women hold management positions.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every white man who earned a dollar (in 2019), Black women earned 63 cents. White women earned 82 cents.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Black Women represent 42% of new women-opened businesses (2020). </a:t>
            </a:r>
          </a:p>
          <a:p>
            <a:endParaRPr lang="en-US" dirty="0"/>
          </a:p>
        </p:txBody>
      </p:sp>
    </p:spTree>
    <p:extLst>
      <p:ext uri="{BB962C8B-B14F-4D97-AF65-F5344CB8AC3E}">
        <p14:creationId xmlns:p14="http://schemas.microsoft.com/office/powerpoint/2010/main" val="163542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down)">
                                      <p:cBhvr>
                                        <p:cTn id="7" dur="500"/>
                                        <p:tgtEl>
                                          <p:spTgt spid="1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wipe(down)">
                                      <p:cBhvr>
                                        <p:cTn id="10" dur="500"/>
                                        <p:tgtEl>
                                          <p:spTgt spid="1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animEffect transition="in" filter="wipe(down)">
                                      <p:cBhvr>
                                        <p:cTn id="15" dur="500"/>
                                        <p:tgtEl>
                                          <p:spTgt spid="12">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xEl>
                                              <p:pRg st="6" end="6"/>
                                            </p:txEl>
                                          </p:spTgt>
                                        </p:tgtEl>
                                        <p:attrNameLst>
                                          <p:attrName>style.visibility</p:attrName>
                                        </p:attrNameLst>
                                      </p:cBhvr>
                                      <p:to>
                                        <p:strVal val="visible"/>
                                      </p:to>
                                    </p:set>
                                    <p:animEffect transition="in" filter="wipe(down)">
                                      <p:cBhvr>
                                        <p:cTn id="18" dur="500"/>
                                        <p:tgtEl>
                                          <p:spTgt spid="1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animEffect transition="in" filter="wipe(down)">
                                      <p:cBhvr>
                                        <p:cTn id="23" dur="500"/>
                                        <p:tgtEl>
                                          <p:spTgt spid="12">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xEl>
                                              <p:pRg st="10" end="10"/>
                                            </p:txEl>
                                          </p:spTgt>
                                        </p:tgtEl>
                                        <p:attrNameLst>
                                          <p:attrName>style.visibility</p:attrName>
                                        </p:attrNameLst>
                                      </p:cBhvr>
                                      <p:to>
                                        <p:strVal val="visible"/>
                                      </p:to>
                                    </p:set>
                                    <p:animEffect transition="in" filter="wipe(down)">
                                      <p:cBhvr>
                                        <p:cTn id="28"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E4A19D-802C-4745-A09A-C18153AB6AFC}"/>
              </a:ext>
            </a:extLst>
          </p:cNvPr>
          <p:cNvSpPr>
            <a:spLocks noGrp="1"/>
          </p:cNvSpPr>
          <p:nvPr>
            <p:ph type="ctrTitle"/>
          </p:nvPr>
        </p:nvSpPr>
        <p:spPr/>
        <p:txBody>
          <a:bodyPr/>
          <a:lstStyle/>
          <a:p>
            <a:r>
              <a:rPr lang="en-US" dirty="0"/>
              <a:t>Micros and stereotype</a:t>
            </a:r>
          </a:p>
        </p:txBody>
      </p:sp>
      <p:sp>
        <p:nvSpPr>
          <p:cNvPr id="5" name="Text Placeholder 4">
            <a:extLst>
              <a:ext uri="{FF2B5EF4-FFF2-40B4-BE49-F238E27FC236}">
                <a16:creationId xmlns:a16="http://schemas.microsoft.com/office/drawing/2014/main" id="{D679263C-229C-42CC-85AF-AFDA2B08A137}"/>
              </a:ext>
            </a:extLst>
          </p:cNvPr>
          <p:cNvSpPr>
            <a:spLocks noGrp="1"/>
          </p:cNvSpPr>
          <p:nvPr>
            <p:ph type="body" sz="quarter" idx="10"/>
          </p:nvPr>
        </p:nvSpPr>
        <p:spPr>
          <a:xfrm>
            <a:off x="707667" y="1160890"/>
            <a:ext cx="9350734" cy="5006642"/>
          </a:xfrm>
        </p:spPr>
        <p:txBody>
          <a:bodyPr/>
          <a:lstStyle/>
          <a:p>
            <a:endParaRPr lang="en-US" altLang="en-US" b="0" dirty="0"/>
          </a:p>
          <a:p>
            <a:r>
              <a:rPr lang="en-US" altLang="en-US" b="0" dirty="0"/>
              <a:t>Microaggression- indirect, subtle and unintentional discrimination against a marginalized group of people. </a:t>
            </a:r>
          </a:p>
          <a:p>
            <a:endParaRPr lang="en-US" altLang="en-US" b="0" dirty="0"/>
          </a:p>
          <a:p>
            <a:r>
              <a:rPr lang="en-US" altLang="en-US" b="0" dirty="0"/>
              <a:t>	</a:t>
            </a:r>
            <a:r>
              <a:rPr lang="en-US" altLang="en-US" b="0" dirty="0" err="1"/>
              <a:t>Microassault</a:t>
            </a:r>
            <a:endParaRPr lang="en-US" altLang="en-US" b="0" dirty="0"/>
          </a:p>
          <a:p>
            <a:pPr marL="1485900" lvl="2" indent="-342900"/>
            <a:r>
              <a:rPr lang="en-US" altLang="en-US" sz="1800" b="0" dirty="0"/>
              <a:t>telling a racist joke</a:t>
            </a:r>
          </a:p>
          <a:p>
            <a:r>
              <a:rPr lang="en-US" altLang="en-US" b="0" dirty="0"/>
              <a:t>	Microinsult</a:t>
            </a:r>
          </a:p>
          <a:p>
            <a:pPr marL="1485900" lvl="2" indent="-342900"/>
            <a:r>
              <a:rPr lang="en-US" altLang="en-US" sz="1800" b="0" dirty="0"/>
              <a:t>you speak so well for a Black girl</a:t>
            </a:r>
          </a:p>
          <a:p>
            <a:r>
              <a:rPr lang="en-US" altLang="en-US" b="0" dirty="0"/>
              <a:t>	Microinvalidation</a:t>
            </a:r>
          </a:p>
          <a:p>
            <a:pPr marL="1485900" lvl="2" indent="-342900"/>
            <a:r>
              <a:rPr lang="en-US" altLang="en-US" sz="1800" b="0" dirty="0"/>
              <a:t>I don’t see color</a:t>
            </a:r>
          </a:p>
          <a:p>
            <a:endParaRPr lang="en-US" altLang="en-US" dirty="0"/>
          </a:p>
          <a:p>
            <a:r>
              <a:rPr lang="en-US" b="0" i="0" dirty="0">
                <a:solidFill>
                  <a:srgbClr val="222222"/>
                </a:solidFill>
                <a:effectLst/>
                <a:latin typeface="Arial" panose="020B0604020202020204" pitchFamily="34" charset="0"/>
              </a:rPr>
              <a:t>Black women have dealt with the ‘angry’ stereotype for years, enforced by a white privileged agenda to stamp out their voices and keep them quiet. Often labelled aggressive or over assertive, Black female professionals are regularly subjected to tone policing – a silencing tactic used by oppressors throughout history.</a:t>
            </a:r>
            <a:endParaRPr lang="en-US" altLang="en-US" b="0" dirty="0"/>
          </a:p>
        </p:txBody>
      </p:sp>
    </p:spTree>
    <p:extLst>
      <p:ext uri="{BB962C8B-B14F-4D97-AF65-F5344CB8AC3E}">
        <p14:creationId xmlns:p14="http://schemas.microsoft.com/office/powerpoint/2010/main" val="256048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down)">
                                      <p:cBhvr>
                                        <p:cTn id="12" dur="500"/>
                                        <p:tgtEl>
                                          <p:spTgt spid="5">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down)">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down)">
                                      <p:cBhvr>
                                        <p:cTn id="20" dur="500"/>
                                        <p:tgtEl>
                                          <p:spTgt spid="5">
                                            <p:txEl>
                                              <p:pRg st="5" end="5"/>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ipe(down)">
                                      <p:cBhvr>
                                        <p:cTn id="23" dur="500"/>
                                        <p:tgtEl>
                                          <p:spTgt spid="5">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down)">
                                      <p:cBhvr>
                                        <p:cTn id="28" dur="500"/>
                                        <p:tgtEl>
                                          <p:spTgt spid="5">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down)">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barn(inVertical)">
                                      <p:cBhvr>
                                        <p:cTn id="3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E6015-1159-5E4B-B57C-FC3EED306595}"/>
              </a:ext>
            </a:extLst>
          </p:cNvPr>
          <p:cNvSpPr>
            <a:spLocks noGrp="1"/>
          </p:cNvSpPr>
          <p:nvPr>
            <p:ph type="ctrTitle"/>
          </p:nvPr>
        </p:nvSpPr>
        <p:spPr>
          <a:xfrm>
            <a:off x="1027433" y="437030"/>
            <a:ext cx="5855968" cy="498598"/>
          </a:xfrm>
        </p:spPr>
        <p:txBody>
          <a:bodyPr/>
          <a:lstStyle/>
          <a:p>
            <a:r>
              <a:rPr lang="en-US" dirty="0"/>
              <a:t>Racism, Racial Trauma &amp; Our Mental Health</a:t>
            </a:r>
          </a:p>
        </p:txBody>
      </p:sp>
      <p:sp>
        <p:nvSpPr>
          <p:cNvPr id="2" name="Text Placeholder 1">
            <a:extLst>
              <a:ext uri="{FF2B5EF4-FFF2-40B4-BE49-F238E27FC236}">
                <a16:creationId xmlns:a16="http://schemas.microsoft.com/office/drawing/2014/main" id="{0647E5A7-724E-48F5-BC0D-AB09B2251570}"/>
              </a:ext>
            </a:extLst>
          </p:cNvPr>
          <p:cNvSpPr>
            <a:spLocks noGrp="1"/>
          </p:cNvSpPr>
          <p:nvPr>
            <p:ph type="body" sz="quarter" idx="10"/>
          </p:nvPr>
        </p:nvSpPr>
        <p:spPr>
          <a:xfrm>
            <a:off x="1289826" y="1271746"/>
            <a:ext cx="7917784" cy="4887784"/>
          </a:xfrm>
        </p:spPr>
        <p:txBody>
          <a:bodyPr>
            <a:normAutofit fontScale="85000" lnSpcReduction="20000"/>
          </a:bodyPr>
          <a:lstStyle/>
          <a:p>
            <a:pPr algn="l"/>
            <a:br>
              <a:rPr lang="en-US" dirty="0"/>
            </a:br>
            <a:r>
              <a:rPr lang="en-US" dirty="0"/>
              <a:t>A 2013 study, was conducted of 187 Black undergraduate women. The authors found:</a:t>
            </a:r>
          </a:p>
          <a:p>
            <a:pPr marL="971550" lvl="1" indent="-285750"/>
            <a:r>
              <a:rPr lang="en-US" sz="1800" dirty="0"/>
              <a:t>83% of Black women reported being treated in a disrespectful manner because of their race</a:t>
            </a:r>
          </a:p>
          <a:p>
            <a:pPr marL="1028700" lvl="1" indent="-342900"/>
            <a:r>
              <a:rPr lang="en-US" sz="1800" dirty="0"/>
              <a:t>80% found they were overlooked or followed in a store</a:t>
            </a:r>
          </a:p>
          <a:p>
            <a:pPr marL="1028700" lvl="1" indent="-342900"/>
            <a:r>
              <a:rPr lang="en-US" sz="1800" dirty="0"/>
              <a:t>Black women are more likely to become desensitized to racial microaggressions</a:t>
            </a:r>
          </a:p>
          <a:p>
            <a:pPr marL="285750" indent="-285750" algn="l">
              <a:buFont typeface="Arial" panose="020B0604020202020204" pitchFamily="34" charset="0"/>
              <a:buChar char="•"/>
            </a:pPr>
            <a:endParaRPr lang="en-US" dirty="0"/>
          </a:p>
          <a:p>
            <a:pPr algn="l"/>
            <a:r>
              <a:rPr lang="en-US" dirty="0"/>
              <a:t>The study found that Black women are more likely to suffer from:</a:t>
            </a:r>
          </a:p>
          <a:p>
            <a:pPr marL="971550" lvl="1" indent="-285750"/>
            <a:r>
              <a:rPr lang="en-US" sz="1800" dirty="0"/>
              <a:t>Depression</a:t>
            </a:r>
          </a:p>
          <a:p>
            <a:pPr marL="971550" lvl="1" indent="-285750"/>
            <a:r>
              <a:rPr lang="en-US" sz="1800" dirty="0"/>
              <a:t>Anxiety</a:t>
            </a:r>
          </a:p>
          <a:p>
            <a:pPr marL="971550" lvl="1" indent="-285750"/>
            <a:r>
              <a:rPr lang="en-US" sz="1800" dirty="0"/>
              <a:t>Imposter Syndrome</a:t>
            </a:r>
          </a:p>
          <a:p>
            <a:pPr marL="971550" lvl="1" indent="-285750"/>
            <a:r>
              <a:rPr lang="en-US" sz="1800" dirty="0"/>
              <a:t>Emotional Dysregulation </a:t>
            </a:r>
          </a:p>
          <a:p>
            <a:pPr marL="971550" lvl="1" indent="-285750"/>
            <a:r>
              <a:rPr lang="en-US" sz="1800" dirty="0"/>
              <a:t>Fatigue</a:t>
            </a:r>
          </a:p>
          <a:p>
            <a:endParaRPr lang="en-US" dirty="0"/>
          </a:p>
          <a:p>
            <a:pPr algn="l"/>
            <a:r>
              <a:rPr lang="en-US" dirty="0"/>
              <a:t>Racial Trauma- a distressing experience that often leaves a person with feelings of fear, helplessness and a need for sense of security. </a:t>
            </a:r>
          </a:p>
          <a:p>
            <a:pPr marL="685800" lvl="1" indent="0" algn="ctr">
              <a:buNone/>
            </a:pPr>
            <a:r>
              <a:rPr lang="en-US" sz="1800" dirty="0"/>
              <a:t>Impacts Black people at higher levels than any other ethnic group and results in mental, physical and emotional imbalances, illnesses and sometimes death.</a:t>
            </a:r>
            <a:endParaRPr lang="en-US" dirty="0"/>
          </a:p>
        </p:txBody>
      </p:sp>
      <p:sp>
        <p:nvSpPr>
          <p:cNvPr id="4" name="Text Placeholder 1">
            <a:extLst>
              <a:ext uri="{FF2B5EF4-FFF2-40B4-BE49-F238E27FC236}">
                <a16:creationId xmlns:a16="http://schemas.microsoft.com/office/drawing/2014/main" id="{7C792799-1C0F-A54F-A5F9-437CDCE258C5}"/>
              </a:ext>
            </a:extLst>
          </p:cNvPr>
          <p:cNvSpPr txBox="1">
            <a:spLocks/>
          </p:cNvSpPr>
          <p:nvPr/>
        </p:nvSpPr>
        <p:spPr>
          <a:xfrm>
            <a:off x="1027433" y="1271746"/>
            <a:ext cx="6900126" cy="327485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26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1000"/>
                                        <p:tgtEl>
                                          <p:spTgt spid="2">
                                            <p:txEl>
                                              <p:pRg st="5" end="5"/>
                                            </p:txEl>
                                          </p:spTgt>
                                        </p:tgtEl>
                                      </p:cBhvr>
                                    </p:animEffect>
                                    <p:anim calcmode="lin" valueType="num">
                                      <p:cBhvr>
                                        <p:cTn id="3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1000"/>
                                        <p:tgtEl>
                                          <p:spTgt spid="2">
                                            <p:txEl>
                                              <p:pRg st="8" end="8"/>
                                            </p:txEl>
                                          </p:spTgt>
                                        </p:tgtEl>
                                      </p:cBhvr>
                                    </p:animEffect>
                                    <p:anim calcmode="lin" valueType="num">
                                      <p:cBhvr>
                                        <p:cTn id="4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1000"/>
                                        <p:tgtEl>
                                          <p:spTgt spid="2">
                                            <p:txEl>
                                              <p:pRg st="10" end="10"/>
                                            </p:txEl>
                                          </p:spTgt>
                                        </p:tgtEl>
                                      </p:cBhvr>
                                    </p:animEffect>
                                    <p:anim calcmode="lin" valueType="num">
                                      <p:cBhvr>
                                        <p:cTn id="5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
                                            <p:txEl>
                                              <p:pRg st="12" end="12"/>
                                            </p:txEl>
                                          </p:spTgt>
                                        </p:tgtEl>
                                        <p:attrNameLst>
                                          <p:attrName>style.visibility</p:attrName>
                                        </p:attrNameLst>
                                      </p:cBhvr>
                                      <p:to>
                                        <p:strVal val="visible"/>
                                      </p:to>
                                    </p:set>
                                    <p:animEffect transition="in" filter="fade">
                                      <p:cBhvr>
                                        <p:cTn id="61" dur="1000"/>
                                        <p:tgtEl>
                                          <p:spTgt spid="2">
                                            <p:txEl>
                                              <p:pRg st="12" end="12"/>
                                            </p:txEl>
                                          </p:spTgt>
                                        </p:tgtEl>
                                      </p:cBhvr>
                                    </p:animEffect>
                                    <p:anim calcmode="lin" valueType="num">
                                      <p:cBhvr>
                                        <p:cTn id="6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2">
                                            <p:txEl>
                                              <p:pRg st="13" end="13"/>
                                            </p:txEl>
                                          </p:spTgt>
                                        </p:tgtEl>
                                        <p:attrNameLst>
                                          <p:attrName>style.visibility</p:attrName>
                                        </p:attrNameLst>
                                      </p:cBhvr>
                                      <p:to>
                                        <p:strVal val="visible"/>
                                      </p:to>
                                    </p:set>
                                    <p:animEffect transition="in" filter="fade">
                                      <p:cBhvr>
                                        <p:cTn id="66" dur="1000"/>
                                        <p:tgtEl>
                                          <p:spTgt spid="2">
                                            <p:txEl>
                                              <p:pRg st="13" end="13"/>
                                            </p:txEl>
                                          </p:spTgt>
                                        </p:tgtEl>
                                      </p:cBhvr>
                                    </p:animEffect>
                                    <p:anim calcmode="lin" valueType="num">
                                      <p:cBhvr>
                                        <p:cTn id="67"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E063-51CC-4180-B1EB-B1227A394B53}"/>
              </a:ext>
            </a:extLst>
          </p:cNvPr>
          <p:cNvSpPr>
            <a:spLocks noGrp="1"/>
          </p:cNvSpPr>
          <p:nvPr>
            <p:ph type="ctrTitle"/>
          </p:nvPr>
        </p:nvSpPr>
        <p:spPr>
          <a:xfrm>
            <a:off x="1163024" y="463309"/>
            <a:ext cx="5317289" cy="562409"/>
          </a:xfrm>
        </p:spPr>
        <p:txBody>
          <a:bodyPr>
            <a:normAutofit/>
          </a:bodyPr>
          <a:lstStyle/>
          <a:p>
            <a:r>
              <a:rPr lang="en-US" sz="3600" dirty="0">
                <a:latin typeface="Acumin Pro ExtraCondensed" panose="020B0604020202020204" charset="0"/>
              </a:rPr>
              <a:t>Black Girl Magic</a:t>
            </a:r>
          </a:p>
        </p:txBody>
      </p:sp>
      <p:sp>
        <p:nvSpPr>
          <p:cNvPr id="3" name="Text Placeholder 2">
            <a:extLst>
              <a:ext uri="{FF2B5EF4-FFF2-40B4-BE49-F238E27FC236}">
                <a16:creationId xmlns:a16="http://schemas.microsoft.com/office/drawing/2014/main" id="{768D2CB9-8887-4934-B294-05D70500E5A1}"/>
              </a:ext>
            </a:extLst>
          </p:cNvPr>
          <p:cNvSpPr>
            <a:spLocks noGrp="1"/>
          </p:cNvSpPr>
          <p:nvPr>
            <p:ph type="subTitle" idx="4294967295"/>
          </p:nvPr>
        </p:nvSpPr>
        <p:spPr>
          <a:xfrm>
            <a:off x="1269943" y="1467430"/>
            <a:ext cx="3838891" cy="4209801"/>
          </a:xfrm>
        </p:spPr>
        <p:txBody>
          <a:bodyPr>
            <a:normAutofit/>
          </a:bodyPr>
          <a:lstStyle/>
          <a:p>
            <a:pPr marL="0" indent="0">
              <a:buNone/>
            </a:pPr>
            <a:r>
              <a:rPr lang="en-US" sz="2400" dirty="0"/>
              <a:t>Black women have created avenues in social media to decrease negative ideals of inadequacy and depression. </a:t>
            </a:r>
          </a:p>
          <a:p>
            <a:pPr marL="0" indent="0">
              <a:buNone/>
            </a:pPr>
            <a:r>
              <a:rPr lang="en-US" sz="2400" dirty="0"/>
              <a:t>They have transformed social media into spaces that increase self-love and self worth. </a:t>
            </a:r>
          </a:p>
          <a:p>
            <a:endParaRPr lang="en-US" dirty="0"/>
          </a:p>
        </p:txBody>
      </p:sp>
      <p:graphicFrame>
        <p:nvGraphicFramePr>
          <p:cNvPr id="6" name="Picture Placeholder 5">
            <a:extLst>
              <a:ext uri="{FF2B5EF4-FFF2-40B4-BE49-F238E27FC236}">
                <a16:creationId xmlns:a16="http://schemas.microsoft.com/office/drawing/2014/main" id="{9DA58AF8-129F-4FF0-800D-85A250512A7F}"/>
              </a:ext>
            </a:extLst>
          </p:cNvPr>
          <p:cNvGraphicFramePr>
            <a:graphicFrameLocks noGrp="1" noChangeAspect="1"/>
          </p:cNvGraphicFramePr>
          <p:nvPr>
            <p:ph type="pic" sz="quarter" idx="13"/>
            <p:extLst>
              <p:ext uri="{D42A27DB-BD31-4B8C-83A1-F6EECF244321}">
                <p14:modId xmlns:p14="http://schemas.microsoft.com/office/powerpoint/2010/main" val="2308048424"/>
              </p:ext>
            </p:extLst>
          </p:nvPr>
        </p:nvGraphicFramePr>
        <p:xfrm>
          <a:off x="5677231" y="86968"/>
          <a:ext cx="4874150" cy="6307723"/>
        </p:xfrm>
        <a:graphic>
          <a:graphicData uri="http://schemas.openxmlformats.org/presentationml/2006/ole">
            <mc:AlternateContent xmlns:mc="http://schemas.openxmlformats.org/markup-compatibility/2006">
              <mc:Choice xmlns:v="urn:schemas-microsoft-com:vml" Requires="v">
                <p:oleObj name="Acrobat Document" r:id="rId3" imgW="2914254" imgH="3771477" progId="Acrobat.Document.DC">
                  <p:embed/>
                </p:oleObj>
              </mc:Choice>
              <mc:Fallback>
                <p:oleObj name="Acrobat Document" r:id="rId3" imgW="2914254" imgH="3771477" progId="Acrobat.Document.DC">
                  <p:embed/>
                  <p:pic>
                    <p:nvPicPr>
                      <p:cNvPr id="5" name="Object 4">
                        <a:extLst>
                          <a:ext uri="{FF2B5EF4-FFF2-40B4-BE49-F238E27FC236}">
                            <a16:creationId xmlns:a16="http://schemas.microsoft.com/office/drawing/2014/main" id="{C297C3A3-DCAC-4BE6-96E9-52F91ADAE2DE}"/>
                          </a:ext>
                        </a:extLst>
                      </p:cNvPr>
                      <p:cNvPicPr/>
                      <p:nvPr/>
                    </p:nvPicPr>
                    <p:blipFill>
                      <a:blip r:embed="rId4"/>
                      <a:stretch>
                        <a:fillRect/>
                      </a:stretch>
                    </p:blipFill>
                    <p:spPr>
                      <a:xfrm>
                        <a:off x="5677231" y="86968"/>
                        <a:ext cx="4874150" cy="6307723"/>
                      </a:xfrm>
                      <a:prstGeom prst="rect">
                        <a:avLst/>
                      </a:prstGeom>
                    </p:spPr>
                  </p:pic>
                </p:oleObj>
              </mc:Fallback>
            </mc:AlternateContent>
          </a:graphicData>
        </a:graphic>
      </p:graphicFrame>
    </p:spTree>
    <p:extLst>
      <p:ext uri="{BB962C8B-B14F-4D97-AF65-F5344CB8AC3E}">
        <p14:creationId xmlns:p14="http://schemas.microsoft.com/office/powerpoint/2010/main" val="35380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15C7CA7-5137-4260-ACCE-A20A317FD40B}"/>
              </a:ext>
            </a:extLst>
          </p:cNvPr>
          <p:cNvSpPr>
            <a:spLocks noGrp="1"/>
          </p:cNvSpPr>
          <p:nvPr>
            <p:ph type="ctrTitle"/>
          </p:nvPr>
        </p:nvSpPr>
        <p:spPr/>
        <p:txBody>
          <a:bodyPr/>
          <a:lstStyle/>
          <a:p>
            <a:r>
              <a:rPr lang="en-US" dirty="0"/>
              <a:t>Are you a Karen?</a:t>
            </a:r>
          </a:p>
        </p:txBody>
      </p:sp>
      <p:sp>
        <p:nvSpPr>
          <p:cNvPr id="9" name="Text Placeholder 8">
            <a:extLst>
              <a:ext uri="{FF2B5EF4-FFF2-40B4-BE49-F238E27FC236}">
                <a16:creationId xmlns:a16="http://schemas.microsoft.com/office/drawing/2014/main" id="{8AC68869-AEF2-4408-AFC3-D8A243312C01}"/>
              </a:ext>
            </a:extLst>
          </p:cNvPr>
          <p:cNvSpPr>
            <a:spLocks noGrp="1"/>
          </p:cNvSpPr>
          <p:nvPr>
            <p:ph type="body" sz="quarter" idx="10"/>
          </p:nvPr>
        </p:nvSpPr>
        <p:spPr/>
        <p:txBody>
          <a:bodyPr/>
          <a:lstStyle/>
          <a:p>
            <a:r>
              <a:rPr lang="en-US" sz="3600" dirty="0"/>
              <a:t>Cultural Competency</a:t>
            </a:r>
          </a:p>
          <a:p>
            <a:pPr lvl="1"/>
            <a:r>
              <a:rPr lang="en-US" sz="2400" dirty="0"/>
              <a:t>Read</a:t>
            </a:r>
          </a:p>
          <a:p>
            <a:pPr lvl="1"/>
            <a:r>
              <a:rPr lang="en-US" sz="2400" dirty="0"/>
              <a:t>Educate yourself</a:t>
            </a:r>
          </a:p>
          <a:p>
            <a:pPr lvl="1"/>
            <a:r>
              <a:rPr lang="en-US" sz="2400" dirty="0"/>
              <a:t>Become self-aware</a:t>
            </a:r>
          </a:p>
          <a:p>
            <a:pPr lvl="1"/>
            <a:r>
              <a:rPr lang="en-US" sz="2400" dirty="0"/>
              <a:t>Give up your seat</a:t>
            </a:r>
          </a:p>
        </p:txBody>
      </p:sp>
    </p:spTree>
    <p:extLst>
      <p:ext uri="{BB962C8B-B14F-4D97-AF65-F5344CB8AC3E}">
        <p14:creationId xmlns:p14="http://schemas.microsoft.com/office/powerpoint/2010/main" val="2705004618"/>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3B66243C-D43E-424E-8162-CEAA39EDDC19}" vid="{8467E46F-6AEC-4DDA-84AB-06F3826E95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42A0BAF653A6458670ADA7D0EFF580" ma:contentTypeVersion="9" ma:contentTypeDescription="Create a new document." ma:contentTypeScope="" ma:versionID="8c0dc9521b35a20a0d3eef681416a664">
  <xsd:schema xmlns:xsd="http://www.w3.org/2001/XMLSchema" xmlns:xs="http://www.w3.org/2001/XMLSchema" xmlns:p="http://schemas.microsoft.com/office/2006/metadata/properties" xmlns:ns2="9ee23173-6c34-4c26-8384-77e79a881b0b" targetNamespace="http://schemas.microsoft.com/office/2006/metadata/properties" ma:root="true" ma:fieldsID="41bfc5822ee4e0c700da49effc236588" ns2:_="">
    <xsd:import namespace="9ee23173-6c34-4c26-8384-77e79a881b0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23173-6c34-4c26-8384-77e79a881b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222AFD-0F4C-40AC-8DFB-7B2CE5C9BA5B}"/>
</file>

<file path=customXml/itemProps2.xml><?xml version="1.0" encoding="utf-8"?>
<ds:datastoreItem xmlns:ds="http://schemas.openxmlformats.org/officeDocument/2006/customXml" ds:itemID="{A049637C-5D4F-438A-A04C-B770E886EF38}"/>
</file>

<file path=customXml/itemProps3.xml><?xml version="1.0" encoding="utf-8"?>
<ds:datastoreItem xmlns:ds="http://schemas.openxmlformats.org/officeDocument/2006/customXml" ds:itemID="{F3284F6B-A75F-43A9-B7CB-E86AE800617A}"/>
</file>

<file path=docProps/app.xml><?xml version="1.0" encoding="utf-8"?>
<Properties xmlns="http://schemas.openxmlformats.org/officeDocument/2006/extended-properties" xmlns:vt="http://schemas.openxmlformats.org/officeDocument/2006/docPropsVTypes">
  <Template>Purdue2</Template>
  <TotalTime>12180</TotalTime>
  <Words>943</Words>
  <Application>Microsoft Office PowerPoint</Application>
  <PresentationFormat>Widescreen</PresentationFormat>
  <Paragraphs>110</Paragraphs>
  <Slides>10</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Acumin Pro ExtraCondensed</vt:lpstr>
      <vt:lpstr>Wingdings</vt:lpstr>
      <vt:lpstr>Acumin Pro ExtraCondensed Smbd</vt:lpstr>
      <vt:lpstr>Acumin Pro</vt:lpstr>
      <vt:lpstr>Acumin Pro SemiCondensed</vt:lpstr>
      <vt:lpstr>Calibri</vt:lpstr>
      <vt:lpstr>Arial</vt:lpstr>
      <vt:lpstr>Acumin Pro Semibold</vt:lpstr>
      <vt:lpstr>Purdue2</vt:lpstr>
      <vt:lpstr>Acrobat Document</vt:lpstr>
      <vt:lpstr>PowerPoint Presentation</vt:lpstr>
      <vt:lpstr>A Black Woman’s journey in a white women’s world…</vt:lpstr>
      <vt:lpstr>Welcome &amp; Introduction</vt:lpstr>
      <vt:lpstr>White Women &amp; The Past</vt:lpstr>
      <vt:lpstr>White Women and the Present</vt:lpstr>
      <vt:lpstr>Micros and stereotype</vt:lpstr>
      <vt:lpstr>Racism, Racial Trauma &amp; Our Mental Health</vt:lpstr>
      <vt:lpstr>Black Girl Magic</vt:lpstr>
      <vt:lpstr>Are you a Karen?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Creamer, Tracy A</dc:creator>
  <cp:lastModifiedBy>Ashley Gilmore</cp:lastModifiedBy>
  <cp:revision>45</cp:revision>
  <dcterms:created xsi:type="dcterms:W3CDTF">2021-03-15T14:53:21Z</dcterms:created>
  <dcterms:modified xsi:type="dcterms:W3CDTF">2021-05-05T20:40:27Z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0x0101002942A0BAF653A6458670ADA7D0EFF580</vt:lpwstr>
  </property>
</Properties>
</file>