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xml" ContentType="application/vnd.openxmlformats-officedocument.themeOverr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9.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4"/>
  </p:sldMasterIdLst>
  <p:notesMasterIdLst>
    <p:notesMasterId r:id="rId60"/>
  </p:notesMasterIdLst>
  <p:handoutMasterIdLst>
    <p:handoutMasterId r:id="rId61"/>
  </p:handoutMasterIdLst>
  <p:sldIdLst>
    <p:sldId id="256" r:id="rId5"/>
    <p:sldId id="8861" r:id="rId6"/>
    <p:sldId id="8862" r:id="rId7"/>
    <p:sldId id="8887" r:id="rId8"/>
    <p:sldId id="2142" r:id="rId9"/>
    <p:sldId id="2255" r:id="rId10"/>
    <p:sldId id="2371" r:id="rId11"/>
    <p:sldId id="2327" r:id="rId12"/>
    <p:sldId id="2374" r:id="rId13"/>
    <p:sldId id="2231" r:id="rId14"/>
    <p:sldId id="2383" r:id="rId15"/>
    <p:sldId id="2226" r:id="rId16"/>
    <p:sldId id="2384" r:id="rId17"/>
    <p:sldId id="2468" r:id="rId18"/>
    <p:sldId id="2385" r:id="rId19"/>
    <p:sldId id="2386" r:id="rId20"/>
    <p:sldId id="2373" r:id="rId21"/>
    <p:sldId id="2387" r:id="rId22"/>
    <p:sldId id="2153" r:id="rId23"/>
    <p:sldId id="2166" r:id="rId24"/>
    <p:sldId id="2155" r:id="rId25"/>
    <p:sldId id="2382" r:id="rId26"/>
    <p:sldId id="2469" r:id="rId27"/>
    <p:sldId id="2470" r:id="rId28"/>
    <p:sldId id="2471" r:id="rId29"/>
    <p:sldId id="2472" r:id="rId30"/>
    <p:sldId id="2473" r:id="rId31"/>
    <p:sldId id="2474" r:id="rId32"/>
    <p:sldId id="2475" r:id="rId33"/>
    <p:sldId id="2476" r:id="rId34"/>
    <p:sldId id="8601" r:id="rId35"/>
    <p:sldId id="8888" r:id="rId36"/>
    <p:sldId id="8889" r:id="rId37"/>
    <p:sldId id="8885" r:id="rId38"/>
    <p:sldId id="8662" r:id="rId39"/>
    <p:sldId id="8891" r:id="rId40"/>
    <p:sldId id="8935" r:id="rId41"/>
    <p:sldId id="8866" r:id="rId42"/>
    <p:sldId id="8867" r:id="rId43"/>
    <p:sldId id="8892" r:id="rId44"/>
    <p:sldId id="8934" r:id="rId45"/>
    <p:sldId id="8926" r:id="rId46"/>
    <p:sldId id="8864" r:id="rId47"/>
    <p:sldId id="8928" r:id="rId48"/>
    <p:sldId id="8699" r:id="rId49"/>
    <p:sldId id="8927" r:id="rId50"/>
    <p:sldId id="8893" r:id="rId51"/>
    <p:sldId id="8930" r:id="rId52"/>
    <p:sldId id="8840" r:id="rId53"/>
    <p:sldId id="8853" r:id="rId54"/>
    <p:sldId id="8859" r:id="rId55"/>
    <p:sldId id="8929" r:id="rId56"/>
    <p:sldId id="8858" r:id="rId57"/>
    <p:sldId id="8894" r:id="rId58"/>
    <p:sldId id="262" r:id="rId59"/>
  </p:sldIdLst>
  <p:sldSz cx="12192000" cy="6858000"/>
  <p:notesSz cx="6858000" cy="9144000"/>
  <p:embeddedFontLst>
    <p:embeddedFont>
      <p:font typeface="Acumin Pro" panose="020B0604020202020204" charset="0"/>
      <p:regular r:id="rId62"/>
      <p:bold r:id="rId63"/>
      <p:italic r:id="rId64"/>
      <p:boldItalic r:id="rId65"/>
    </p:embeddedFont>
    <p:embeddedFont>
      <p:font typeface="Acumin Pro ExtraCondensed" panose="020B0604020202020204" charset="0"/>
      <p:regular r:id="rId66"/>
      <p:bold r:id="rId67"/>
      <p:italic r:id="rId68"/>
      <p:boldItalic r:id="rId69"/>
    </p:embeddedFont>
    <p:embeddedFont>
      <p:font typeface="Acumin Pro Medium" panose="020B0604020202020204" charset="0"/>
      <p:regular r:id="rId70"/>
      <p:bold r:id="rId71"/>
      <p:italic r:id="rId72"/>
      <p:boldItalic r:id="rId73"/>
    </p:embeddedFont>
    <p:embeddedFont>
      <p:font typeface="Acumin Pro SemiCondensed" panose="020B0604020202020204" charset="0"/>
      <p:regular r:id="rId74"/>
      <p:bold r:id="rId75"/>
      <p:italic r:id="rId76"/>
      <p:boldItalic r:id="rId77"/>
    </p:embeddedFont>
    <p:embeddedFont>
      <p:font typeface="Arial Black" panose="020B0A04020102020204" pitchFamily="34" charset="0"/>
      <p:bold r:id="rId78"/>
    </p:embeddedFont>
    <p:embeddedFont>
      <p:font typeface="Arial Narrow" panose="020B0606020202030204" pitchFamily="34" charset="0"/>
      <p:regular r:id="rId79"/>
      <p:bold r:id="rId80"/>
      <p:italic r:id="rId81"/>
      <p:boldItalic r:id="rId82"/>
    </p:embeddedFont>
    <p:embeddedFont>
      <p:font typeface="Franklin Gothic Book" panose="020B0503020102020204" pitchFamily="34" charset="0"/>
      <p:regular r:id="rId83"/>
      <p:italic r:id="rId84"/>
    </p:embeddedFont>
    <p:embeddedFont>
      <p:font typeface="Franklin Gothic Medium" panose="020B0603020102020204" pitchFamily="34" charset="0"/>
      <p:regular r:id="rId85"/>
      <p:italic r:id="rId86"/>
    </p:embeddedFont>
    <p:embeddedFont>
      <p:font typeface="United Sans Cd Md" pitchFamily="50" charset="0"/>
      <p:regular r:id="rId87"/>
    </p:embeddedFont>
    <p:embeddedFont>
      <p:font typeface="United Sans Cond Medium"/>
      <p:regular r:id="rId8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A00"/>
    <a:srgbClr val="453A3C"/>
    <a:srgbClr val="CD7F32"/>
    <a:srgbClr val="D8D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3447" autoAdjust="0"/>
  </p:normalViewPr>
  <p:slideViewPr>
    <p:cSldViewPr snapToGrid="0" snapToObjects="1">
      <p:cViewPr varScale="1">
        <p:scale>
          <a:sx n="111" d="100"/>
          <a:sy n="111" d="100"/>
        </p:scale>
        <p:origin x="59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10" d="100"/>
          <a:sy n="110" d="100"/>
        </p:scale>
        <p:origin x="578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font" Target="fonts/font18.fntdata"/><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font" Target="fonts/font24.fntdata"/><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7" Type="http://schemas.openxmlformats.org/officeDocument/2006/relationships/slide" Target="slides/slide3.xml"/><Relationship Id="rId71" Type="http://schemas.openxmlformats.org/officeDocument/2006/relationships/font" Target="fonts/font10.fntdata"/><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tz, Ilenia H." userId="02cdb5f8-8dc7-4571-ad76-8a8ffaa93cf9" providerId="ADAL" clId="{DE57110A-35DB-4E6F-87D5-6FB2014F0080}"/>
    <pc:docChg chg="modSld">
      <pc:chgData name="Lutz, Ilenia H." userId="02cdb5f8-8dc7-4571-ad76-8a8ffaa93cf9" providerId="ADAL" clId="{DE57110A-35DB-4E6F-87D5-6FB2014F0080}" dt="2026-02-25T19:11:33.726" v="25" actId="400"/>
      <pc:docMkLst>
        <pc:docMk/>
      </pc:docMkLst>
      <pc:sldChg chg="modSp mod">
        <pc:chgData name="Lutz, Ilenia H." userId="02cdb5f8-8dc7-4571-ad76-8a8ffaa93cf9" providerId="ADAL" clId="{DE57110A-35DB-4E6F-87D5-6FB2014F0080}" dt="2026-02-25T19:11:33.726" v="25" actId="400"/>
        <pc:sldMkLst>
          <pc:docMk/>
          <pc:sldMk cId="2958324949" sldId="8935"/>
        </pc:sldMkLst>
        <pc:graphicFrameChg chg="modGraphic">
          <ac:chgData name="Lutz, Ilenia H." userId="02cdb5f8-8dc7-4571-ad76-8a8ffaa93cf9" providerId="ADAL" clId="{DE57110A-35DB-4E6F-87D5-6FB2014F0080}" dt="2026-02-25T19:11:33.726" v="25" actId="400"/>
          <ac:graphicFrameMkLst>
            <pc:docMk/>
            <pc:sldMk cId="2958324949" sldId="8935"/>
            <ac:graphicFrameMk id="3" creationId="{1F80929D-3E7D-D36E-C445-39420322B25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prf.prp.lcl\Investments\INVESTMENT%20REPORTING\PIP%20REPORTING\Monthly%20Dashboard\2025\June\Caissa%20Purdue%20Add-in%20File%2006.30.25(w_visual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purdueresearchfoundation-my.sharepoint.com/personal/spfehrman_prf_org/Documents/Desktop/Growth%20of%20$1M%20Endowment.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file:///\\prf.prp.lcl\Investments\STAFF%20FILES\LMT\Meeting%20Materials%20Creation\Standard%20Meeting%20Materials\%25%20to%20X%20Bar%20Graph\June%202025\Percentages%20to%20X_vBarGraph_June%2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prf.prp.lcl\Investments\INVESTMENT%20REPORTING\PIP%20REPORTING\Monthly%20Dashboard\2025\June\Caissa%20Purdue%20Add-in%20File%2006.30.25(w_visual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prf.prp.lcl\Investments\STAFF%20FILES\LMT\Meeting%20Materials%20Creation\FY25%20Historical%20Context\FY25%20Historical%20Contex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prf.prp.lcl\Investments\STAFF%20FILES\LMT\Meeting%20Materials%20Creation\FY25%20Historical%20Context\FY25%20Historical%20Contex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prf.prp.lcl\Investments\INVESTMENT%20REPORTING\PIP%20REPORTING\Monthly%20Dashboard\2025\June\Monthly%20Reporting%20Template_NEW_June%202025_vD.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prf.prp.lcl\Investments\INVESTMENT%20REPORTING\PIP%20REPORTING\Monthly%20Dashboard\2025\June\Caissa%20Purdue%20Add-in%20File%2006.30.25(w_visual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prf.prp.lcl\Investments\INVESTMENT%20REPORTING\PIP%20REPORTING\Monthly%20Dashboard\2025\June\Caissa%20Purdue%20Add-in%20File%2006.30.25(w_visual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58813880546716E-2"/>
          <c:y val="3.9136633602241039E-2"/>
          <c:w val="0.919972143320965"/>
          <c:h val="0.87416705354912949"/>
        </c:manualLayout>
      </c:layout>
      <c:areaChart>
        <c:grouping val="stacked"/>
        <c:varyColors val="0"/>
        <c:ser>
          <c:idx val="0"/>
          <c:order val="0"/>
          <c:spPr>
            <a:solidFill>
              <a:srgbClr val="8E6F3E"/>
            </a:solidFill>
            <a:ln>
              <a:solidFill>
                <a:srgbClr val="8E6F3E"/>
              </a:solidFill>
            </a:ln>
            <a:effectLst/>
          </c:spPr>
          <c:cat>
            <c:numRef>
              <c:f>Historical_NAVs!$A$38:$A$343</c:f>
              <c:numCache>
                <c:formatCode>m/d/yyyy</c:formatCode>
                <c:ptCount val="306"/>
                <c:pt idx="0">
                  <c:v>36556</c:v>
                </c:pt>
                <c:pt idx="1">
                  <c:v>36585</c:v>
                </c:pt>
                <c:pt idx="2">
                  <c:v>36616</c:v>
                </c:pt>
                <c:pt idx="3">
                  <c:v>36646</c:v>
                </c:pt>
                <c:pt idx="4">
                  <c:v>36677</c:v>
                </c:pt>
                <c:pt idx="5">
                  <c:v>36707</c:v>
                </c:pt>
                <c:pt idx="6">
                  <c:v>36738</c:v>
                </c:pt>
                <c:pt idx="7">
                  <c:v>36769</c:v>
                </c:pt>
                <c:pt idx="8">
                  <c:v>36799</c:v>
                </c:pt>
                <c:pt idx="9">
                  <c:v>36830</c:v>
                </c:pt>
                <c:pt idx="10">
                  <c:v>36860</c:v>
                </c:pt>
                <c:pt idx="11">
                  <c:v>36891</c:v>
                </c:pt>
                <c:pt idx="12">
                  <c:v>36922</c:v>
                </c:pt>
                <c:pt idx="13">
                  <c:v>36950</c:v>
                </c:pt>
                <c:pt idx="14">
                  <c:v>36981</c:v>
                </c:pt>
                <c:pt idx="15">
                  <c:v>37011</c:v>
                </c:pt>
                <c:pt idx="16">
                  <c:v>37042</c:v>
                </c:pt>
                <c:pt idx="17">
                  <c:v>37072</c:v>
                </c:pt>
                <c:pt idx="18">
                  <c:v>37103</c:v>
                </c:pt>
                <c:pt idx="19">
                  <c:v>37134</c:v>
                </c:pt>
                <c:pt idx="20">
                  <c:v>37164</c:v>
                </c:pt>
                <c:pt idx="21">
                  <c:v>37195</c:v>
                </c:pt>
                <c:pt idx="22">
                  <c:v>37225</c:v>
                </c:pt>
                <c:pt idx="23">
                  <c:v>37256</c:v>
                </c:pt>
                <c:pt idx="24">
                  <c:v>37287</c:v>
                </c:pt>
                <c:pt idx="25">
                  <c:v>37315</c:v>
                </c:pt>
                <c:pt idx="26">
                  <c:v>37346</c:v>
                </c:pt>
                <c:pt idx="27">
                  <c:v>37376</c:v>
                </c:pt>
                <c:pt idx="28">
                  <c:v>37407</c:v>
                </c:pt>
                <c:pt idx="29">
                  <c:v>37437</c:v>
                </c:pt>
                <c:pt idx="30">
                  <c:v>37468</c:v>
                </c:pt>
                <c:pt idx="31">
                  <c:v>37499</c:v>
                </c:pt>
                <c:pt idx="32">
                  <c:v>37529</c:v>
                </c:pt>
                <c:pt idx="33">
                  <c:v>37560</c:v>
                </c:pt>
                <c:pt idx="34">
                  <c:v>37590</c:v>
                </c:pt>
                <c:pt idx="35">
                  <c:v>37621</c:v>
                </c:pt>
                <c:pt idx="36">
                  <c:v>37652</c:v>
                </c:pt>
                <c:pt idx="37">
                  <c:v>37680</c:v>
                </c:pt>
                <c:pt idx="38">
                  <c:v>37711</c:v>
                </c:pt>
                <c:pt idx="39">
                  <c:v>37741</c:v>
                </c:pt>
                <c:pt idx="40">
                  <c:v>37772</c:v>
                </c:pt>
                <c:pt idx="41">
                  <c:v>37802</c:v>
                </c:pt>
                <c:pt idx="42">
                  <c:v>37833</c:v>
                </c:pt>
                <c:pt idx="43">
                  <c:v>37864</c:v>
                </c:pt>
                <c:pt idx="44">
                  <c:v>37894</c:v>
                </c:pt>
                <c:pt idx="45">
                  <c:v>37925</c:v>
                </c:pt>
                <c:pt idx="46">
                  <c:v>37955</c:v>
                </c:pt>
                <c:pt idx="47">
                  <c:v>37986</c:v>
                </c:pt>
                <c:pt idx="48">
                  <c:v>38017</c:v>
                </c:pt>
                <c:pt idx="49">
                  <c:v>38046</c:v>
                </c:pt>
                <c:pt idx="50">
                  <c:v>38077</c:v>
                </c:pt>
                <c:pt idx="51">
                  <c:v>38107</c:v>
                </c:pt>
                <c:pt idx="52">
                  <c:v>38138</c:v>
                </c:pt>
                <c:pt idx="53">
                  <c:v>38168</c:v>
                </c:pt>
                <c:pt idx="54">
                  <c:v>38199</c:v>
                </c:pt>
                <c:pt idx="55">
                  <c:v>38230</c:v>
                </c:pt>
                <c:pt idx="56">
                  <c:v>38260</c:v>
                </c:pt>
                <c:pt idx="57">
                  <c:v>38291</c:v>
                </c:pt>
                <c:pt idx="58">
                  <c:v>38321</c:v>
                </c:pt>
                <c:pt idx="59">
                  <c:v>38352</c:v>
                </c:pt>
                <c:pt idx="60">
                  <c:v>38383</c:v>
                </c:pt>
                <c:pt idx="61">
                  <c:v>38411</c:v>
                </c:pt>
                <c:pt idx="62">
                  <c:v>38442</c:v>
                </c:pt>
                <c:pt idx="63">
                  <c:v>38472</c:v>
                </c:pt>
                <c:pt idx="64">
                  <c:v>38503</c:v>
                </c:pt>
                <c:pt idx="65">
                  <c:v>38533</c:v>
                </c:pt>
                <c:pt idx="66">
                  <c:v>38564</c:v>
                </c:pt>
                <c:pt idx="67">
                  <c:v>38595</c:v>
                </c:pt>
                <c:pt idx="68">
                  <c:v>38625</c:v>
                </c:pt>
                <c:pt idx="69">
                  <c:v>38656</c:v>
                </c:pt>
                <c:pt idx="70">
                  <c:v>38686</c:v>
                </c:pt>
                <c:pt idx="71">
                  <c:v>38717</c:v>
                </c:pt>
                <c:pt idx="72">
                  <c:v>38748</c:v>
                </c:pt>
                <c:pt idx="73">
                  <c:v>38776</c:v>
                </c:pt>
                <c:pt idx="74">
                  <c:v>38807</c:v>
                </c:pt>
                <c:pt idx="75">
                  <c:v>38837</c:v>
                </c:pt>
                <c:pt idx="76">
                  <c:v>38868</c:v>
                </c:pt>
                <c:pt idx="77">
                  <c:v>38898</c:v>
                </c:pt>
                <c:pt idx="78">
                  <c:v>38929</c:v>
                </c:pt>
                <c:pt idx="79">
                  <c:v>38960</c:v>
                </c:pt>
                <c:pt idx="80">
                  <c:v>38990</c:v>
                </c:pt>
                <c:pt idx="81">
                  <c:v>39021</c:v>
                </c:pt>
                <c:pt idx="82">
                  <c:v>39051</c:v>
                </c:pt>
                <c:pt idx="83">
                  <c:v>39082</c:v>
                </c:pt>
                <c:pt idx="84">
                  <c:v>39113</c:v>
                </c:pt>
                <c:pt idx="85">
                  <c:v>39141</c:v>
                </c:pt>
                <c:pt idx="86">
                  <c:v>39172</c:v>
                </c:pt>
                <c:pt idx="87">
                  <c:v>39202</c:v>
                </c:pt>
                <c:pt idx="88">
                  <c:v>39233</c:v>
                </c:pt>
                <c:pt idx="89">
                  <c:v>39263</c:v>
                </c:pt>
                <c:pt idx="90">
                  <c:v>39294</c:v>
                </c:pt>
                <c:pt idx="91">
                  <c:v>39325</c:v>
                </c:pt>
                <c:pt idx="92">
                  <c:v>39355</c:v>
                </c:pt>
                <c:pt idx="93">
                  <c:v>39386</c:v>
                </c:pt>
                <c:pt idx="94">
                  <c:v>39416</c:v>
                </c:pt>
                <c:pt idx="95">
                  <c:v>39447</c:v>
                </c:pt>
                <c:pt idx="96">
                  <c:v>39478</c:v>
                </c:pt>
                <c:pt idx="97">
                  <c:v>39507</c:v>
                </c:pt>
                <c:pt idx="98">
                  <c:v>39538</c:v>
                </c:pt>
                <c:pt idx="99">
                  <c:v>39568</c:v>
                </c:pt>
                <c:pt idx="100">
                  <c:v>39599</c:v>
                </c:pt>
                <c:pt idx="101">
                  <c:v>39629</c:v>
                </c:pt>
                <c:pt idx="102">
                  <c:v>39660</c:v>
                </c:pt>
                <c:pt idx="103">
                  <c:v>39691</c:v>
                </c:pt>
                <c:pt idx="104">
                  <c:v>39721</c:v>
                </c:pt>
                <c:pt idx="105">
                  <c:v>39752</c:v>
                </c:pt>
                <c:pt idx="106">
                  <c:v>39782</c:v>
                </c:pt>
                <c:pt idx="107">
                  <c:v>39813</c:v>
                </c:pt>
                <c:pt idx="108">
                  <c:v>39844</c:v>
                </c:pt>
                <c:pt idx="109">
                  <c:v>39872</c:v>
                </c:pt>
                <c:pt idx="110">
                  <c:v>39903</c:v>
                </c:pt>
                <c:pt idx="111">
                  <c:v>39933</c:v>
                </c:pt>
                <c:pt idx="112">
                  <c:v>39964</c:v>
                </c:pt>
                <c:pt idx="113">
                  <c:v>39994</c:v>
                </c:pt>
                <c:pt idx="114">
                  <c:v>40025</c:v>
                </c:pt>
                <c:pt idx="115">
                  <c:v>40056</c:v>
                </c:pt>
                <c:pt idx="116">
                  <c:v>40086</c:v>
                </c:pt>
                <c:pt idx="117">
                  <c:v>40117</c:v>
                </c:pt>
                <c:pt idx="118">
                  <c:v>40147</c:v>
                </c:pt>
                <c:pt idx="119">
                  <c:v>40178</c:v>
                </c:pt>
                <c:pt idx="120">
                  <c:v>40209</c:v>
                </c:pt>
                <c:pt idx="121">
                  <c:v>40237</c:v>
                </c:pt>
                <c:pt idx="122">
                  <c:v>40268</c:v>
                </c:pt>
                <c:pt idx="123">
                  <c:v>40298</c:v>
                </c:pt>
                <c:pt idx="124">
                  <c:v>40329</c:v>
                </c:pt>
                <c:pt idx="125">
                  <c:v>40359</c:v>
                </c:pt>
                <c:pt idx="126">
                  <c:v>40390</c:v>
                </c:pt>
                <c:pt idx="127">
                  <c:v>40421</c:v>
                </c:pt>
                <c:pt idx="128">
                  <c:v>40451</c:v>
                </c:pt>
                <c:pt idx="129">
                  <c:v>40482</c:v>
                </c:pt>
                <c:pt idx="130">
                  <c:v>40512</c:v>
                </c:pt>
                <c:pt idx="131">
                  <c:v>40543</c:v>
                </c:pt>
                <c:pt idx="132">
                  <c:v>40574</c:v>
                </c:pt>
                <c:pt idx="133">
                  <c:v>40602</c:v>
                </c:pt>
                <c:pt idx="134">
                  <c:v>40633</c:v>
                </c:pt>
                <c:pt idx="135">
                  <c:v>40663</c:v>
                </c:pt>
                <c:pt idx="136">
                  <c:v>40694</c:v>
                </c:pt>
                <c:pt idx="137">
                  <c:v>40724</c:v>
                </c:pt>
                <c:pt idx="138">
                  <c:v>40755</c:v>
                </c:pt>
                <c:pt idx="139">
                  <c:v>40786</c:v>
                </c:pt>
                <c:pt idx="140">
                  <c:v>40816</c:v>
                </c:pt>
                <c:pt idx="141">
                  <c:v>40847</c:v>
                </c:pt>
                <c:pt idx="142">
                  <c:v>40877</c:v>
                </c:pt>
                <c:pt idx="143">
                  <c:v>40908</c:v>
                </c:pt>
                <c:pt idx="144">
                  <c:v>40939</c:v>
                </c:pt>
                <c:pt idx="145">
                  <c:v>40968</c:v>
                </c:pt>
                <c:pt idx="146">
                  <c:v>40999</c:v>
                </c:pt>
                <c:pt idx="147">
                  <c:v>41029</c:v>
                </c:pt>
                <c:pt idx="148">
                  <c:v>41060</c:v>
                </c:pt>
                <c:pt idx="149">
                  <c:v>41090</c:v>
                </c:pt>
                <c:pt idx="150">
                  <c:v>41121</c:v>
                </c:pt>
                <c:pt idx="151">
                  <c:v>41152</c:v>
                </c:pt>
                <c:pt idx="152">
                  <c:v>41182</c:v>
                </c:pt>
                <c:pt idx="153">
                  <c:v>41213</c:v>
                </c:pt>
                <c:pt idx="154">
                  <c:v>41243</c:v>
                </c:pt>
                <c:pt idx="155">
                  <c:v>41274</c:v>
                </c:pt>
                <c:pt idx="156">
                  <c:v>41305</c:v>
                </c:pt>
                <c:pt idx="157">
                  <c:v>41333</c:v>
                </c:pt>
                <c:pt idx="158">
                  <c:v>41364</c:v>
                </c:pt>
                <c:pt idx="159">
                  <c:v>41394</c:v>
                </c:pt>
                <c:pt idx="160">
                  <c:v>41425</c:v>
                </c:pt>
                <c:pt idx="161">
                  <c:v>41455</c:v>
                </c:pt>
                <c:pt idx="162">
                  <c:v>41486</c:v>
                </c:pt>
                <c:pt idx="163">
                  <c:v>41517</c:v>
                </c:pt>
                <c:pt idx="164">
                  <c:v>41547</c:v>
                </c:pt>
                <c:pt idx="165">
                  <c:v>41578</c:v>
                </c:pt>
                <c:pt idx="166">
                  <c:v>41608</c:v>
                </c:pt>
                <c:pt idx="167">
                  <c:v>41639</c:v>
                </c:pt>
                <c:pt idx="168">
                  <c:v>41670</c:v>
                </c:pt>
                <c:pt idx="169">
                  <c:v>41698</c:v>
                </c:pt>
                <c:pt idx="170">
                  <c:v>41729</c:v>
                </c:pt>
                <c:pt idx="171">
                  <c:v>41759</c:v>
                </c:pt>
                <c:pt idx="172">
                  <c:v>41790</c:v>
                </c:pt>
                <c:pt idx="173">
                  <c:v>41820</c:v>
                </c:pt>
                <c:pt idx="174">
                  <c:v>41851</c:v>
                </c:pt>
                <c:pt idx="175">
                  <c:v>41882</c:v>
                </c:pt>
                <c:pt idx="176">
                  <c:v>41912</c:v>
                </c:pt>
                <c:pt idx="177">
                  <c:v>41943</c:v>
                </c:pt>
                <c:pt idx="178">
                  <c:v>41973</c:v>
                </c:pt>
                <c:pt idx="179">
                  <c:v>42004</c:v>
                </c:pt>
                <c:pt idx="180">
                  <c:v>42035</c:v>
                </c:pt>
                <c:pt idx="181">
                  <c:v>42063</c:v>
                </c:pt>
                <c:pt idx="182">
                  <c:v>42094</c:v>
                </c:pt>
                <c:pt idx="183">
                  <c:v>42124</c:v>
                </c:pt>
                <c:pt idx="184">
                  <c:v>42155</c:v>
                </c:pt>
                <c:pt idx="185">
                  <c:v>42185</c:v>
                </c:pt>
                <c:pt idx="186">
                  <c:v>42216</c:v>
                </c:pt>
                <c:pt idx="187">
                  <c:v>42247</c:v>
                </c:pt>
                <c:pt idx="188">
                  <c:v>42277</c:v>
                </c:pt>
                <c:pt idx="189">
                  <c:v>42308</c:v>
                </c:pt>
                <c:pt idx="190">
                  <c:v>42338</c:v>
                </c:pt>
                <c:pt idx="191">
                  <c:v>42369</c:v>
                </c:pt>
                <c:pt idx="192">
                  <c:v>42400</c:v>
                </c:pt>
                <c:pt idx="193">
                  <c:v>42429</c:v>
                </c:pt>
                <c:pt idx="194">
                  <c:v>42460</c:v>
                </c:pt>
                <c:pt idx="195">
                  <c:v>42490</c:v>
                </c:pt>
                <c:pt idx="196">
                  <c:v>42521</c:v>
                </c:pt>
                <c:pt idx="197">
                  <c:v>42551</c:v>
                </c:pt>
                <c:pt idx="198">
                  <c:v>42582</c:v>
                </c:pt>
                <c:pt idx="199">
                  <c:v>42613</c:v>
                </c:pt>
                <c:pt idx="200">
                  <c:v>42643</c:v>
                </c:pt>
                <c:pt idx="201">
                  <c:v>42674</c:v>
                </c:pt>
                <c:pt idx="202">
                  <c:v>42704</c:v>
                </c:pt>
                <c:pt idx="203">
                  <c:v>42735</c:v>
                </c:pt>
                <c:pt idx="204">
                  <c:v>42766</c:v>
                </c:pt>
                <c:pt idx="205">
                  <c:v>42794</c:v>
                </c:pt>
                <c:pt idx="206">
                  <c:v>42825</c:v>
                </c:pt>
                <c:pt idx="207">
                  <c:v>42855</c:v>
                </c:pt>
                <c:pt idx="208">
                  <c:v>42886</c:v>
                </c:pt>
                <c:pt idx="209">
                  <c:v>42916</c:v>
                </c:pt>
                <c:pt idx="210">
                  <c:v>42947</c:v>
                </c:pt>
                <c:pt idx="211">
                  <c:v>42978</c:v>
                </c:pt>
                <c:pt idx="212">
                  <c:v>43008</c:v>
                </c:pt>
                <c:pt idx="213">
                  <c:v>43039</c:v>
                </c:pt>
                <c:pt idx="214">
                  <c:v>43069</c:v>
                </c:pt>
                <c:pt idx="215">
                  <c:v>43100</c:v>
                </c:pt>
                <c:pt idx="216">
                  <c:v>43131</c:v>
                </c:pt>
                <c:pt idx="217">
                  <c:v>43159</c:v>
                </c:pt>
                <c:pt idx="218">
                  <c:v>43190</c:v>
                </c:pt>
                <c:pt idx="219">
                  <c:v>43220</c:v>
                </c:pt>
                <c:pt idx="220">
                  <c:v>43251</c:v>
                </c:pt>
                <c:pt idx="221">
                  <c:v>43281</c:v>
                </c:pt>
                <c:pt idx="222">
                  <c:v>43312</c:v>
                </c:pt>
                <c:pt idx="223">
                  <c:v>43343</c:v>
                </c:pt>
                <c:pt idx="224">
                  <c:v>43373</c:v>
                </c:pt>
                <c:pt idx="225">
                  <c:v>43404</c:v>
                </c:pt>
                <c:pt idx="226">
                  <c:v>43434</c:v>
                </c:pt>
                <c:pt idx="227">
                  <c:v>43465</c:v>
                </c:pt>
                <c:pt idx="228">
                  <c:v>43496</c:v>
                </c:pt>
                <c:pt idx="229">
                  <c:v>43524</c:v>
                </c:pt>
                <c:pt idx="230">
                  <c:v>43555</c:v>
                </c:pt>
                <c:pt idx="231">
                  <c:v>43585</c:v>
                </c:pt>
                <c:pt idx="232">
                  <c:v>43616</c:v>
                </c:pt>
                <c:pt idx="233">
                  <c:v>43646</c:v>
                </c:pt>
                <c:pt idx="234">
                  <c:v>43677</c:v>
                </c:pt>
                <c:pt idx="235">
                  <c:v>43708</c:v>
                </c:pt>
                <c:pt idx="236">
                  <c:v>43738</c:v>
                </c:pt>
                <c:pt idx="237">
                  <c:v>43769</c:v>
                </c:pt>
                <c:pt idx="238">
                  <c:v>43799</c:v>
                </c:pt>
                <c:pt idx="239">
                  <c:v>43830</c:v>
                </c:pt>
                <c:pt idx="240">
                  <c:v>43861</c:v>
                </c:pt>
                <c:pt idx="241">
                  <c:v>43890</c:v>
                </c:pt>
                <c:pt idx="242">
                  <c:v>43921</c:v>
                </c:pt>
                <c:pt idx="243">
                  <c:v>43951</c:v>
                </c:pt>
                <c:pt idx="244">
                  <c:v>43982</c:v>
                </c:pt>
                <c:pt idx="245">
                  <c:v>44012</c:v>
                </c:pt>
                <c:pt idx="246">
                  <c:v>44043</c:v>
                </c:pt>
                <c:pt idx="247">
                  <c:v>44074</c:v>
                </c:pt>
                <c:pt idx="248">
                  <c:v>44104</c:v>
                </c:pt>
                <c:pt idx="249">
                  <c:v>44135</c:v>
                </c:pt>
                <c:pt idx="250">
                  <c:v>44165</c:v>
                </c:pt>
                <c:pt idx="251">
                  <c:v>44196</c:v>
                </c:pt>
                <c:pt idx="252">
                  <c:v>44227</c:v>
                </c:pt>
                <c:pt idx="253">
                  <c:v>44255</c:v>
                </c:pt>
                <c:pt idx="254">
                  <c:v>44286</c:v>
                </c:pt>
                <c:pt idx="255">
                  <c:v>44316</c:v>
                </c:pt>
                <c:pt idx="256">
                  <c:v>44347</c:v>
                </c:pt>
                <c:pt idx="257">
                  <c:v>44377</c:v>
                </c:pt>
                <c:pt idx="258">
                  <c:v>44408</c:v>
                </c:pt>
                <c:pt idx="259">
                  <c:v>44439</c:v>
                </c:pt>
                <c:pt idx="260">
                  <c:v>44469</c:v>
                </c:pt>
                <c:pt idx="261">
                  <c:v>44500</c:v>
                </c:pt>
                <c:pt idx="262">
                  <c:v>44530</c:v>
                </c:pt>
                <c:pt idx="263">
                  <c:v>44561</c:v>
                </c:pt>
                <c:pt idx="264">
                  <c:v>44592</c:v>
                </c:pt>
                <c:pt idx="265">
                  <c:v>44620</c:v>
                </c:pt>
                <c:pt idx="266">
                  <c:v>44651</c:v>
                </c:pt>
                <c:pt idx="267">
                  <c:v>44681</c:v>
                </c:pt>
                <c:pt idx="268">
                  <c:v>44712</c:v>
                </c:pt>
                <c:pt idx="269">
                  <c:v>44742</c:v>
                </c:pt>
                <c:pt idx="270">
                  <c:v>44773</c:v>
                </c:pt>
                <c:pt idx="271">
                  <c:v>44804</c:v>
                </c:pt>
                <c:pt idx="272">
                  <c:v>44834</c:v>
                </c:pt>
                <c:pt idx="273">
                  <c:v>44865</c:v>
                </c:pt>
                <c:pt idx="274">
                  <c:v>44895</c:v>
                </c:pt>
                <c:pt idx="275">
                  <c:v>44926</c:v>
                </c:pt>
                <c:pt idx="276">
                  <c:v>44957</c:v>
                </c:pt>
                <c:pt idx="277">
                  <c:v>44985</c:v>
                </c:pt>
                <c:pt idx="278">
                  <c:v>45016</c:v>
                </c:pt>
                <c:pt idx="279">
                  <c:v>45046</c:v>
                </c:pt>
                <c:pt idx="280">
                  <c:v>45077</c:v>
                </c:pt>
                <c:pt idx="281">
                  <c:v>45107</c:v>
                </c:pt>
                <c:pt idx="282">
                  <c:v>45138</c:v>
                </c:pt>
                <c:pt idx="283">
                  <c:v>45169</c:v>
                </c:pt>
                <c:pt idx="284">
                  <c:v>45199</c:v>
                </c:pt>
                <c:pt idx="285">
                  <c:v>45230</c:v>
                </c:pt>
                <c:pt idx="286">
                  <c:v>45260</c:v>
                </c:pt>
                <c:pt idx="287">
                  <c:v>45291</c:v>
                </c:pt>
                <c:pt idx="288">
                  <c:v>45322</c:v>
                </c:pt>
                <c:pt idx="289">
                  <c:v>45351</c:v>
                </c:pt>
                <c:pt idx="290">
                  <c:v>45382</c:v>
                </c:pt>
                <c:pt idx="291">
                  <c:v>45412</c:v>
                </c:pt>
                <c:pt idx="292">
                  <c:v>45443</c:v>
                </c:pt>
                <c:pt idx="293">
                  <c:v>45473</c:v>
                </c:pt>
                <c:pt idx="294">
                  <c:v>45504</c:v>
                </c:pt>
                <c:pt idx="295">
                  <c:v>45535</c:v>
                </c:pt>
                <c:pt idx="296">
                  <c:v>45565</c:v>
                </c:pt>
                <c:pt idx="297">
                  <c:v>45596</c:v>
                </c:pt>
                <c:pt idx="298">
                  <c:v>45626</c:v>
                </c:pt>
                <c:pt idx="299">
                  <c:v>45657</c:v>
                </c:pt>
                <c:pt idx="300">
                  <c:v>45688</c:v>
                </c:pt>
                <c:pt idx="301">
                  <c:v>45716</c:v>
                </c:pt>
                <c:pt idx="302">
                  <c:v>45747</c:v>
                </c:pt>
                <c:pt idx="303">
                  <c:v>45777</c:v>
                </c:pt>
                <c:pt idx="304">
                  <c:v>45808</c:v>
                </c:pt>
                <c:pt idx="305">
                  <c:v>45838</c:v>
                </c:pt>
              </c:numCache>
            </c:numRef>
          </c:cat>
          <c:val>
            <c:numRef>
              <c:f>Historical_NAVs!$O$38:$O$343</c:f>
              <c:numCache>
                <c:formatCode>#,##0.00</c:formatCode>
                <c:ptCount val="306"/>
                <c:pt idx="0">
                  <c:v>1032919408.47</c:v>
                </c:pt>
                <c:pt idx="1">
                  <c:v>1075012998.1700001</c:v>
                </c:pt>
                <c:pt idx="2">
                  <c:v>1109372091.1900001</c:v>
                </c:pt>
                <c:pt idx="3">
                  <c:v>1067603433.6900001</c:v>
                </c:pt>
                <c:pt idx="4">
                  <c:v>1043225056.21</c:v>
                </c:pt>
                <c:pt idx="5">
                  <c:v>1072913664.75</c:v>
                </c:pt>
                <c:pt idx="6">
                  <c:v>1046093356.51</c:v>
                </c:pt>
                <c:pt idx="7">
                  <c:v>1113542329.49</c:v>
                </c:pt>
                <c:pt idx="8">
                  <c:v>1152233846.01</c:v>
                </c:pt>
                <c:pt idx="9">
                  <c:v>1134709169.8499999</c:v>
                </c:pt>
                <c:pt idx="10">
                  <c:v>1060771077.03</c:v>
                </c:pt>
                <c:pt idx="11">
                  <c:v>1103728954.9200001</c:v>
                </c:pt>
                <c:pt idx="12">
                  <c:v>1118792384.7</c:v>
                </c:pt>
                <c:pt idx="13">
                  <c:v>1056193876.24</c:v>
                </c:pt>
                <c:pt idx="14">
                  <c:v>1012505022.0700001</c:v>
                </c:pt>
                <c:pt idx="15">
                  <c:v>1110644808.54</c:v>
                </c:pt>
                <c:pt idx="16">
                  <c:v>1127649981.1300001</c:v>
                </c:pt>
                <c:pt idx="17">
                  <c:v>1115043992.5999999</c:v>
                </c:pt>
                <c:pt idx="18">
                  <c:v>1092186688.28</c:v>
                </c:pt>
                <c:pt idx="19">
                  <c:v>1022006563.53</c:v>
                </c:pt>
                <c:pt idx="20">
                  <c:v>1003265773.79</c:v>
                </c:pt>
                <c:pt idx="21">
                  <c:v>1022596133.48</c:v>
                </c:pt>
                <c:pt idx="22">
                  <c:v>1119701195.95</c:v>
                </c:pt>
                <c:pt idx="23">
                  <c:v>1133312922.77</c:v>
                </c:pt>
                <c:pt idx="24">
                  <c:v>1112768326.9200001</c:v>
                </c:pt>
                <c:pt idx="25">
                  <c:v>1096839588.3299999</c:v>
                </c:pt>
                <c:pt idx="26">
                  <c:v>1146918181.8499999</c:v>
                </c:pt>
                <c:pt idx="27">
                  <c:v>1129354369.4100001</c:v>
                </c:pt>
                <c:pt idx="28">
                  <c:v>1122083523.6199999</c:v>
                </c:pt>
                <c:pt idx="29">
                  <c:v>1063071047.52</c:v>
                </c:pt>
                <c:pt idx="30">
                  <c:v>937558032.15999997</c:v>
                </c:pt>
                <c:pt idx="31">
                  <c:v>954805618.84000003</c:v>
                </c:pt>
                <c:pt idx="32">
                  <c:v>891540412.25</c:v>
                </c:pt>
                <c:pt idx="33">
                  <c:v>931599876.90999997</c:v>
                </c:pt>
                <c:pt idx="34">
                  <c:v>970693926.55999994</c:v>
                </c:pt>
                <c:pt idx="35">
                  <c:v>926261316.88999999</c:v>
                </c:pt>
                <c:pt idx="36">
                  <c:v>912063483.71000004</c:v>
                </c:pt>
                <c:pt idx="37">
                  <c:v>901652777.36000001</c:v>
                </c:pt>
                <c:pt idx="38">
                  <c:v>907984230.79999995</c:v>
                </c:pt>
                <c:pt idx="39">
                  <c:v>971359859.74000001</c:v>
                </c:pt>
                <c:pt idx="40">
                  <c:v>1023237726.49</c:v>
                </c:pt>
                <c:pt idx="41">
                  <c:v>1032465607.8099999</c:v>
                </c:pt>
                <c:pt idx="42">
                  <c:v>1039358624.87</c:v>
                </c:pt>
                <c:pt idx="43">
                  <c:v>1060820926.63</c:v>
                </c:pt>
                <c:pt idx="44">
                  <c:v>1059614314.55</c:v>
                </c:pt>
                <c:pt idx="45">
                  <c:v>1113741829.52</c:v>
                </c:pt>
                <c:pt idx="46">
                  <c:v>1129953512.1300001</c:v>
                </c:pt>
                <c:pt idx="47">
                  <c:v>1170543212.9200001</c:v>
                </c:pt>
                <c:pt idx="48">
                  <c:v>1181924893.99</c:v>
                </c:pt>
                <c:pt idx="49">
                  <c:v>1200111771.01</c:v>
                </c:pt>
                <c:pt idx="50">
                  <c:v>1200120962.8900001</c:v>
                </c:pt>
                <c:pt idx="51">
                  <c:v>1173202422.02</c:v>
                </c:pt>
                <c:pt idx="52">
                  <c:v>1178974856.02</c:v>
                </c:pt>
                <c:pt idx="53">
                  <c:v>1260398434.5699999</c:v>
                </c:pt>
                <c:pt idx="54">
                  <c:v>1151589322.29</c:v>
                </c:pt>
                <c:pt idx="55">
                  <c:v>1155701922.03</c:v>
                </c:pt>
                <c:pt idx="56">
                  <c:v>1182709937.6400001</c:v>
                </c:pt>
                <c:pt idx="57">
                  <c:v>1189101983.0699999</c:v>
                </c:pt>
                <c:pt idx="58">
                  <c:v>1241141029.0899999</c:v>
                </c:pt>
                <c:pt idx="59">
                  <c:v>1281606592.8599999</c:v>
                </c:pt>
                <c:pt idx="60">
                  <c:v>1260906829.79</c:v>
                </c:pt>
                <c:pt idx="61">
                  <c:v>1290737452.28</c:v>
                </c:pt>
                <c:pt idx="62">
                  <c:v>1284463835.9400001</c:v>
                </c:pt>
                <c:pt idx="63">
                  <c:v>1270536472.26</c:v>
                </c:pt>
                <c:pt idx="64">
                  <c:v>1299119667.9400001</c:v>
                </c:pt>
                <c:pt idx="65">
                  <c:v>1317609726.9000001</c:v>
                </c:pt>
                <c:pt idx="66">
                  <c:v>1349048092.8</c:v>
                </c:pt>
                <c:pt idx="67">
                  <c:v>1354214802.97</c:v>
                </c:pt>
                <c:pt idx="68">
                  <c:v>1382858406.71</c:v>
                </c:pt>
                <c:pt idx="69">
                  <c:v>1354996393.01</c:v>
                </c:pt>
                <c:pt idx="70">
                  <c:v>1396335142.3199999</c:v>
                </c:pt>
                <c:pt idx="71">
                  <c:v>1408163401.3099999</c:v>
                </c:pt>
                <c:pt idx="72">
                  <c:v>1465730874.9000001</c:v>
                </c:pt>
                <c:pt idx="73">
                  <c:v>1466555228.3900001</c:v>
                </c:pt>
                <c:pt idx="74">
                  <c:v>1475993915.1500001</c:v>
                </c:pt>
                <c:pt idx="75">
                  <c:v>1517289702.28</c:v>
                </c:pt>
                <c:pt idx="76">
                  <c:v>1479574600.01</c:v>
                </c:pt>
                <c:pt idx="77">
                  <c:v>1477138198.1500001</c:v>
                </c:pt>
                <c:pt idx="78">
                  <c:v>1470582508.03</c:v>
                </c:pt>
                <c:pt idx="79">
                  <c:v>1495854816.29</c:v>
                </c:pt>
                <c:pt idx="80">
                  <c:v>1521108394.0799999</c:v>
                </c:pt>
                <c:pt idx="81">
                  <c:v>1572504317.3199999</c:v>
                </c:pt>
                <c:pt idx="82">
                  <c:v>1582554396.8900001</c:v>
                </c:pt>
                <c:pt idx="83">
                  <c:v>1624055283.4200001</c:v>
                </c:pt>
                <c:pt idx="84">
                  <c:v>1628450305.03</c:v>
                </c:pt>
                <c:pt idx="85">
                  <c:v>1644713803.97</c:v>
                </c:pt>
                <c:pt idx="86">
                  <c:v>1663702470.1800001</c:v>
                </c:pt>
                <c:pt idx="87">
                  <c:v>1738465571.1099999</c:v>
                </c:pt>
                <c:pt idx="88">
                  <c:v>1785336118.1900001</c:v>
                </c:pt>
                <c:pt idx="89">
                  <c:v>1807909320.6199999</c:v>
                </c:pt>
                <c:pt idx="90">
                  <c:v>1776380166.4000001</c:v>
                </c:pt>
                <c:pt idx="91">
                  <c:v>1798186624.22</c:v>
                </c:pt>
                <c:pt idx="92">
                  <c:v>1863016449.79</c:v>
                </c:pt>
                <c:pt idx="93">
                  <c:v>1918646778.26</c:v>
                </c:pt>
                <c:pt idx="94">
                  <c:v>1863755957.03</c:v>
                </c:pt>
                <c:pt idx="95">
                  <c:v>1851339252.21</c:v>
                </c:pt>
                <c:pt idx="96">
                  <c:v>1764591588.6800001</c:v>
                </c:pt>
                <c:pt idx="97">
                  <c:v>1765390155.0799999</c:v>
                </c:pt>
                <c:pt idx="98">
                  <c:v>1728766455.4300001</c:v>
                </c:pt>
                <c:pt idx="99">
                  <c:v>1801805142.1600001</c:v>
                </c:pt>
                <c:pt idx="100">
                  <c:v>1829773360.72</c:v>
                </c:pt>
                <c:pt idx="101">
                  <c:v>1733810911.4300001</c:v>
                </c:pt>
                <c:pt idx="102">
                  <c:v>1762287701.3299999</c:v>
                </c:pt>
                <c:pt idx="103">
                  <c:v>1759076172.98</c:v>
                </c:pt>
                <c:pt idx="104">
                  <c:v>1659769716.4100001</c:v>
                </c:pt>
                <c:pt idx="105">
                  <c:v>1463297637.1099999</c:v>
                </c:pt>
                <c:pt idx="106">
                  <c:v>1394187672.4300001</c:v>
                </c:pt>
                <c:pt idx="107">
                  <c:v>1395409853.8800001</c:v>
                </c:pt>
                <c:pt idx="108">
                  <c:v>1324960117.49</c:v>
                </c:pt>
                <c:pt idx="109">
                  <c:v>1269612026.0899999</c:v>
                </c:pt>
                <c:pt idx="110">
                  <c:v>1318249372.99</c:v>
                </c:pt>
                <c:pt idx="111">
                  <c:v>1401756701.76</c:v>
                </c:pt>
                <c:pt idx="112">
                  <c:v>1475917109.9400001</c:v>
                </c:pt>
                <c:pt idx="113">
                  <c:v>1472331032.22</c:v>
                </c:pt>
                <c:pt idx="114">
                  <c:v>1531194795.72</c:v>
                </c:pt>
                <c:pt idx="115">
                  <c:v>1570905465.3299999</c:v>
                </c:pt>
                <c:pt idx="116">
                  <c:v>1634797361.5999999</c:v>
                </c:pt>
                <c:pt idx="117">
                  <c:v>1621247522.9400001</c:v>
                </c:pt>
                <c:pt idx="118">
                  <c:v>1669869957.73</c:v>
                </c:pt>
                <c:pt idx="119">
                  <c:v>1668995631.9100001</c:v>
                </c:pt>
                <c:pt idx="120">
                  <c:v>1640775405.46</c:v>
                </c:pt>
                <c:pt idx="121">
                  <c:v>1666160134.72</c:v>
                </c:pt>
                <c:pt idx="122">
                  <c:v>1752408730.26</c:v>
                </c:pt>
                <c:pt idx="123">
                  <c:v>1784055187.9200001</c:v>
                </c:pt>
                <c:pt idx="124">
                  <c:v>1680071198.0899999</c:v>
                </c:pt>
                <c:pt idx="125">
                  <c:v>1635307296.3999999</c:v>
                </c:pt>
                <c:pt idx="126">
                  <c:v>1745040147.4400001</c:v>
                </c:pt>
                <c:pt idx="127">
                  <c:v>1713569452.8</c:v>
                </c:pt>
                <c:pt idx="128">
                  <c:v>1834291919.73</c:v>
                </c:pt>
                <c:pt idx="129">
                  <c:v>1870320799.3900001</c:v>
                </c:pt>
                <c:pt idx="130">
                  <c:v>1867250955.27</c:v>
                </c:pt>
                <c:pt idx="131">
                  <c:v>1932728283.01</c:v>
                </c:pt>
                <c:pt idx="132">
                  <c:v>1959197367.3399999</c:v>
                </c:pt>
                <c:pt idx="133">
                  <c:v>1999319992.3900001</c:v>
                </c:pt>
                <c:pt idx="134">
                  <c:v>2016668761.3399999</c:v>
                </c:pt>
                <c:pt idx="135">
                  <c:v>2060222509.8599999</c:v>
                </c:pt>
                <c:pt idx="136">
                  <c:v>2039782686.8199999</c:v>
                </c:pt>
                <c:pt idx="137">
                  <c:v>2017368620.5799999</c:v>
                </c:pt>
                <c:pt idx="138">
                  <c:v>1977194119.4000001</c:v>
                </c:pt>
                <c:pt idx="139">
                  <c:v>1900454506.8299999</c:v>
                </c:pt>
                <c:pt idx="140">
                  <c:v>1787407829.1500001</c:v>
                </c:pt>
                <c:pt idx="141">
                  <c:v>1888690945.6400001</c:v>
                </c:pt>
                <c:pt idx="142">
                  <c:v>1862862061.22</c:v>
                </c:pt>
                <c:pt idx="143">
                  <c:v>1847402866.1400001</c:v>
                </c:pt>
                <c:pt idx="144">
                  <c:v>1884509580</c:v>
                </c:pt>
                <c:pt idx="145">
                  <c:v>1938826762.72</c:v>
                </c:pt>
                <c:pt idx="146">
                  <c:v>1967270506.3800001</c:v>
                </c:pt>
                <c:pt idx="147">
                  <c:v>1960252016.1400001</c:v>
                </c:pt>
                <c:pt idx="148">
                  <c:v>1873501206.27</c:v>
                </c:pt>
                <c:pt idx="149">
                  <c:v>1892787066.8900001</c:v>
                </c:pt>
                <c:pt idx="150">
                  <c:v>1889050071.5599999</c:v>
                </c:pt>
                <c:pt idx="151">
                  <c:v>1918236718.75</c:v>
                </c:pt>
                <c:pt idx="152">
                  <c:v>1954531889.27</c:v>
                </c:pt>
                <c:pt idx="153">
                  <c:v>1952957398.02</c:v>
                </c:pt>
                <c:pt idx="154">
                  <c:v>1971755204.9300001</c:v>
                </c:pt>
                <c:pt idx="155">
                  <c:v>2007356717.1400001</c:v>
                </c:pt>
                <c:pt idx="156">
                  <c:v>2025640289.0599999</c:v>
                </c:pt>
                <c:pt idx="157">
                  <c:v>2033688402.3199999</c:v>
                </c:pt>
                <c:pt idx="158">
                  <c:v>2071134085.97</c:v>
                </c:pt>
                <c:pt idx="159">
                  <c:v>2100250888.9000001</c:v>
                </c:pt>
                <c:pt idx="160">
                  <c:v>2112767373.03</c:v>
                </c:pt>
                <c:pt idx="161">
                  <c:v>2175429253.54</c:v>
                </c:pt>
                <c:pt idx="162">
                  <c:v>2196338481.8499999</c:v>
                </c:pt>
                <c:pt idx="163">
                  <c:v>2174265819.9299998</c:v>
                </c:pt>
                <c:pt idx="164">
                  <c:v>2247047459.3099999</c:v>
                </c:pt>
                <c:pt idx="165">
                  <c:v>2295709145.1599998</c:v>
                </c:pt>
                <c:pt idx="166">
                  <c:v>2319882171.9000001</c:v>
                </c:pt>
                <c:pt idx="167">
                  <c:v>2353406433.0700002</c:v>
                </c:pt>
                <c:pt idx="168">
                  <c:v>2275001682.77</c:v>
                </c:pt>
                <c:pt idx="169">
                  <c:v>2344888892.2399998</c:v>
                </c:pt>
                <c:pt idx="170">
                  <c:v>2364547403.7399998</c:v>
                </c:pt>
                <c:pt idx="171">
                  <c:v>2376092844.9400001</c:v>
                </c:pt>
                <c:pt idx="172">
                  <c:v>2409398162.4299998</c:v>
                </c:pt>
                <c:pt idx="173">
                  <c:v>2437010200.3299999</c:v>
                </c:pt>
                <c:pt idx="174">
                  <c:v>2431188543.8699999</c:v>
                </c:pt>
                <c:pt idx="175">
                  <c:v>2491023204.46</c:v>
                </c:pt>
                <c:pt idx="176">
                  <c:v>2414119903.3000002</c:v>
                </c:pt>
                <c:pt idx="177">
                  <c:v>2417447775.8099999</c:v>
                </c:pt>
                <c:pt idx="178">
                  <c:v>2450889964.96</c:v>
                </c:pt>
                <c:pt idx="179">
                  <c:v>2391724098.4400001</c:v>
                </c:pt>
                <c:pt idx="180">
                  <c:v>2354733029.5999999</c:v>
                </c:pt>
                <c:pt idx="181">
                  <c:v>2448660901.9200001</c:v>
                </c:pt>
                <c:pt idx="182">
                  <c:v>2448454216.98</c:v>
                </c:pt>
                <c:pt idx="183">
                  <c:v>2472791240.4000001</c:v>
                </c:pt>
                <c:pt idx="184">
                  <c:v>2435239978.1700001</c:v>
                </c:pt>
                <c:pt idx="185">
                  <c:v>2417302921.73</c:v>
                </c:pt>
                <c:pt idx="186">
                  <c:v>2423064844.6999998</c:v>
                </c:pt>
                <c:pt idx="187">
                  <c:v>2334100313.6599998</c:v>
                </c:pt>
                <c:pt idx="188">
                  <c:v>2280616695.02</c:v>
                </c:pt>
                <c:pt idx="189">
                  <c:v>2354209224.5</c:v>
                </c:pt>
                <c:pt idx="190">
                  <c:v>2300746230.7199998</c:v>
                </c:pt>
                <c:pt idx="191">
                  <c:v>2274686156.6700001</c:v>
                </c:pt>
                <c:pt idx="192">
                  <c:v>2198024890.8000002</c:v>
                </c:pt>
                <c:pt idx="193">
                  <c:v>2192902117.73</c:v>
                </c:pt>
                <c:pt idx="194">
                  <c:v>2280686410.52</c:v>
                </c:pt>
                <c:pt idx="195">
                  <c:v>2303401685.77</c:v>
                </c:pt>
                <c:pt idx="196">
                  <c:v>2259978114.1999998</c:v>
                </c:pt>
                <c:pt idx="197">
                  <c:v>2259280026.0799999</c:v>
                </c:pt>
                <c:pt idx="198">
                  <c:v>2322251732.9000001</c:v>
                </c:pt>
                <c:pt idx="199">
                  <c:v>2329864523.5599999</c:v>
                </c:pt>
                <c:pt idx="200">
                  <c:v>2322995092.1500001</c:v>
                </c:pt>
                <c:pt idx="201">
                  <c:v>2333747645.2600002</c:v>
                </c:pt>
                <c:pt idx="202">
                  <c:v>2287907390.9200001</c:v>
                </c:pt>
                <c:pt idx="203">
                  <c:v>2285180103.3800001</c:v>
                </c:pt>
                <c:pt idx="204">
                  <c:v>2363688099.8600001</c:v>
                </c:pt>
                <c:pt idx="205">
                  <c:v>2398597551.27</c:v>
                </c:pt>
                <c:pt idx="206">
                  <c:v>2345423413.3400002</c:v>
                </c:pt>
                <c:pt idx="207">
                  <c:v>2442768050.3499999</c:v>
                </c:pt>
                <c:pt idx="208">
                  <c:v>2414344039.1100001</c:v>
                </c:pt>
                <c:pt idx="209">
                  <c:v>2446779461.2800002</c:v>
                </c:pt>
                <c:pt idx="210">
                  <c:v>2492035797.1100001</c:v>
                </c:pt>
                <c:pt idx="211">
                  <c:v>2495412645.9499998</c:v>
                </c:pt>
                <c:pt idx="212">
                  <c:v>2521830089.2199998</c:v>
                </c:pt>
                <c:pt idx="213">
                  <c:v>2533405212.9000001</c:v>
                </c:pt>
                <c:pt idx="214">
                  <c:v>2519666458.4000001</c:v>
                </c:pt>
                <c:pt idx="215">
                  <c:v>2535687886.73</c:v>
                </c:pt>
                <c:pt idx="216">
                  <c:v>2608377631.1199999</c:v>
                </c:pt>
                <c:pt idx="217">
                  <c:v>2546559877.5399995</c:v>
                </c:pt>
                <c:pt idx="218">
                  <c:v>2537359003.2699995</c:v>
                </c:pt>
                <c:pt idx="219">
                  <c:v>2552214510.1099997</c:v>
                </c:pt>
                <c:pt idx="220">
                  <c:v>2528775993.6199999</c:v>
                </c:pt>
                <c:pt idx="221">
                  <c:v>2535983508.9199996</c:v>
                </c:pt>
                <c:pt idx="222">
                  <c:v>2585800144.8800001</c:v>
                </c:pt>
                <c:pt idx="223">
                  <c:v>2630719083.0099993</c:v>
                </c:pt>
                <c:pt idx="224">
                  <c:v>2629852395.4300003</c:v>
                </c:pt>
                <c:pt idx="225">
                  <c:v>2518527915.5499997</c:v>
                </c:pt>
                <c:pt idx="226">
                  <c:v>2512111114.3500004</c:v>
                </c:pt>
                <c:pt idx="227">
                  <c:v>2404804374.7399998</c:v>
                </c:pt>
                <c:pt idx="228">
                  <c:v>2528560227.8300004</c:v>
                </c:pt>
                <c:pt idx="229">
                  <c:v>2567604729.1400003</c:v>
                </c:pt>
                <c:pt idx="230">
                  <c:v>2586132749.29</c:v>
                </c:pt>
                <c:pt idx="231">
                  <c:v>2598323249.6099997</c:v>
                </c:pt>
                <c:pt idx="232">
                  <c:v>2477460424.5599999</c:v>
                </c:pt>
                <c:pt idx="233">
                  <c:v>2576575891.7200007</c:v>
                </c:pt>
                <c:pt idx="234">
                  <c:v>2584659463.0999999</c:v>
                </c:pt>
                <c:pt idx="235">
                  <c:v>2588926719.9299998</c:v>
                </c:pt>
                <c:pt idx="236">
                  <c:v>2624872569.1999998</c:v>
                </c:pt>
                <c:pt idx="237">
                  <c:v>2665138131.0899997</c:v>
                </c:pt>
                <c:pt idx="238">
                  <c:v>2653513567.0999999</c:v>
                </c:pt>
                <c:pt idx="239">
                  <c:v>2701391638.2300005</c:v>
                </c:pt>
                <c:pt idx="240">
                  <c:v>2681398181.6000004</c:v>
                </c:pt>
                <c:pt idx="241">
                  <c:v>2567294815.9499998</c:v>
                </c:pt>
                <c:pt idx="242">
                  <c:v>2330375368.8899999</c:v>
                </c:pt>
                <c:pt idx="243">
                  <c:v>2455874885.6199999</c:v>
                </c:pt>
                <c:pt idx="244">
                  <c:v>2493422517.4299998</c:v>
                </c:pt>
                <c:pt idx="245">
                  <c:v>2541898499.2399998</c:v>
                </c:pt>
                <c:pt idx="246">
                  <c:v>2618661386.0599999</c:v>
                </c:pt>
                <c:pt idx="247">
                  <c:v>2728690878.8100004</c:v>
                </c:pt>
                <c:pt idx="248">
                  <c:v>2691667135.4200006</c:v>
                </c:pt>
                <c:pt idx="249">
                  <c:v>2658971840.1199999</c:v>
                </c:pt>
                <c:pt idx="250">
                  <c:v>2890880086.9299994</c:v>
                </c:pt>
                <c:pt idx="251">
                  <c:v>2983423290.6899996</c:v>
                </c:pt>
                <c:pt idx="252">
                  <c:v>2992886285.0799999</c:v>
                </c:pt>
                <c:pt idx="253">
                  <c:v>3073532588.9000001</c:v>
                </c:pt>
                <c:pt idx="254">
                  <c:v>3233710883.79</c:v>
                </c:pt>
                <c:pt idx="255">
                  <c:v>3384125752.0499997</c:v>
                </c:pt>
                <c:pt idx="256">
                  <c:v>3457371831.7000003</c:v>
                </c:pt>
                <c:pt idx="257">
                  <c:v>3510650871.7899995</c:v>
                </c:pt>
                <c:pt idx="258">
                  <c:v>3554526974.3500004</c:v>
                </c:pt>
                <c:pt idx="259">
                  <c:v>3687898874.3599997</c:v>
                </c:pt>
                <c:pt idx="260">
                  <c:v>3651614011.6999993</c:v>
                </c:pt>
                <c:pt idx="261">
                  <c:v>3786105689.1000004</c:v>
                </c:pt>
                <c:pt idx="262">
                  <c:v>3819161982.1599994</c:v>
                </c:pt>
                <c:pt idx="263">
                  <c:v>3932091297.4999995</c:v>
                </c:pt>
                <c:pt idx="264">
                  <c:v>3872540207.1000009</c:v>
                </c:pt>
                <c:pt idx="265">
                  <c:v>3833259613.1500001</c:v>
                </c:pt>
                <c:pt idx="266">
                  <c:v>3936483288.5999999</c:v>
                </c:pt>
                <c:pt idx="267">
                  <c:v>3818708724.7299995</c:v>
                </c:pt>
                <c:pt idx="268">
                  <c:v>3745464533.1199999</c:v>
                </c:pt>
                <c:pt idx="269">
                  <c:v>3594627298.0899997</c:v>
                </c:pt>
                <c:pt idx="270">
                  <c:v>3729190234.7900004</c:v>
                </c:pt>
                <c:pt idx="271">
                  <c:v>3580339082.5799994</c:v>
                </c:pt>
                <c:pt idx="272">
                  <c:v>3391769183.2399998</c:v>
                </c:pt>
                <c:pt idx="273">
                  <c:v>3511625407.1699996</c:v>
                </c:pt>
                <c:pt idx="274">
                  <c:v>3597028419.1900001</c:v>
                </c:pt>
                <c:pt idx="275">
                  <c:v>3513993107.8599997</c:v>
                </c:pt>
                <c:pt idx="276">
                  <c:v>3659534247.1999993</c:v>
                </c:pt>
                <c:pt idx="277">
                  <c:v>3590591558.5799999</c:v>
                </c:pt>
                <c:pt idx="278">
                  <c:v>3617539893.1299996</c:v>
                </c:pt>
                <c:pt idx="279">
                  <c:v>3641486926.7000008</c:v>
                </c:pt>
                <c:pt idx="280">
                  <c:v>3601887799.8600001</c:v>
                </c:pt>
                <c:pt idx="281">
                  <c:v>3714369243.52</c:v>
                </c:pt>
                <c:pt idx="282">
                  <c:v>3803805817.5500007</c:v>
                </c:pt>
                <c:pt idx="283">
                  <c:v>3746791237.8399997</c:v>
                </c:pt>
                <c:pt idx="284">
                  <c:v>3658596382.5799999</c:v>
                </c:pt>
                <c:pt idx="285">
                  <c:v>3599624690.9099998</c:v>
                </c:pt>
                <c:pt idx="286">
                  <c:v>3710106342.1000013</c:v>
                </c:pt>
                <c:pt idx="287">
                  <c:v>3815536853.6900005</c:v>
                </c:pt>
                <c:pt idx="288">
                  <c:v>3809422645.1399999</c:v>
                </c:pt>
                <c:pt idx="289">
                  <c:v>3901492525.8499999</c:v>
                </c:pt>
                <c:pt idx="290">
                  <c:v>3986658997.02</c:v>
                </c:pt>
                <c:pt idx="291">
                  <c:v>3904649164.0900002</c:v>
                </c:pt>
                <c:pt idx="292">
                  <c:v>3974284860.7799997</c:v>
                </c:pt>
                <c:pt idx="293">
                  <c:v>4014622308.8199992</c:v>
                </c:pt>
                <c:pt idx="294">
                  <c:v>4092280083.7100005</c:v>
                </c:pt>
                <c:pt idx="295">
                  <c:v>4147773434.02</c:v>
                </c:pt>
                <c:pt idx="296">
                  <c:v>4187494756.5</c:v>
                </c:pt>
                <c:pt idx="297">
                  <c:v>4124906531.9699998</c:v>
                </c:pt>
                <c:pt idx="298">
                  <c:v>4183532277.1000004</c:v>
                </c:pt>
                <c:pt idx="299">
                  <c:v>4096965525.5999999</c:v>
                </c:pt>
                <c:pt idx="300">
                  <c:v>4185139913.9699998</c:v>
                </c:pt>
                <c:pt idx="301">
                  <c:v>4206890484.8699994</c:v>
                </c:pt>
                <c:pt idx="302">
                  <c:v>4146072802.9900007</c:v>
                </c:pt>
                <c:pt idx="303">
                  <c:v>4177526826.7300005</c:v>
                </c:pt>
                <c:pt idx="304">
                  <c:v>4230999612.3500004</c:v>
                </c:pt>
                <c:pt idx="305">
                  <c:v>4342270045.2300005</c:v>
                </c:pt>
              </c:numCache>
            </c:numRef>
          </c:val>
          <c:extLst>
            <c:ext xmlns:c16="http://schemas.microsoft.com/office/drawing/2014/chart" uri="{C3380CC4-5D6E-409C-BE32-E72D297353CC}">
              <c16:uniqueId val="{00000000-FA30-4B7A-AAEA-853F0FA66E18}"/>
            </c:ext>
          </c:extLst>
        </c:ser>
        <c:dLbls>
          <c:showLegendKey val="0"/>
          <c:showVal val="0"/>
          <c:showCatName val="0"/>
          <c:showSerName val="0"/>
          <c:showPercent val="0"/>
          <c:showBubbleSize val="0"/>
        </c:dLbls>
        <c:axId val="1409889647"/>
        <c:axId val="1400002383"/>
      </c:areaChart>
      <c:dateAx>
        <c:axId val="1409889647"/>
        <c:scaling>
          <c:orientation val="minMax"/>
          <c:max val="45838"/>
        </c:scaling>
        <c:delete val="0"/>
        <c:axPos val="b"/>
        <c:numFmt formatCode="\'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00002383"/>
        <c:crosses val="autoZero"/>
        <c:auto val="1"/>
        <c:lblOffset val="100"/>
        <c:baseTimeUnit val="months"/>
        <c:majorUnit val="2"/>
        <c:majorTimeUnit val="years"/>
      </c:dateAx>
      <c:valAx>
        <c:axId val="1400002383"/>
        <c:scaling>
          <c:orientation val="minMax"/>
          <c:max val="5000000000"/>
        </c:scaling>
        <c:delete val="0"/>
        <c:axPos val="l"/>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09889647"/>
        <c:crosses val="autoZero"/>
        <c:crossBetween val="midCat"/>
        <c:majorUnit val="1000000000"/>
        <c:dispUnits>
          <c:builtInUnit val="millions"/>
        </c:dispUnits>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dirty="0"/>
              <a:t>Endowment Market Value versus Inflation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1"/>
          <c:order val="1"/>
          <c:tx>
            <c:strRef>
              <c:f>Model!$E$25</c:f>
              <c:strCache>
                <c:ptCount val="1"/>
                <c:pt idx="0">
                  <c:v>Inflation Adjusted Value</c:v>
                </c:pt>
              </c:strCache>
            </c:strRef>
          </c:tx>
          <c:spPr>
            <a:solidFill>
              <a:schemeClr val="accent6">
                <a:lumMod val="20000"/>
                <a:lumOff val="80000"/>
              </a:schemeClr>
            </a:solidFill>
            <a:ln>
              <a:noFill/>
            </a:ln>
            <a:effectLst/>
          </c:spPr>
          <c:cat>
            <c:numRef>
              <c:f>Model!$G$16:$DV$16</c:f>
              <c:numCache>
                <c:formatCode>m/d/yyyy</c:formatCode>
                <c:ptCount val="120"/>
                <c:pt idx="0">
                  <c:v>42216</c:v>
                </c:pt>
                <c:pt idx="1">
                  <c:v>42247</c:v>
                </c:pt>
                <c:pt idx="2">
                  <c:v>42277</c:v>
                </c:pt>
                <c:pt idx="3">
                  <c:v>42308</c:v>
                </c:pt>
                <c:pt idx="4">
                  <c:v>42338</c:v>
                </c:pt>
                <c:pt idx="5">
                  <c:v>42369</c:v>
                </c:pt>
                <c:pt idx="6">
                  <c:v>42400</c:v>
                </c:pt>
                <c:pt idx="7">
                  <c:v>42429</c:v>
                </c:pt>
                <c:pt idx="8">
                  <c:v>42460</c:v>
                </c:pt>
                <c:pt idx="9">
                  <c:v>42490</c:v>
                </c:pt>
                <c:pt idx="10">
                  <c:v>42521</c:v>
                </c:pt>
                <c:pt idx="11">
                  <c:v>42551</c:v>
                </c:pt>
                <c:pt idx="12">
                  <c:v>42582</c:v>
                </c:pt>
                <c:pt idx="13">
                  <c:v>42613</c:v>
                </c:pt>
                <c:pt idx="14">
                  <c:v>42643</c:v>
                </c:pt>
                <c:pt idx="15">
                  <c:v>42674</c:v>
                </c:pt>
                <c:pt idx="16">
                  <c:v>42704</c:v>
                </c:pt>
                <c:pt idx="17">
                  <c:v>42735</c:v>
                </c:pt>
                <c:pt idx="18">
                  <c:v>42766</c:v>
                </c:pt>
                <c:pt idx="19">
                  <c:v>42794</c:v>
                </c:pt>
                <c:pt idx="20">
                  <c:v>42825</c:v>
                </c:pt>
                <c:pt idx="21">
                  <c:v>42855</c:v>
                </c:pt>
                <c:pt idx="22">
                  <c:v>42886</c:v>
                </c:pt>
                <c:pt idx="23">
                  <c:v>42916</c:v>
                </c:pt>
                <c:pt idx="24">
                  <c:v>42947</c:v>
                </c:pt>
                <c:pt idx="25">
                  <c:v>42978</c:v>
                </c:pt>
                <c:pt idx="26">
                  <c:v>43008</c:v>
                </c:pt>
                <c:pt idx="27">
                  <c:v>43039</c:v>
                </c:pt>
                <c:pt idx="28">
                  <c:v>43069</c:v>
                </c:pt>
                <c:pt idx="29">
                  <c:v>43100</c:v>
                </c:pt>
                <c:pt idx="30">
                  <c:v>43131</c:v>
                </c:pt>
                <c:pt idx="31">
                  <c:v>43159</c:v>
                </c:pt>
                <c:pt idx="32">
                  <c:v>43190</c:v>
                </c:pt>
                <c:pt idx="33">
                  <c:v>43220</c:v>
                </c:pt>
                <c:pt idx="34">
                  <c:v>43251</c:v>
                </c:pt>
                <c:pt idx="35">
                  <c:v>43281</c:v>
                </c:pt>
                <c:pt idx="36">
                  <c:v>43312</c:v>
                </c:pt>
                <c:pt idx="37">
                  <c:v>43343</c:v>
                </c:pt>
                <c:pt idx="38">
                  <c:v>43373</c:v>
                </c:pt>
                <c:pt idx="39">
                  <c:v>43404</c:v>
                </c:pt>
                <c:pt idx="40">
                  <c:v>43434</c:v>
                </c:pt>
                <c:pt idx="41">
                  <c:v>43465</c:v>
                </c:pt>
                <c:pt idx="42">
                  <c:v>43496</c:v>
                </c:pt>
                <c:pt idx="43">
                  <c:v>43524</c:v>
                </c:pt>
                <c:pt idx="44">
                  <c:v>43555</c:v>
                </c:pt>
                <c:pt idx="45">
                  <c:v>43585</c:v>
                </c:pt>
                <c:pt idx="46">
                  <c:v>43616</c:v>
                </c:pt>
                <c:pt idx="47">
                  <c:v>43646</c:v>
                </c:pt>
                <c:pt idx="48">
                  <c:v>43677</c:v>
                </c:pt>
                <c:pt idx="49">
                  <c:v>43708</c:v>
                </c:pt>
                <c:pt idx="50">
                  <c:v>43738</c:v>
                </c:pt>
                <c:pt idx="51">
                  <c:v>43769</c:v>
                </c:pt>
                <c:pt idx="52">
                  <c:v>43799</c:v>
                </c:pt>
                <c:pt idx="53">
                  <c:v>43830</c:v>
                </c:pt>
                <c:pt idx="54">
                  <c:v>43861</c:v>
                </c:pt>
                <c:pt idx="55">
                  <c:v>43890</c:v>
                </c:pt>
                <c:pt idx="56">
                  <c:v>43921</c:v>
                </c:pt>
                <c:pt idx="57">
                  <c:v>43951</c:v>
                </c:pt>
                <c:pt idx="58">
                  <c:v>43982</c:v>
                </c:pt>
                <c:pt idx="59">
                  <c:v>44012</c:v>
                </c:pt>
                <c:pt idx="60">
                  <c:v>44043</c:v>
                </c:pt>
                <c:pt idx="61">
                  <c:v>44074</c:v>
                </c:pt>
                <c:pt idx="62">
                  <c:v>44104</c:v>
                </c:pt>
                <c:pt idx="63">
                  <c:v>44135</c:v>
                </c:pt>
                <c:pt idx="64">
                  <c:v>44165</c:v>
                </c:pt>
                <c:pt idx="65">
                  <c:v>44196</c:v>
                </c:pt>
                <c:pt idx="66">
                  <c:v>44227</c:v>
                </c:pt>
                <c:pt idx="67">
                  <c:v>44255</c:v>
                </c:pt>
                <c:pt idx="68">
                  <c:v>44286</c:v>
                </c:pt>
                <c:pt idx="69">
                  <c:v>44316</c:v>
                </c:pt>
                <c:pt idx="70">
                  <c:v>44347</c:v>
                </c:pt>
                <c:pt idx="71">
                  <c:v>44377</c:v>
                </c:pt>
                <c:pt idx="72">
                  <c:v>44408</c:v>
                </c:pt>
                <c:pt idx="73">
                  <c:v>44439</c:v>
                </c:pt>
                <c:pt idx="74">
                  <c:v>44469</c:v>
                </c:pt>
                <c:pt idx="75">
                  <c:v>44500</c:v>
                </c:pt>
                <c:pt idx="76">
                  <c:v>44530</c:v>
                </c:pt>
                <c:pt idx="77">
                  <c:v>44561</c:v>
                </c:pt>
                <c:pt idx="78">
                  <c:v>44592</c:v>
                </c:pt>
                <c:pt idx="79">
                  <c:v>44620</c:v>
                </c:pt>
                <c:pt idx="80">
                  <c:v>44651</c:v>
                </c:pt>
                <c:pt idx="81">
                  <c:v>44681</c:v>
                </c:pt>
                <c:pt idx="82">
                  <c:v>44712</c:v>
                </c:pt>
                <c:pt idx="83">
                  <c:v>44742</c:v>
                </c:pt>
                <c:pt idx="84">
                  <c:v>44773</c:v>
                </c:pt>
                <c:pt idx="85">
                  <c:v>44804</c:v>
                </c:pt>
                <c:pt idx="86">
                  <c:v>44834</c:v>
                </c:pt>
                <c:pt idx="87">
                  <c:v>44865</c:v>
                </c:pt>
                <c:pt idx="88">
                  <c:v>44895</c:v>
                </c:pt>
                <c:pt idx="89">
                  <c:v>44926</c:v>
                </c:pt>
                <c:pt idx="90">
                  <c:v>44957</c:v>
                </c:pt>
                <c:pt idx="91">
                  <c:v>44985</c:v>
                </c:pt>
                <c:pt idx="92">
                  <c:v>45016</c:v>
                </c:pt>
                <c:pt idx="93">
                  <c:v>45046</c:v>
                </c:pt>
                <c:pt idx="94">
                  <c:v>45077</c:v>
                </c:pt>
                <c:pt idx="95">
                  <c:v>45107</c:v>
                </c:pt>
                <c:pt idx="96">
                  <c:v>45138</c:v>
                </c:pt>
                <c:pt idx="97">
                  <c:v>45169</c:v>
                </c:pt>
                <c:pt idx="98">
                  <c:v>45199</c:v>
                </c:pt>
                <c:pt idx="99">
                  <c:v>45230</c:v>
                </c:pt>
                <c:pt idx="100">
                  <c:v>45260</c:v>
                </c:pt>
                <c:pt idx="101">
                  <c:v>45291</c:v>
                </c:pt>
                <c:pt idx="102">
                  <c:v>45322</c:v>
                </c:pt>
                <c:pt idx="103">
                  <c:v>45351</c:v>
                </c:pt>
                <c:pt idx="104">
                  <c:v>45382</c:v>
                </c:pt>
                <c:pt idx="105">
                  <c:v>45412</c:v>
                </c:pt>
                <c:pt idx="106">
                  <c:v>45443</c:v>
                </c:pt>
                <c:pt idx="107">
                  <c:v>45473</c:v>
                </c:pt>
                <c:pt idx="108">
                  <c:v>45504</c:v>
                </c:pt>
                <c:pt idx="109">
                  <c:v>45535</c:v>
                </c:pt>
                <c:pt idx="110">
                  <c:v>45565</c:v>
                </c:pt>
                <c:pt idx="111">
                  <c:v>45596</c:v>
                </c:pt>
                <c:pt idx="112">
                  <c:v>45626</c:v>
                </c:pt>
                <c:pt idx="113">
                  <c:v>45657</c:v>
                </c:pt>
                <c:pt idx="114">
                  <c:v>45688</c:v>
                </c:pt>
                <c:pt idx="115">
                  <c:v>45716</c:v>
                </c:pt>
                <c:pt idx="116">
                  <c:v>45747</c:v>
                </c:pt>
                <c:pt idx="117">
                  <c:v>45777</c:v>
                </c:pt>
                <c:pt idx="118">
                  <c:v>45808</c:v>
                </c:pt>
                <c:pt idx="119">
                  <c:v>45838</c:v>
                </c:pt>
              </c:numCache>
            </c:numRef>
          </c:cat>
          <c:val>
            <c:numRef>
              <c:f>Model!$G$25:$DV$25</c:f>
              <c:numCache>
                <c:formatCode>"$"#,##0</c:formatCode>
                <c:ptCount val="120"/>
                <c:pt idx="0" formatCode="&quot;$&quot;#,##0.00">
                  <c:v>1001252.168847908</c:v>
                </c:pt>
                <c:pt idx="1">
                  <c:v>1001881.1403104769</c:v>
                </c:pt>
                <c:pt idx="2">
                  <c:v>1003073.6040874864</c:v>
                </c:pt>
                <c:pt idx="3">
                  <c:v>1004127.516168535</c:v>
                </c:pt>
                <c:pt idx="4">
                  <c:v>1005265.0692145452</c:v>
                </c:pt>
                <c:pt idx="5">
                  <c:v>1005978.5116995852</c:v>
                </c:pt>
                <c:pt idx="6">
                  <c:v>1006914.5232691949</c:v>
                </c:pt>
                <c:pt idx="7">
                  <c:v>1008140.5609573234</c:v>
                </c:pt>
                <c:pt idx="8">
                  <c:v>1009024.0015601238</c:v>
                </c:pt>
                <c:pt idx="9">
                  <c:v>1010471.4785085403</c:v>
                </c:pt>
                <c:pt idx="10">
                  <c:v>1011807.5923002551</c:v>
                </c:pt>
                <c:pt idx="11">
                  <c:v>1012704.7858483751</c:v>
                </c:pt>
                <c:pt idx="12">
                  <c:v>1013346.0361866014</c:v>
                </c:pt>
                <c:pt idx="13">
                  <c:v>1014692.9361909541</c:v>
                </c:pt>
                <c:pt idx="14">
                  <c:v>1015649.1270815828</c:v>
                </c:pt>
                <c:pt idx="15">
                  <c:v>1016333.5188638119</c:v>
                </c:pt>
                <c:pt idx="16">
                  <c:v>1017097.7328320312</c:v>
                </c:pt>
                <c:pt idx="17">
                  <c:v>1018064.5549163067</c:v>
                </c:pt>
                <c:pt idx="18">
                  <c:v>1019277.1362655915</c:v>
                </c:pt>
                <c:pt idx="19">
                  <c:v>1020470.2688890913</c:v>
                </c:pt>
                <c:pt idx="20">
                  <c:v>1020346.8984772746</c:v>
                </c:pt>
                <c:pt idx="21">
                  <c:v>1020997.1106996578</c:v>
                </c:pt>
                <c:pt idx="22">
                  <c:v>1021467.1108177762</c:v>
                </c:pt>
                <c:pt idx="23">
                  <c:v>1022188.3674940623</c:v>
                </c:pt>
                <c:pt idx="24">
                  <c:v>1022734.6870470882</c:v>
                </c:pt>
                <c:pt idx="25">
                  <c:v>1024009.3912520092</c:v>
                </c:pt>
                <c:pt idx="26">
                  <c:v>1024652.8512566644</c:v>
                </c:pt>
                <c:pt idx="27">
                  <c:v>1026325.328957485</c:v>
                </c:pt>
                <c:pt idx="28">
                  <c:v>1027008.4572561792</c:v>
                </c:pt>
                <c:pt idx="29">
                  <c:v>1028246.3317241461</c:v>
                </c:pt>
                <c:pt idx="30">
                  <c:v>1030279.0610802351</c:v>
                </c:pt>
                <c:pt idx="31">
                  <c:v>1031506.066940324</c:v>
                </c:pt>
                <c:pt idx="32">
                  <c:v>1032817.1606740433</c:v>
                </c:pt>
                <c:pt idx="33">
                  <c:v>1033654.646781048</c:v>
                </c:pt>
                <c:pt idx="34">
                  <c:v>1034858.5554686422</c:v>
                </c:pt>
                <c:pt idx="35">
                  <c:v>1035440.2522244214</c:v>
                </c:pt>
                <c:pt idx="36">
                  <c:v>1036132.6427487886</c:v>
                </c:pt>
                <c:pt idx="37">
                  <c:v>1036582.4271507907</c:v>
                </c:pt>
                <c:pt idx="38">
                  <c:v>1037702.6299286187</c:v>
                </c:pt>
                <c:pt idx="39">
                  <c:v>1038999.0835641758</c:v>
                </c:pt>
                <c:pt idx="40">
                  <c:v>1040173.1731345833</c:v>
                </c:pt>
                <c:pt idx="41">
                  <c:v>1041556.0568172282</c:v>
                </c:pt>
                <c:pt idx="42">
                  <c:v>1043042.8511299739</c:v>
                </c:pt>
                <c:pt idx="43">
                  <c:v>1043972.0281800248</c:v>
                </c:pt>
                <c:pt idx="44">
                  <c:v>1044825.9937151857</c:v>
                </c:pt>
                <c:pt idx="45">
                  <c:v>1045795.4834394235</c:v>
                </c:pt>
                <c:pt idx="46">
                  <c:v>1046301.2733567454</c:v>
                </c:pt>
                <c:pt idx="47">
                  <c:v>1047441.4047009595</c:v>
                </c:pt>
                <c:pt idx="48">
                  <c:v>1048662.4583624084</c:v>
                </c:pt>
                <c:pt idx="49">
                  <c:v>1050006.9353600624</c:v>
                </c:pt>
                <c:pt idx="50">
                  <c:v>1051154.4964006401</c:v>
                </c:pt>
                <c:pt idx="51">
                  <c:v>1052474.7932248395</c:v>
                </c:pt>
                <c:pt idx="52">
                  <c:v>1053799.8108800284</c:v>
                </c:pt>
                <c:pt idx="53">
                  <c:v>1054870.407128152</c:v>
                </c:pt>
                <c:pt idx="54">
                  <c:v>1056471.231107749</c:v>
                </c:pt>
                <c:pt idx="55">
                  <c:v>1057956.6492911181</c:v>
                </c:pt>
                <c:pt idx="56">
                  <c:v>1057272.6812586831</c:v>
                </c:pt>
                <c:pt idx="57">
                  <c:v>1054703.2369739967</c:v>
                </c:pt>
                <c:pt idx="58">
                  <c:v>1054008.3335629904</c:v>
                </c:pt>
                <c:pt idx="59">
                  <c:v>1054909.435583978</c:v>
                </c:pt>
                <c:pt idx="60">
                  <c:v>1058130.5189388343</c:v>
                </c:pt>
                <c:pt idx="61">
                  <c:v>1060341.1541454701</c:v>
                </c:pt>
                <c:pt idx="62">
                  <c:v>1061473.6199925989</c:v>
                </c:pt>
                <c:pt idx="63">
                  <c:v>1062286.2052642587</c:v>
                </c:pt>
                <c:pt idx="64">
                  <c:v>1063736.7019431966</c:v>
                </c:pt>
                <c:pt idx="65">
                  <c:v>1064557.1717678574</c:v>
                </c:pt>
                <c:pt idx="66">
                  <c:v>1064732.8886658438</c:v>
                </c:pt>
                <c:pt idx="67">
                  <c:v>1065576.4587794126</c:v>
                </c:pt>
                <c:pt idx="68">
                  <c:v>1067207.4725625173</c:v>
                </c:pt>
                <c:pt idx="69">
                  <c:v>1072699.5637354602</c:v>
                </c:pt>
                <c:pt idx="70">
                  <c:v>1077491.4251392013</c:v>
                </c:pt>
                <c:pt idx="71">
                  <c:v>1083138.5533550235</c:v>
                </c:pt>
                <c:pt idx="72">
                  <c:v>1085857.9493220546</c:v>
                </c:pt>
                <c:pt idx="73">
                  <c:v>1086873.0906163363</c:v>
                </c:pt>
                <c:pt idx="74">
                  <c:v>1088803.5221974833</c:v>
                </c:pt>
                <c:pt idx="75">
                  <c:v>1093991.5881408092</c:v>
                </c:pt>
                <c:pt idx="76">
                  <c:v>1098872.338831557</c:v>
                </c:pt>
                <c:pt idx="77">
                  <c:v>1103838.623079872</c:v>
                </c:pt>
                <c:pt idx="78">
                  <c:v>1108262.4322494082</c:v>
                </c:pt>
                <c:pt idx="79">
                  <c:v>1112227.5346080312</c:v>
                </c:pt>
                <c:pt idx="80">
                  <c:v>1114337.0196488702</c:v>
                </c:pt>
                <c:pt idx="81">
                  <c:v>1118226.6212129511</c:v>
                </c:pt>
                <c:pt idx="82">
                  <c:v>1122337.4664958923</c:v>
                </c:pt>
                <c:pt idx="83">
                  <c:v>1127364.4216942012</c:v>
                </c:pt>
                <c:pt idx="84">
                  <c:v>1129948.5971015666</c:v>
                </c:pt>
                <c:pt idx="85">
                  <c:v>1133694.9745104651</c:v>
                </c:pt>
                <c:pt idx="86">
                  <c:v>1137737.16071755</c:v>
                </c:pt>
                <c:pt idx="87">
                  <c:v>1140197.438554161</c:v>
                </c:pt>
                <c:pt idx="88">
                  <c:v>1142353.344894185</c:v>
                </c:pt>
                <c:pt idx="89">
                  <c:v>1144953.8851262582</c:v>
                </c:pt>
                <c:pt idx="90">
                  <c:v>1147790.6226968167</c:v>
                </c:pt>
                <c:pt idx="91">
                  <c:v>1151101.9722101085</c:v>
                </c:pt>
                <c:pt idx="92">
                  <c:v>1153440.0266011611</c:v>
                </c:pt>
                <c:pt idx="93">
                  <c:v>1156566.3313117821</c:v>
                </c:pt>
                <c:pt idx="94">
                  <c:v>1159156.9664836584</c:v>
                </c:pt>
                <c:pt idx="95">
                  <c:v>1160638.6069672334</c:v>
                </c:pt>
                <c:pt idx="96">
                  <c:v>1162159.3476415619</c:v>
                </c:pt>
                <c:pt idx="97">
                  <c:v>1163750.3040924813</c:v>
                </c:pt>
                <c:pt idx="98">
                  <c:v>1165956.6773858089</c:v>
                </c:pt>
                <c:pt idx="99">
                  <c:v>1167764.9155581384</c:v>
                </c:pt>
                <c:pt idx="100">
                  <c:v>1169804.1283932051</c:v>
                </c:pt>
                <c:pt idx="101">
                  <c:v>1171704.4108197021</c:v>
                </c:pt>
                <c:pt idx="102">
                  <c:v>1174348.0144206723</c:v>
                </c:pt>
                <c:pt idx="103">
                  <c:v>1176987.6184764272</c:v>
                </c:pt>
                <c:pt idx="104">
                  <c:v>1179769.6513486328</c:v>
                </c:pt>
                <c:pt idx="105">
                  <c:v>1181737.5546448871</c:v>
                </c:pt>
                <c:pt idx="106">
                  <c:v>1182789.0979233377</c:v>
                </c:pt>
                <c:pt idx="107">
                  <c:v>1183463.2104838581</c:v>
                </c:pt>
                <c:pt idx="108">
                  <c:v>1184844.2221300998</c:v>
                </c:pt>
                <c:pt idx="109">
                  <c:v>1186997.8442303466</c:v>
                </c:pt>
                <c:pt idx="110">
                  <c:v>1189385.7105284447</c:v>
                </c:pt>
                <c:pt idx="111">
                  <c:v>1191443.65681611</c:v>
                </c:pt>
                <c:pt idx="112">
                  <c:v>1193648.6292257558</c:v>
                </c:pt>
                <c:pt idx="113">
                  <c:v>1195259.5043892318</c:v>
                </c:pt>
                <c:pt idx="114">
                  <c:v>1198611.0781134984</c:v>
                </c:pt>
                <c:pt idx="115">
                  <c:v>1200343.2871252198</c:v>
                </c:pt>
                <c:pt idx="116">
                  <c:v>1200777.3735308172</c:v>
                </c:pt>
                <c:pt idx="117">
                  <c:v>1202565.2284624558</c:v>
                </c:pt>
                <c:pt idx="118">
                  <c:v>1203553.5093665407</c:v>
                </c:pt>
                <c:pt idx="119">
                  <c:v>1205305.0043290528</c:v>
                </c:pt>
              </c:numCache>
            </c:numRef>
          </c:val>
          <c:extLst>
            <c:ext xmlns:c16="http://schemas.microsoft.com/office/drawing/2014/chart" uri="{C3380CC4-5D6E-409C-BE32-E72D297353CC}">
              <c16:uniqueId val="{00000000-1659-4F61-824F-07507838020E}"/>
            </c:ext>
          </c:extLst>
        </c:ser>
        <c:ser>
          <c:idx val="2"/>
          <c:order val="2"/>
          <c:tx>
            <c:strRef>
              <c:f>Model!$E$27</c:f>
              <c:strCache>
                <c:ptCount val="1"/>
                <c:pt idx="0">
                  <c:v>Real Gain</c:v>
                </c:pt>
              </c:strCache>
            </c:strRef>
          </c:tx>
          <c:spPr>
            <a:solidFill>
              <a:schemeClr val="accent5"/>
            </a:solidFill>
            <a:ln>
              <a:noFill/>
            </a:ln>
            <a:effectLst/>
          </c:spPr>
          <c:cat>
            <c:numRef>
              <c:f>Model!$G$16:$DV$16</c:f>
              <c:numCache>
                <c:formatCode>m/d/yyyy</c:formatCode>
                <c:ptCount val="120"/>
                <c:pt idx="0">
                  <c:v>42216</c:v>
                </c:pt>
                <c:pt idx="1">
                  <c:v>42247</c:v>
                </c:pt>
                <c:pt idx="2">
                  <c:v>42277</c:v>
                </c:pt>
                <c:pt idx="3">
                  <c:v>42308</c:v>
                </c:pt>
                <c:pt idx="4">
                  <c:v>42338</c:v>
                </c:pt>
                <c:pt idx="5">
                  <c:v>42369</c:v>
                </c:pt>
                <c:pt idx="6">
                  <c:v>42400</c:v>
                </c:pt>
                <c:pt idx="7">
                  <c:v>42429</c:v>
                </c:pt>
                <c:pt idx="8">
                  <c:v>42460</c:v>
                </c:pt>
                <c:pt idx="9">
                  <c:v>42490</c:v>
                </c:pt>
                <c:pt idx="10">
                  <c:v>42521</c:v>
                </c:pt>
                <c:pt idx="11">
                  <c:v>42551</c:v>
                </c:pt>
                <c:pt idx="12">
                  <c:v>42582</c:v>
                </c:pt>
                <c:pt idx="13">
                  <c:v>42613</c:v>
                </c:pt>
                <c:pt idx="14">
                  <c:v>42643</c:v>
                </c:pt>
                <c:pt idx="15">
                  <c:v>42674</c:v>
                </c:pt>
                <c:pt idx="16">
                  <c:v>42704</c:v>
                </c:pt>
                <c:pt idx="17">
                  <c:v>42735</c:v>
                </c:pt>
                <c:pt idx="18">
                  <c:v>42766</c:v>
                </c:pt>
                <c:pt idx="19">
                  <c:v>42794</c:v>
                </c:pt>
                <c:pt idx="20">
                  <c:v>42825</c:v>
                </c:pt>
                <c:pt idx="21">
                  <c:v>42855</c:v>
                </c:pt>
                <c:pt idx="22">
                  <c:v>42886</c:v>
                </c:pt>
                <c:pt idx="23">
                  <c:v>42916</c:v>
                </c:pt>
                <c:pt idx="24">
                  <c:v>42947</c:v>
                </c:pt>
                <c:pt idx="25">
                  <c:v>42978</c:v>
                </c:pt>
                <c:pt idx="26">
                  <c:v>43008</c:v>
                </c:pt>
                <c:pt idx="27">
                  <c:v>43039</c:v>
                </c:pt>
                <c:pt idx="28">
                  <c:v>43069</c:v>
                </c:pt>
                <c:pt idx="29">
                  <c:v>43100</c:v>
                </c:pt>
                <c:pt idx="30">
                  <c:v>43131</c:v>
                </c:pt>
                <c:pt idx="31">
                  <c:v>43159</c:v>
                </c:pt>
                <c:pt idx="32">
                  <c:v>43190</c:v>
                </c:pt>
                <c:pt idx="33">
                  <c:v>43220</c:v>
                </c:pt>
                <c:pt idx="34">
                  <c:v>43251</c:v>
                </c:pt>
                <c:pt idx="35">
                  <c:v>43281</c:v>
                </c:pt>
                <c:pt idx="36">
                  <c:v>43312</c:v>
                </c:pt>
                <c:pt idx="37">
                  <c:v>43343</c:v>
                </c:pt>
                <c:pt idx="38">
                  <c:v>43373</c:v>
                </c:pt>
                <c:pt idx="39">
                  <c:v>43404</c:v>
                </c:pt>
                <c:pt idx="40">
                  <c:v>43434</c:v>
                </c:pt>
                <c:pt idx="41">
                  <c:v>43465</c:v>
                </c:pt>
                <c:pt idx="42">
                  <c:v>43496</c:v>
                </c:pt>
                <c:pt idx="43">
                  <c:v>43524</c:v>
                </c:pt>
                <c:pt idx="44">
                  <c:v>43555</c:v>
                </c:pt>
                <c:pt idx="45">
                  <c:v>43585</c:v>
                </c:pt>
                <c:pt idx="46">
                  <c:v>43616</c:v>
                </c:pt>
                <c:pt idx="47">
                  <c:v>43646</c:v>
                </c:pt>
                <c:pt idx="48">
                  <c:v>43677</c:v>
                </c:pt>
                <c:pt idx="49">
                  <c:v>43708</c:v>
                </c:pt>
                <c:pt idx="50">
                  <c:v>43738</c:v>
                </c:pt>
                <c:pt idx="51">
                  <c:v>43769</c:v>
                </c:pt>
                <c:pt idx="52">
                  <c:v>43799</c:v>
                </c:pt>
                <c:pt idx="53">
                  <c:v>43830</c:v>
                </c:pt>
                <c:pt idx="54">
                  <c:v>43861</c:v>
                </c:pt>
                <c:pt idx="55">
                  <c:v>43890</c:v>
                </c:pt>
                <c:pt idx="56">
                  <c:v>43921</c:v>
                </c:pt>
                <c:pt idx="57">
                  <c:v>43951</c:v>
                </c:pt>
                <c:pt idx="58">
                  <c:v>43982</c:v>
                </c:pt>
                <c:pt idx="59">
                  <c:v>44012</c:v>
                </c:pt>
                <c:pt idx="60">
                  <c:v>44043</c:v>
                </c:pt>
                <c:pt idx="61">
                  <c:v>44074</c:v>
                </c:pt>
                <c:pt idx="62">
                  <c:v>44104</c:v>
                </c:pt>
                <c:pt idx="63">
                  <c:v>44135</c:v>
                </c:pt>
                <c:pt idx="64">
                  <c:v>44165</c:v>
                </c:pt>
                <c:pt idx="65">
                  <c:v>44196</c:v>
                </c:pt>
                <c:pt idx="66">
                  <c:v>44227</c:v>
                </c:pt>
                <c:pt idx="67">
                  <c:v>44255</c:v>
                </c:pt>
                <c:pt idx="68">
                  <c:v>44286</c:v>
                </c:pt>
                <c:pt idx="69">
                  <c:v>44316</c:v>
                </c:pt>
                <c:pt idx="70">
                  <c:v>44347</c:v>
                </c:pt>
                <c:pt idx="71">
                  <c:v>44377</c:v>
                </c:pt>
                <c:pt idx="72">
                  <c:v>44408</c:v>
                </c:pt>
                <c:pt idx="73">
                  <c:v>44439</c:v>
                </c:pt>
                <c:pt idx="74">
                  <c:v>44469</c:v>
                </c:pt>
                <c:pt idx="75">
                  <c:v>44500</c:v>
                </c:pt>
                <c:pt idx="76">
                  <c:v>44530</c:v>
                </c:pt>
                <c:pt idx="77">
                  <c:v>44561</c:v>
                </c:pt>
                <c:pt idx="78">
                  <c:v>44592</c:v>
                </c:pt>
                <c:pt idx="79">
                  <c:v>44620</c:v>
                </c:pt>
                <c:pt idx="80">
                  <c:v>44651</c:v>
                </c:pt>
                <c:pt idx="81">
                  <c:v>44681</c:v>
                </c:pt>
                <c:pt idx="82">
                  <c:v>44712</c:v>
                </c:pt>
                <c:pt idx="83">
                  <c:v>44742</c:v>
                </c:pt>
                <c:pt idx="84">
                  <c:v>44773</c:v>
                </c:pt>
                <c:pt idx="85">
                  <c:v>44804</c:v>
                </c:pt>
                <c:pt idx="86">
                  <c:v>44834</c:v>
                </c:pt>
                <c:pt idx="87">
                  <c:v>44865</c:v>
                </c:pt>
                <c:pt idx="88">
                  <c:v>44895</c:v>
                </c:pt>
                <c:pt idx="89">
                  <c:v>44926</c:v>
                </c:pt>
                <c:pt idx="90">
                  <c:v>44957</c:v>
                </c:pt>
                <c:pt idx="91">
                  <c:v>44985</c:v>
                </c:pt>
                <c:pt idx="92">
                  <c:v>45016</c:v>
                </c:pt>
                <c:pt idx="93">
                  <c:v>45046</c:v>
                </c:pt>
                <c:pt idx="94">
                  <c:v>45077</c:v>
                </c:pt>
                <c:pt idx="95">
                  <c:v>45107</c:v>
                </c:pt>
                <c:pt idx="96">
                  <c:v>45138</c:v>
                </c:pt>
                <c:pt idx="97">
                  <c:v>45169</c:v>
                </c:pt>
                <c:pt idx="98">
                  <c:v>45199</c:v>
                </c:pt>
                <c:pt idx="99">
                  <c:v>45230</c:v>
                </c:pt>
                <c:pt idx="100">
                  <c:v>45260</c:v>
                </c:pt>
                <c:pt idx="101">
                  <c:v>45291</c:v>
                </c:pt>
                <c:pt idx="102">
                  <c:v>45322</c:v>
                </c:pt>
                <c:pt idx="103">
                  <c:v>45351</c:v>
                </c:pt>
                <c:pt idx="104">
                  <c:v>45382</c:v>
                </c:pt>
                <c:pt idx="105">
                  <c:v>45412</c:v>
                </c:pt>
                <c:pt idx="106">
                  <c:v>45443</c:v>
                </c:pt>
                <c:pt idx="107">
                  <c:v>45473</c:v>
                </c:pt>
                <c:pt idx="108">
                  <c:v>45504</c:v>
                </c:pt>
                <c:pt idx="109">
                  <c:v>45535</c:v>
                </c:pt>
                <c:pt idx="110">
                  <c:v>45565</c:v>
                </c:pt>
                <c:pt idx="111">
                  <c:v>45596</c:v>
                </c:pt>
                <c:pt idx="112">
                  <c:v>45626</c:v>
                </c:pt>
                <c:pt idx="113">
                  <c:v>45657</c:v>
                </c:pt>
                <c:pt idx="114">
                  <c:v>45688</c:v>
                </c:pt>
                <c:pt idx="115">
                  <c:v>45716</c:v>
                </c:pt>
                <c:pt idx="116">
                  <c:v>45747</c:v>
                </c:pt>
                <c:pt idx="117">
                  <c:v>45777</c:v>
                </c:pt>
                <c:pt idx="118">
                  <c:v>45808</c:v>
                </c:pt>
                <c:pt idx="119">
                  <c:v>45838</c:v>
                </c:pt>
              </c:numCache>
            </c:numRef>
          </c:cat>
          <c:val>
            <c:numRef>
              <c:f>Model!$G$27:$DV$27</c:f>
              <c:numCache>
                <c:formatCode>"$"#,##0</c:formatCode>
                <c:ptCount val="1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12684.190741332946</c:v>
                </c:pt>
                <c:pt idx="68">
                  <c:v>66803.568401405588</c:v>
                </c:pt>
                <c:pt idx="69">
                  <c:v>110935.68815695192</c:v>
                </c:pt>
                <c:pt idx="70">
                  <c:v>117832.67700490914</c:v>
                </c:pt>
                <c:pt idx="71">
                  <c:v>127154.07053670147</c:v>
                </c:pt>
                <c:pt idx="72">
                  <c:v>138052.54826525878</c:v>
                </c:pt>
                <c:pt idx="73">
                  <c:v>174173.78083559521</c:v>
                </c:pt>
                <c:pt idx="74">
                  <c:v>159243.98524457123</c:v>
                </c:pt>
                <c:pt idx="75">
                  <c:v>195544.67446309724</c:v>
                </c:pt>
                <c:pt idx="76">
                  <c:v>186456.71929291054</c:v>
                </c:pt>
                <c:pt idx="77">
                  <c:v>217808.48241440044</c:v>
                </c:pt>
                <c:pt idx="78">
                  <c:v>181818.95467232773</c:v>
                </c:pt>
                <c:pt idx="79">
                  <c:v>163251.17481872858</c:v>
                </c:pt>
                <c:pt idx="80">
                  <c:v>185167.10621162225</c:v>
                </c:pt>
                <c:pt idx="81">
                  <c:v>142929.00175546645</c:v>
                </c:pt>
                <c:pt idx="82">
                  <c:v>109417.34254797059</c:v>
                </c:pt>
                <c:pt idx="83">
                  <c:v>45202.851255537709</c:v>
                </c:pt>
                <c:pt idx="84">
                  <c:v>86590.283088766038</c:v>
                </c:pt>
                <c:pt idx="85">
                  <c:v>32610.601126764668</c:v>
                </c:pt>
                <c:pt idx="86">
                  <c:v>0</c:v>
                </c:pt>
                <c:pt idx="87">
                  <c:v>806.48769803950563</c:v>
                </c:pt>
                <c:pt idx="88">
                  <c:v>13315.751542238519</c:v>
                </c:pt>
                <c:pt idx="89">
                  <c:v>0</c:v>
                </c:pt>
                <c:pt idx="90">
                  <c:v>25500.679050608771</c:v>
                </c:pt>
                <c:pt idx="91">
                  <c:v>0</c:v>
                </c:pt>
                <c:pt idx="92">
                  <c:v>0</c:v>
                </c:pt>
                <c:pt idx="93">
                  <c:v>1776.9448997764848</c:v>
                </c:pt>
                <c:pt idx="94">
                  <c:v>0</c:v>
                </c:pt>
                <c:pt idx="95">
                  <c:v>0</c:v>
                </c:pt>
                <c:pt idx="96">
                  <c:v>20465.585580094252</c:v>
                </c:pt>
                <c:pt idx="97">
                  <c:v>422.25241390313022</c:v>
                </c:pt>
                <c:pt idx="98">
                  <c:v>0</c:v>
                </c:pt>
                <c:pt idx="99">
                  <c:v>0</c:v>
                </c:pt>
                <c:pt idx="100">
                  <c:v>0</c:v>
                </c:pt>
                <c:pt idx="101">
                  <c:v>9216.6680982985999</c:v>
                </c:pt>
                <c:pt idx="102">
                  <c:v>2044.3696354404092</c:v>
                </c:pt>
                <c:pt idx="103">
                  <c:v>25206.720317060594</c:v>
                </c:pt>
                <c:pt idx="104">
                  <c:v>55652.557518555317</c:v>
                </c:pt>
                <c:pt idx="105">
                  <c:v>26161.387658793014</c:v>
                </c:pt>
                <c:pt idx="106">
                  <c:v>39231.547338537639</c:v>
                </c:pt>
                <c:pt idx="107">
                  <c:v>48180.970772717847</c:v>
                </c:pt>
                <c:pt idx="108">
                  <c:v>68254.782299543964</c:v>
                </c:pt>
                <c:pt idx="109">
                  <c:v>80440.120716076577</c:v>
                </c:pt>
                <c:pt idx="110">
                  <c:v>90029.086450770032</c:v>
                </c:pt>
                <c:pt idx="111">
                  <c:v>67867.249459137907</c:v>
                </c:pt>
                <c:pt idx="112">
                  <c:v>75194.063659795793</c:v>
                </c:pt>
                <c:pt idx="113">
                  <c:v>45899.443349986337</c:v>
                </c:pt>
                <c:pt idx="114">
                  <c:v>64674.544994062278</c:v>
                </c:pt>
                <c:pt idx="115">
                  <c:v>68829.124497912126</c:v>
                </c:pt>
                <c:pt idx="116">
                  <c:v>47426.738725357922</c:v>
                </c:pt>
                <c:pt idx="117">
                  <c:v>55054.198952257866</c:v>
                </c:pt>
                <c:pt idx="118">
                  <c:v>64882.301408009604</c:v>
                </c:pt>
                <c:pt idx="119">
                  <c:v>94004.723106233636</c:v>
                </c:pt>
              </c:numCache>
            </c:numRef>
          </c:val>
          <c:extLst>
            <c:ext xmlns:c16="http://schemas.microsoft.com/office/drawing/2014/chart" uri="{C3380CC4-5D6E-409C-BE32-E72D297353CC}">
              <c16:uniqueId val="{00000001-1659-4F61-824F-07507838020E}"/>
            </c:ext>
          </c:extLst>
        </c:ser>
        <c:dLbls>
          <c:showLegendKey val="0"/>
          <c:showVal val="0"/>
          <c:showCatName val="0"/>
          <c:showSerName val="0"/>
          <c:showPercent val="0"/>
          <c:showBubbleSize val="0"/>
        </c:dLbls>
        <c:axId val="1550645119"/>
        <c:axId val="1550652319"/>
      </c:areaChart>
      <c:lineChart>
        <c:grouping val="standard"/>
        <c:varyColors val="0"/>
        <c:ser>
          <c:idx val="0"/>
          <c:order val="0"/>
          <c:tx>
            <c:strRef>
              <c:f>Model!$E$23</c:f>
              <c:strCache>
                <c:ptCount val="1"/>
                <c:pt idx="0">
                  <c:v>Endowment Market Value</c:v>
                </c:pt>
              </c:strCache>
            </c:strRef>
          </c:tx>
          <c:spPr>
            <a:ln w="28575" cap="rnd">
              <a:solidFill>
                <a:schemeClr val="accent1"/>
              </a:solidFill>
              <a:round/>
            </a:ln>
            <a:effectLst/>
          </c:spPr>
          <c:marker>
            <c:symbol val="none"/>
          </c:marker>
          <c:cat>
            <c:numRef>
              <c:f>Model!$G$16:$DV$16</c:f>
              <c:numCache>
                <c:formatCode>m/d/yyyy</c:formatCode>
                <c:ptCount val="120"/>
                <c:pt idx="0">
                  <c:v>42216</c:v>
                </c:pt>
                <c:pt idx="1">
                  <c:v>42247</c:v>
                </c:pt>
                <c:pt idx="2">
                  <c:v>42277</c:v>
                </c:pt>
                <c:pt idx="3">
                  <c:v>42308</c:v>
                </c:pt>
                <c:pt idx="4">
                  <c:v>42338</c:v>
                </c:pt>
                <c:pt idx="5">
                  <c:v>42369</c:v>
                </c:pt>
                <c:pt idx="6">
                  <c:v>42400</c:v>
                </c:pt>
                <c:pt idx="7">
                  <c:v>42429</c:v>
                </c:pt>
                <c:pt idx="8">
                  <c:v>42460</c:v>
                </c:pt>
                <c:pt idx="9">
                  <c:v>42490</c:v>
                </c:pt>
                <c:pt idx="10">
                  <c:v>42521</c:v>
                </c:pt>
                <c:pt idx="11">
                  <c:v>42551</c:v>
                </c:pt>
                <c:pt idx="12">
                  <c:v>42582</c:v>
                </c:pt>
                <c:pt idx="13">
                  <c:v>42613</c:v>
                </c:pt>
                <c:pt idx="14">
                  <c:v>42643</c:v>
                </c:pt>
                <c:pt idx="15">
                  <c:v>42674</c:v>
                </c:pt>
                <c:pt idx="16">
                  <c:v>42704</c:v>
                </c:pt>
                <c:pt idx="17">
                  <c:v>42735</c:v>
                </c:pt>
                <c:pt idx="18">
                  <c:v>42766</c:v>
                </c:pt>
                <c:pt idx="19">
                  <c:v>42794</c:v>
                </c:pt>
                <c:pt idx="20">
                  <c:v>42825</c:v>
                </c:pt>
                <c:pt idx="21">
                  <c:v>42855</c:v>
                </c:pt>
                <c:pt idx="22">
                  <c:v>42886</c:v>
                </c:pt>
                <c:pt idx="23">
                  <c:v>42916</c:v>
                </c:pt>
                <c:pt idx="24">
                  <c:v>42947</c:v>
                </c:pt>
                <c:pt idx="25">
                  <c:v>42978</c:v>
                </c:pt>
                <c:pt idx="26">
                  <c:v>43008</c:v>
                </c:pt>
                <c:pt idx="27">
                  <c:v>43039</c:v>
                </c:pt>
                <c:pt idx="28">
                  <c:v>43069</c:v>
                </c:pt>
                <c:pt idx="29">
                  <c:v>43100</c:v>
                </c:pt>
                <c:pt idx="30">
                  <c:v>43131</c:v>
                </c:pt>
                <c:pt idx="31">
                  <c:v>43159</c:v>
                </c:pt>
                <c:pt idx="32">
                  <c:v>43190</c:v>
                </c:pt>
                <c:pt idx="33">
                  <c:v>43220</c:v>
                </c:pt>
                <c:pt idx="34">
                  <c:v>43251</c:v>
                </c:pt>
                <c:pt idx="35">
                  <c:v>43281</c:v>
                </c:pt>
                <c:pt idx="36">
                  <c:v>43312</c:v>
                </c:pt>
                <c:pt idx="37">
                  <c:v>43343</c:v>
                </c:pt>
                <c:pt idx="38">
                  <c:v>43373</c:v>
                </c:pt>
                <c:pt idx="39">
                  <c:v>43404</c:v>
                </c:pt>
                <c:pt idx="40">
                  <c:v>43434</c:v>
                </c:pt>
                <c:pt idx="41">
                  <c:v>43465</c:v>
                </c:pt>
                <c:pt idx="42">
                  <c:v>43496</c:v>
                </c:pt>
                <c:pt idx="43">
                  <c:v>43524</c:v>
                </c:pt>
                <c:pt idx="44">
                  <c:v>43555</c:v>
                </c:pt>
                <c:pt idx="45">
                  <c:v>43585</c:v>
                </c:pt>
                <c:pt idx="46">
                  <c:v>43616</c:v>
                </c:pt>
                <c:pt idx="47">
                  <c:v>43646</c:v>
                </c:pt>
                <c:pt idx="48">
                  <c:v>43677</c:v>
                </c:pt>
                <c:pt idx="49">
                  <c:v>43708</c:v>
                </c:pt>
                <c:pt idx="50">
                  <c:v>43738</c:v>
                </c:pt>
                <c:pt idx="51">
                  <c:v>43769</c:v>
                </c:pt>
                <c:pt idx="52">
                  <c:v>43799</c:v>
                </c:pt>
                <c:pt idx="53">
                  <c:v>43830</c:v>
                </c:pt>
                <c:pt idx="54">
                  <c:v>43861</c:v>
                </c:pt>
                <c:pt idx="55">
                  <c:v>43890</c:v>
                </c:pt>
                <c:pt idx="56">
                  <c:v>43921</c:v>
                </c:pt>
                <c:pt idx="57">
                  <c:v>43951</c:v>
                </c:pt>
                <c:pt idx="58">
                  <c:v>43982</c:v>
                </c:pt>
                <c:pt idx="59">
                  <c:v>44012</c:v>
                </c:pt>
                <c:pt idx="60">
                  <c:v>44043</c:v>
                </c:pt>
                <c:pt idx="61">
                  <c:v>44074</c:v>
                </c:pt>
                <c:pt idx="62">
                  <c:v>44104</c:v>
                </c:pt>
                <c:pt idx="63">
                  <c:v>44135</c:v>
                </c:pt>
                <c:pt idx="64">
                  <c:v>44165</c:v>
                </c:pt>
                <c:pt idx="65">
                  <c:v>44196</c:v>
                </c:pt>
                <c:pt idx="66">
                  <c:v>44227</c:v>
                </c:pt>
                <c:pt idx="67">
                  <c:v>44255</c:v>
                </c:pt>
                <c:pt idx="68">
                  <c:v>44286</c:v>
                </c:pt>
                <c:pt idx="69">
                  <c:v>44316</c:v>
                </c:pt>
                <c:pt idx="70">
                  <c:v>44347</c:v>
                </c:pt>
                <c:pt idx="71">
                  <c:v>44377</c:v>
                </c:pt>
                <c:pt idx="72">
                  <c:v>44408</c:v>
                </c:pt>
                <c:pt idx="73">
                  <c:v>44439</c:v>
                </c:pt>
                <c:pt idx="74">
                  <c:v>44469</c:v>
                </c:pt>
                <c:pt idx="75">
                  <c:v>44500</c:v>
                </c:pt>
                <c:pt idx="76">
                  <c:v>44530</c:v>
                </c:pt>
                <c:pt idx="77">
                  <c:v>44561</c:v>
                </c:pt>
                <c:pt idx="78">
                  <c:v>44592</c:v>
                </c:pt>
                <c:pt idx="79">
                  <c:v>44620</c:v>
                </c:pt>
                <c:pt idx="80">
                  <c:v>44651</c:v>
                </c:pt>
                <c:pt idx="81">
                  <c:v>44681</c:v>
                </c:pt>
                <c:pt idx="82">
                  <c:v>44712</c:v>
                </c:pt>
                <c:pt idx="83">
                  <c:v>44742</c:v>
                </c:pt>
                <c:pt idx="84">
                  <c:v>44773</c:v>
                </c:pt>
                <c:pt idx="85">
                  <c:v>44804</c:v>
                </c:pt>
                <c:pt idx="86">
                  <c:v>44834</c:v>
                </c:pt>
                <c:pt idx="87">
                  <c:v>44865</c:v>
                </c:pt>
                <c:pt idx="88">
                  <c:v>44895</c:v>
                </c:pt>
                <c:pt idx="89">
                  <c:v>44926</c:v>
                </c:pt>
                <c:pt idx="90">
                  <c:v>44957</c:v>
                </c:pt>
                <c:pt idx="91">
                  <c:v>44985</c:v>
                </c:pt>
                <c:pt idx="92">
                  <c:v>45016</c:v>
                </c:pt>
                <c:pt idx="93">
                  <c:v>45046</c:v>
                </c:pt>
                <c:pt idx="94">
                  <c:v>45077</c:v>
                </c:pt>
                <c:pt idx="95">
                  <c:v>45107</c:v>
                </c:pt>
                <c:pt idx="96">
                  <c:v>45138</c:v>
                </c:pt>
                <c:pt idx="97">
                  <c:v>45169</c:v>
                </c:pt>
                <c:pt idx="98">
                  <c:v>45199</c:v>
                </c:pt>
                <c:pt idx="99">
                  <c:v>45230</c:v>
                </c:pt>
                <c:pt idx="100">
                  <c:v>45260</c:v>
                </c:pt>
                <c:pt idx="101">
                  <c:v>45291</c:v>
                </c:pt>
                <c:pt idx="102">
                  <c:v>45322</c:v>
                </c:pt>
                <c:pt idx="103">
                  <c:v>45351</c:v>
                </c:pt>
                <c:pt idx="104">
                  <c:v>45382</c:v>
                </c:pt>
                <c:pt idx="105">
                  <c:v>45412</c:v>
                </c:pt>
                <c:pt idx="106">
                  <c:v>45443</c:v>
                </c:pt>
                <c:pt idx="107">
                  <c:v>45473</c:v>
                </c:pt>
                <c:pt idx="108">
                  <c:v>45504</c:v>
                </c:pt>
                <c:pt idx="109">
                  <c:v>45535</c:v>
                </c:pt>
                <c:pt idx="110">
                  <c:v>45565</c:v>
                </c:pt>
                <c:pt idx="111">
                  <c:v>45596</c:v>
                </c:pt>
                <c:pt idx="112">
                  <c:v>45626</c:v>
                </c:pt>
                <c:pt idx="113">
                  <c:v>45657</c:v>
                </c:pt>
                <c:pt idx="114">
                  <c:v>45688</c:v>
                </c:pt>
                <c:pt idx="115">
                  <c:v>45716</c:v>
                </c:pt>
                <c:pt idx="116">
                  <c:v>45747</c:v>
                </c:pt>
                <c:pt idx="117">
                  <c:v>45777</c:v>
                </c:pt>
                <c:pt idx="118">
                  <c:v>45808</c:v>
                </c:pt>
                <c:pt idx="119">
                  <c:v>45838</c:v>
                </c:pt>
              </c:numCache>
            </c:numRef>
          </c:cat>
          <c:val>
            <c:numRef>
              <c:f>Model!$G$23:$DV$23</c:f>
              <c:numCache>
                <c:formatCode>"$"#,##0</c:formatCode>
                <c:ptCount val="120"/>
                <c:pt idx="0">
                  <c:v>1000698.3</c:v>
                </c:pt>
                <c:pt idx="1">
                  <c:v>959109.87907098001</c:v>
                </c:pt>
                <c:pt idx="2">
                  <c:v>937737.40917290561</c:v>
                </c:pt>
                <c:pt idx="3">
                  <c:v>969017.98235210008</c:v>
                </c:pt>
                <c:pt idx="4">
                  <c:v>941240.78209187067</c:v>
                </c:pt>
                <c:pt idx="5">
                  <c:v>927316.56665588508</c:v>
                </c:pt>
                <c:pt idx="6">
                  <c:v>894420.55512040399</c:v>
                </c:pt>
                <c:pt idx="7">
                  <c:v>889582.27505886939</c:v>
                </c:pt>
                <c:pt idx="8">
                  <c:v>922182.95504020061</c:v>
                </c:pt>
                <c:pt idx="9">
                  <c:v>929174.37582445133</c:v>
                </c:pt>
                <c:pt idx="10">
                  <c:v>909417.8861092031</c:v>
                </c:pt>
                <c:pt idx="11">
                  <c:v>907861.87036828429</c:v>
                </c:pt>
                <c:pt idx="12">
                  <c:v>928850.1577168894</c:v>
                </c:pt>
                <c:pt idx="13">
                  <c:v>937059.15155193186</c:v>
                </c:pt>
                <c:pt idx="14">
                  <c:v>938321.8725810576</c:v>
                </c:pt>
                <c:pt idx="15">
                  <c:v>928339.53275365871</c:v>
                </c:pt>
                <c:pt idx="16">
                  <c:v>908163.70943415549</c:v>
                </c:pt>
                <c:pt idx="17">
                  <c:v>915733.69638520689</c:v>
                </c:pt>
                <c:pt idx="18">
                  <c:v>930227.85267200612</c:v>
                </c:pt>
                <c:pt idx="19">
                  <c:v>947833.68916987639</c:v>
                </c:pt>
                <c:pt idx="20">
                  <c:v>952993.93121940026</c:v>
                </c:pt>
                <c:pt idx="21">
                  <c:v>961419.36794794945</c:v>
                </c:pt>
                <c:pt idx="22">
                  <c:v>948559.2955257803</c:v>
                </c:pt>
                <c:pt idx="23">
                  <c:v>951165.40818190656</c:v>
                </c:pt>
                <c:pt idx="24">
                  <c:v>965308.30676790897</c:v>
                </c:pt>
                <c:pt idx="25">
                  <c:v>969634.3483937158</c:v>
                </c:pt>
                <c:pt idx="26">
                  <c:v>978823.60464816866</c:v>
                </c:pt>
                <c:pt idx="27">
                  <c:v>987123.31179674016</c:v>
                </c:pt>
                <c:pt idx="28">
                  <c:v>983572.33271188871</c:v>
                </c:pt>
                <c:pt idx="29">
                  <c:v>993681.55937928776</c:v>
                </c:pt>
                <c:pt idx="30">
                  <c:v>1020870.7956970232</c:v>
                </c:pt>
                <c:pt idx="31">
                  <c:v>989554.57421221968</c:v>
                </c:pt>
                <c:pt idx="32">
                  <c:v>988159.95823201188</c:v>
                </c:pt>
                <c:pt idx="33">
                  <c:v>991604.22529815661</c:v>
                </c:pt>
                <c:pt idx="34">
                  <c:v>973387.20807467948</c:v>
                </c:pt>
                <c:pt idx="35">
                  <c:v>981931.83791516325</c:v>
                </c:pt>
                <c:pt idx="36">
                  <c:v>997839.10650433064</c:v>
                </c:pt>
                <c:pt idx="37">
                  <c:v>1001057.6245364886</c:v>
                </c:pt>
                <c:pt idx="38">
                  <c:v>1008481.6357663852</c:v>
                </c:pt>
                <c:pt idx="39">
                  <c:v>962577.97188557009</c:v>
                </c:pt>
                <c:pt idx="40">
                  <c:v>950344.24597830628</c:v>
                </c:pt>
                <c:pt idx="41">
                  <c:v>909114.8662886488</c:v>
                </c:pt>
                <c:pt idx="42">
                  <c:v>953552.86357187585</c:v>
                </c:pt>
                <c:pt idx="43">
                  <c:v>967631.25427437597</c:v>
                </c:pt>
                <c:pt idx="44">
                  <c:v>974770.39669304888</c:v>
                </c:pt>
                <c:pt idx="45">
                  <c:v>995608.12147713255</c:v>
                </c:pt>
                <c:pt idx="46">
                  <c:v>946650.89986318385</c:v>
                </c:pt>
                <c:pt idx="47">
                  <c:v>980181.84248765325</c:v>
                </c:pt>
                <c:pt idx="48">
                  <c:v>980034.89608457219</c:v>
                </c:pt>
                <c:pt idx="49">
                  <c:v>979492.37341961963</c:v>
                </c:pt>
                <c:pt idx="50">
                  <c:v>991368.14278610609</c:v>
                </c:pt>
                <c:pt idx="51">
                  <c:v>1004003.3403741808</c:v>
                </c:pt>
                <c:pt idx="52">
                  <c:v>995569.03101529321</c:v>
                </c:pt>
                <c:pt idx="53">
                  <c:v>1011330.8517441474</c:v>
                </c:pt>
                <c:pt idx="54">
                  <c:v>1001301.0746215156</c:v>
                </c:pt>
                <c:pt idx="55">
                  <c:v>956546.35857375548</c:v>
                </c:pt>
                <c:pt idx="56">
                  <c:v>867111.95440978243</c:v>
                </c:pt>
                <c:pt idx="57">
                  <c:v>913880.34770756948</c:v>
                </c:pt>
                <c:pt idx="58">
                  <c:v>904602.33974821679</c:v>
                </c:pt>
                <c:pt idx="59">
                  <c:v>919096.04894836363</c:v>
                </c:pt>
                <c:pt idx="60">
                  <c:v>945812.22511199221</c:v>
                </c:pt>
                <c:pt idx="61">
                  <c:v>983256.77287458698</c:v>
                </c:pt>
                <c:pt idx="62">
                  <c:v>968386.74523420911</c:v>
                </c:pt>
                <c:pt idx="63">
                  <c:v>956541.06793519098</c:v>
                </c:pt>
                <c:pt idx="64">
                  <c:v>1017039.7783825333</c:v>
                </c:pt>
                <c:pt idx="65">
                  <c:v>1046908.6924200556</c:v>
                </c:pt>
                <c:pt idx="66">
                  <c:v>1047359.3013353235</c:v>
                </c:pt>
                <c:pt idx="67">
                  <c:v>1078260.6495207455</c:v>
                </c:pt>
                <c:pt idx="68">
                  <c:v>1134011.0409639229</c:v>
                </c:pt>
                <c:pt idx="69">
                  <c:v>1183635.2518924121</c:v>
                </c:pt>
                <c:pt idx="70">
                  <c:v>1195324.1021441105</c:v>
                </c:pt>
                <c:pt idx="71">
                  <c:v>1210292.623891725</c:v>
                </c:pt>
                <c:pt idx="72">
                  <c:v>1223910.4975873134</c:v>
                </c:pt>
                <c:pt idx="73">
                  <c:v>1261046.8714519315</c:v>
                </c:pt>
                <c:pt idx="74">
                  <c:v>1248047.5074420546</c:v>
                </c:pt>
                <c:pt idx="75">
                  <c:v>1289536.2626039064</c:v>
                </c:pt>
                <c:pt idx="76">
                  <c:v>1285329.0581244675</c:v>
                </c:pt>
                <c:pt idx="77">
                  <c:v>1321647.1054942724</c:v>
                </c:pt>
                <c:pt idx="78">
                  <c:v>1290081.3869217359</c:v>
                </c:pt>
                <c:pt idx="79">
                  <c:v>1275478.7094267597</c:v>
                </c:pt>
                <c:pt idx="80">
                  <c:v>1299504.1258604925</c:v>
                </c:pt>
                <c:pt idx="81">
                  <c:v>1261155.6229684176</c:v>
                </c:pt>
                <c:pt idx="82">
                  <c:v>1231754.8090438629</c:v>
                </c:pt>
                <c:pt idx="83">
                  <c:v>1172567.2729497389</c:v>
                </c:pt>
                <c:pt idx="84">
                  <c:v>1216538.8801903327</c:v>
                </c:pt>
                <c:pt idx="85">
                  <c:v>1166305.5756372297</c:v>
                </c:pt>
                <c:pt idx="86">
                  <c:v>1102710.9442257148</c:v>
                </c:pt>
                <c:pt idx="87">
                  <c:v>1141003.9262522005</c:v>
                </c:pt>
                <c:pt idx="88">
                  <c:v>1155669.0964364235</c:v>
                </c:pt>
                <c:pt idx="89">
                  <c:v>1128886.4311067234</c:v>
                </c:pt>
                <c:pt idx="90">
                  <c:v>1173291.3017474255</c:v>
                </c:pt>
                <c:pt idx="91">
                  <c:v>1145418.0177467437</c:v>
                </c:pt>
                <c:pt idx="92">
                  <c:v>1153406.4123269524</c:v>
                </c:pt>
                <c:pt idx="93">
                  <c:v>1158343.2762115586</c:v>
                </c:pt>
                <c:pt idx="94">
                  <c:v>1127794.0576996622</c:v>
                </c:pt>
                <c:pt idx="95">
                  <c:v>1160069.9342540896</c:v>
                </c:pt>
                <c:pt idx="96">
                  <c:v>1182624.9332216561</c:v>
                </c:pt>
                <c:pt idx="97">
                  <c:v>1164172.5565063844</c:v>
                </c:pt>
                <c:pt idx="98">
                  <c:v>1136323.5949629184</c:v>
                </c:pt>
                <c:pt idx="99">
                  <c:v>1116719.1328703654</c:v>
                </c:pt>
                <c:pt idx="100">
                  <c:v>1144868.0721952331</c:v>
                </c:pt>
                <c:pt idx="101">
                  <c:v>1180921.0789180007</c:v>
                </c:pt>
                <c:pt idx="102">
                  <c:v>1176392.3840561127</c:v>
                </c:pt>
                <c:pt idx="103">
                  <c:v>1202194.3387934878</c:v>
                </c:pt>
                <c:pt idx="104">
                  <c:v>1235422.2088671881</c:v>
                </c:pt>
                <c:pt idx="105">
                  <c:v>1207898.9423036801</c:v>
                </c:pt>
                <c:pt idx="106">
                  <c:v>1222020.6452618754</c:v>
                </c:pt>
                <c:pt idx="107">
                  <c:v>1231644.181256576</c:v>
                </c:pt>
                <c:pt idx="108">
                  <c:v>1253099.0044296437</c:v>
                </c:pt>
                <c:pt idx="109">
                  <c:v>1267437.9649464232</c:v>
                </c:pt>
                <c:pt idx="110">
                  <c:v>1279414.7969792148</c:v>
                </c:pt>
                <c:pt idx="111">
                  <c:v>1259310.9062752479</c:v>
                </c:pt>
                <c:pt idx="112">
                  <c:v>1268842.6928855516</c:v>
                </c:pt>
                <c:pt idx="113">
                  <c:v>1241158.9477392181</c:v>
                </c:pt>
                <c:pt idx="114">
                  <c:v>1263285.6231075607</c:v>
                </c:pt>
                <c:pt idx="115">
                  <c:v>1269172.4116231319</c:v>
                </c:pt>
                <c:pt idx="116">
                  <c:v>1248204.1122561751</c:v>
                </c:pt>
                <c:pt idx="117">
                  <c:v>1257619.4274147137</c:v>
                </c:pt>
                <c:pt idx="118">
                  <c:v>1268435.8107745503</c:v>
                </c:pt>
                <c:pt idx="119">
                  <c:v>1299309.7274352864</c:v>
                </c:pt>
              </c:numCache>
            </c:numRef>
          </c:val>
          <c:smooth val="0"/>
          <c:extLst>
            <c:ext xmlns:c16="http://schemas.microsoft.com/office/drawing/2014/chart" uri="{C3380CC4-5D6E-409C-BE32-E72D297353CC}">
              <c16:uniqueId val="{00000002-1659-4F61-824F-07507838020E}"/>
            </c:ext>
          </c:extLst>
        </c:ser>
        <c:dLbls>
          <c:showLegendKey val="0"/>
          <c:showVal val="0"/>
          <c:showCatName val="0"/>
          <c:showSerName val="0"/>
          <c:showPercent val="0"/>
          <c:showBubbleSize val="0"/>
        </c:dLbls>
        <c:marker val="1"/>
        <c:smooth val="0"/>
        <c:axId val="1550645119"/>
        <c:axId val="1550652319"/>
      </c:lineChart>
      <c:dateAx>
        <c:axId val="1550645119"/>
        <c:scaling>
          <c:orientation val="minMax"/>
          <c:min val="42156"/>
        </c:scaling>
        <c:delete val="0"/>
        <c:axPos val="b"/>
        <c:numFmt formatCode="[$-409]mmm\-yy;@" sourceLinked="0"/>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50652319"/>
        <c:crosses val="autoZero"/>
        <c:auto val="1"/>
        <c:lblOffset val="100"/>
        <c:baseTimeUnit val="months"/>
        <c:majorUnit val="12"/>
        <c:majorTimeUnit val="months"/>
      </c:dateAx>
      <c:valAx>
        <c:axId val="1550652319"/>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506451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492835602997722"/>
          <c:y val="2.6420214260147217E-2"/>
          <c:w val="0.50940825802045331"/>
          <c:h val="0.91786149938630346"/>
        </c:manualLayout>
      </c:layout>
      <c:barChart>
        <c:barDir val="bar"/>
        <c:grouping val="clustered"/>
        <c:varyColors val="0"/>
        <c:ser>
          <c:idx val="0"/>
          <c:order val="0"/>
          <c:spPr>
            <a:solidFill>
              <a:schemeClr val="accent1"/>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038C-4FD4-9CC0-446417D4C612}"/>
              </c:ext>
            </c:extLst>
          </c:dPt>
          <c:dPt>
            <c:idx val="1"/>
            <c:invertIfNegative val="0"/>
            <c:bubble3D val="0"/>
            <c:spPr>
              <a:solidFill>
                <a:schemeClr val="accent5"/>
              </a:solidFill>
              <a:ln>
                <a:noFill/>
              </a:ln>
              <a:effectLst/>
            </c:spPr>
            <c:extLst>
              <c:ext xmlns:c16="http://schemas.microsoft.com/office/drawing/2014/chart" uri="{C3380CC4-5D6E-409C-BE32-E72D297353CC}">
                <c16:uniqueId val="{00000003-038C-4FD4-9CC0-446417D4C612}"/>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5-038C-4FD4-9CC0-446417D4C612}"/>
              </c:ext>
            </c:extLst>
          </c:dPt>
          <c:dPt>
            <c:idx val="3"/>
            <c:invertIfNegative val="0"/>
            <c:bubble3D val="0"/>
            <c:spPr>
              <a:solidFill>
                <a:schemeClr val="accent5"/>
              </a:solidFill>
              <a:ln>
                <a:noFill/>
              </a:ln>
              <a:effectLst/>
            </c:spPr>
            <c:extLst>
              <c:ext xmlns:c16="http://schemas.microsoft.com/office/drawing/2014/chart" uri="{C3380CC4-5D6E-409C-BE32-E72D297353CC}">
                <c16:uniqueId val="{00000007-038C-4FD4-9CC0-446417D4C612}"/>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038C-4FD4-9CC0-446417D4C612}"/>
              </c:ext>
            </c:extLst>
          </c:dPt>
          <c:dPt>
            <c:idx val="5"/>
            <c:invertIfNegative val="0"/>
            <c:bubble3D val="0"/>
            <c:spPr>
              <a:solidFill>
                <a:schemeClr val="accent5"/>
              </a:solidFill>
              <a:ln>
                <a:noFill/>
              </a:ln>
              <a:effectLst/>
            </c:spPr>
            <c:extLst>
              <c:ext xmlns:c16="http://schemas.microsoft.com/office/drawing/2014/chart" uri="{C3380CC4-5D6E-409C-BE32-E72D297353CC}">
                <c16:uniqueId val="{0000000B-038C-4FD4-9CC0-446417D4C612}"/>
              </c:ext>
            </c:extLst>
          </c:dPt>
          <c:dPt>
            <c:idx val="6"/>
            <c:invertIfNegative val="0"/>
            <c:bubble3D val="0"/>
            <c:spPr>
              <a:solidFill>
                <a:schemeClr val="accent5"/>
              </a:solidFill>
              <a:ln>
                <a:noFill/>
              </a:ln>
              <a:effectLst/>
            </c:spPr>
            <c:extLst>
              <c:ext xmlns:c16="http://schemas.microsoft.com/office/drawing/2014/chart" uri="{C3380CC4-5D6E-409C-BE32-E72D297353CC}">
                <c16:uniqueId val="{0000000D-038C-4FD4-9CC0-446417D4C612}"/>
              </c:ext>
            </c:extLst>
          </c:dPt>
          <c:dPt>
            <c:idx val="7"/>
            <c:invertIfNegative val="0"/>
            <c:bubble3D val="0"/>
            <c:spPr>
              <a:solidFill>
                <a:schemeClr val="accent5"/>
              </a:solidFill>
              <a:ln>
                <a:noFill/>
              </a:ln>
              <a:effectLst/>
            </c:spPr>
            <c:extLst>
              <c:ext xmlns:c16="http://schemas.microsoft.com/office/drawing/2014/chart" uri="{C3380CC4-5D6E-409C-BE32-E72D297353CC}">
                <c16:uniqueId val="{0000000F-038C-4FD4-9CC0-446417D4C612}"/>
              </c:ext>
            </c:extLst>
          </c:dPt>
          <c:dPt>
            <c:idx val="8"/>
            <c:invertIfNegative val="0"/>
            <c:bubble3D val="0"/>
            <c:spPr>
              <a:solidFill>
                <a:schemeClr val="accent5"/>
              </a:solidFill>
              <a:ln>
                <a:noFill/>
              </a:ln>
              <a:effectLst/>
            </c:spPr>
            <c:extLst>
              <c:ext xmlns:c16="http://schemas.microsoft.com/office/drawing/2014/chart" uri="{C3380CC4-5D6E-409C-BE32-E72D297353CC}">
                <c16:uniqueId val="{00000011-038C-4FD4-9CC0-446417D4C612}"/>
              </c:ext>
            </c:extLst>
          </c:dPt>
          <c:dPt>
            <c:idx val="9"/>
            <c:invertIfNegative val="0"/>
            <c:bubble3D val="0"/>
            <c:spPr>
              <a:solidFill>
                <a:schemeClr val="accent5"/>
              </a:solidFill>
              <a:ln>
                <a:noFill/>
              </a:ln>
              <a:effectLst/>
            </c:spPr>
            <c:extLst>
              <c:ext xmlns:c16="http://schemas.microsoft.com/office/drawing/2014/chart" uri="{C3380CC4-5D6E-409C-BE32-E72D297353CC}">
                <c16:uniqueId val="{00000013-038C-4FD4-9CC0-446417D4C612}"/>
              </c:ext>
            </c:extLst>
          </c:dPt>
          <c:dPt>
            <c:idx val="10"/>
            <c:invertIfNegative val="0"/>
            <c:bubble3D val="0"/>
            <c:spPr>
              <a:solidFill>
                <a:schemeClr val="accent5"/>
              </a:solidFill>
              <a:ln>
                <a:noFill/>
              </a:ln>
              <a:effectLst/>
            </c:spPr>
            <c:extLst>
              <c:ext xmlns:c16="http://schemas.microsoft.com/office/drawing/2014/chart" uri="{C3380CC4-5D6E-409C-BE32-E72D297353CC}">
                <c16:uniqueId val="{00000015-038C-4FD4-9CC0-446417D4C612}"/>
              </c:ext>
            </c:extLst>
          </c:dPt>
          <c:dPt>
            <c:idx val="11"/>
            <c:invertIfNegative val="0"/>
            <c:bubble3D val="0"/>
            <c:spPr>
              <a:solidFill>
                <a:srgbClr val="AD1F65"/>
              </a:solidFill>
              <a:ln>
                <a:noFill/>
              </a:ln>
              <a:effectLst/>
            </c:spPr>
            <c:extLst>
              <c:ext xmlns:c16="http://schemas.microsoft.com/office/drawing/2014/chart" uri="{C3380CC4-5D6E-409C-BE32-E72D297353CC}">
                <c16:uniqueId val="{00000017-038C-4FD4-9CC0-446417D4C612}"/>
              </c:ext>
            </c:extLst>
          </c:dPt>
          <c:dPt>
            <c:idx val="12"/>
            <c:invertIfNegative val="0"/>
            <c:bubble3D val="0"/>
            <c:spPr>
              <a:solidFill>
                <a:srgbClr val="AD1F65"/>
              </a:solidFill>
              <a:ln>
                <a:noFill/>
              </a:ln>
              <a:effectLst/>
            </c:spPr>
            <c:extLst>
              <c:ext xmlns:c16="http://schemas.microsoft.com/office/drawing/2014/chart" uri="{C3380CC4-5D6E-409C-BE32-E72D297353CC}">
                <c16:uniqueId val="{00000019-038C-4FD4-9CC0-446417D4C61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('Formatted - Master'!$C$22,'Formatted - Master'!$C$26:$C$37)</c:f>
              <c:strCache>
                <c:ptCount val="13"/>
                <c:pt idx="0">
                  <c:v>COVID Low</c:v>
                </c:pt>
                <c:pt idx="1">
                  <c:v>PIPC-Quasi Book ($500 million) = Market ($766 million)</c:v>
                </c:pt>
                <c:pt idx="2">
                  <c:v>$3 Billion</c:v>
                </c:pt>
                <c:pt idx="3">
                  <c:v>5-Year Return Imperative</c:v>
                </c:pt>
                <c:pt idx="4">
                  <c:v>$3.5 Billion</c:v>
                </c:pt>
                <c:pt idx="5">
                  <c:v>10-Year Return Imperative</c:v>
                </c:pt>
                <c:pt idx="6">
                  <c:v>$4 Billion</c:v>
                </c:pt>
                <c:pt idx="7">
                  <c:v>3-Year Return Imperative</c:v>
                </c:pt>
                <c:pt idx="8">
                  <c:v>FYTD Return Imperative</c:v>
                </c:pt>
                <c:pt idx="9">
                  <c:v>1-Year Return Imperative</c:v>
                </c:pt>
                <c:pt idx="10">
                  <c:v>Previous High (5/31/2025)</c:v>
                </c:pt>
                <c:pt idx="11">
                  <c:v>$4.5 Billion</c:v>
                </c:pt>
                <c:pt idx="12">
                  <c:v>$5 Billion</c:v>
                </c:pt>
              </c:strCache>
              <c:extLst/>
            </c:strRef>
          </c:cat>
          <c:val>
            <c:numRef>
              <c:f>('Formatted - Master'!$D$22,'Formatted - Master'!$D$26:$D$37)</c:f>
              <c:numCache>
                <c:formatCode>0%</c:formatCode>
                <c:ptCount val="13"/>
                <c:pt idx="0">
                  <c:v>-0.50839561358097463</c:v>
                </c:pt>
                <c:pt idx="1">
                  <c:v>-0.34756407826981628</c:v>
                </c:pt>
                <c:pt idx="2">
                  <c:v>-0.3239523640783295</c:v>
                </c:pt>
                <c:pt idx="3">
                  <c:v>-0.21137225120856939</c:v>
                </c:pt>
                <c:pt idx="4">
                  <c:v>-0.21127775809138438</c:v>
                </c:pt>
                <c:pt idx="5">
                  <c:v>-0.10341430433878518</c:v>
                </c:pt>
                <c:pt idx="6">
                  <c:v>-9.8603152104439262E-2</c:v>
                </c:pt>
                <c:pt idx="7">
                  <c:v>-3.9014291004572099E-2</c:v>
                </c:pt>
                <c:pt idx="8">
                  <c:v>-3.0212968763768999E-2</c:v>
                </c:pt>
                <c:pt idx="9">
                  <c:v>-3.0212968763768999E-2</c:v>
                </c:pt>
                <c:pt idx="10">
                  <c:v>-2.5397230945196969E-2</c:v>
                </c:pt>
                <c:pt idx="11">
                  <c:v>1.4071453882505747E-2</c:v>
                </c:pt>
                <c:pt idx="12">
                  <c:v>0.12674605986945098</c:v>
                </c:pt>
              </c:numCache>
              <c:extLst/>
            </c:numRef>
          </c:val>
          <c:extLst>
            <c:ext xmlns:c16="http://schemas.microsoft.com/office/drawing/2014/chart" uri="{C3380CC4-5D6E-409C-BE32-E72D297353CC}">
              <c16:uniqueId val="{0000001A-038C-4FD4-9CC0-446417D4C612}"/>
            </c:ext>
          </c:extLst>
        </c:ser>
        <c:dLbls>
          <c:dLblPos val="outEnd"/>
          <c:showLegendKey val="0"/>
          <c:showVal val="1"/>
          <c:showCatName val="0"/>
          <c:showSerName val="0"/>
          <c:showPercent val="0"/>
          <c:showBubbleSize val="0"/>
        </c:dLbls>
        <c:gapWidth val="182"/>
        <c:axId val="57685136"/>
        <c:axId val="57690896"/>
      </c:barChart>
      <c:catAx>
        <c:axId val="57685136"/>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690896"/>
        <c:crosses val="autoZero"/>
        <c:auto val="1"/>
        <c:lblAlgn val="ctr"/>
        <c:lblOffset val="100"/>
        <c:noMultiLvlLbl val="0"/>
      </c:catAx>
      <c:valAx>
        <c:axId val="57690896"/>
        <c:scaling>
          <c:orientation val="minMax"/>
        </c:scaling>
        <c:delete val="1"/>
        <c:axPos val="b"/>
        <c:numFmt formatCode="0%" sourceLinked="0"/>
        <c:majorTickMark val="none"/>
        <c:minorTickMark val="none"/>
        <c:tickLblPos val="nextTo"/>
        <c:crossAx val="57685136"/>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77680145054332E-2"/>
          <c:y val="0.10615469879014128"/>
          <c:w val="0.85606995470408487"/>
          <c:h val="0.81612827588938208"/>
        </c:manualLayout>
      </c:layout>
      <c:lineChart>
        <c:grouping val="standard"/>
        <c:varyColors val="0"/>
        <c:ser>
          <c:idx val="1"/>
          <c:order val="0"/>
          <c:tx>
            <c:strRef>
              <c:f>'Cone Chart'!$D$9</c:f>
              <c:strCache>
                <c:ptCount val="1"/>
                <c:pt idx="0">
                  <c:v>Actual Cumulative Returns</c:v>
                </c:pt>
              </c:strCache>
            </c:strRef>
          </c:tx>
          <c:spPr>
            <a:ln w="28575" cap="rnd">
              <a:solidFill>
                <a:srgbClr val="8E6F3E"/>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23D8-44E9-9A62-497D00FB5BC2}"/>
                </c:ext>
              </c:extLst>
            </c:dLbl>
            <c:dLbl>
              <c:idx val="1"/>
              <c:delete val="1"/>
              <c:extLst>
                <c:ext xmlns:c15="http://schemas.microsoft.com/office/drawing/2012/chart" uri="{CE6537A1-D6FC-4f65-9D91-7224C49458BB}"/>
                <c:ext xmlns:c16="http://schemas.microsoft.com/office/drawing/2014/chart" uri="{C3380CC4-5D6E-409C-BE32-E72D297353CC}">
                  <c16:uniqueId val="{00000001-23D8-44E9-9A62-497D00FB5BC2}"/>
                </c:ext>
              </c:extLst>
            </c:dLbl>
            <c:dLbl>
              <c:idx val="2"/>
              <c:delete val="1"/>
              <c:extLst>
                <c:ext xmlns:c15="http://schemas.microsoft.com/office/drawing/2012/chart" uri="{CE6537A1-D6FC-4f65-9D91-7224C49458BB}"/>
                <c:ext xmlns:c16="http://schemas.microsoft.com/office/drawing/2014/chart" uri="{C3380CC4-5D6E-409C-BE32-E72D297353CC}">
                  <c16:uniqueId val="{00000002-23D8-44E9-9A62-497D00FB5BC2}"/>
                </c:ext>
              </c:extLst>
            </c:dLbl>
            <c:dLbl>
              <c:idx val="3"/>
              <c:delete val="1"/>
              <c:extLst>
                <c:ext xmlns:c15="http://schemas.microsoft.com/office/drawing/2012/chart" uri="{CE6537A1-D6FC-4f65-9D91-7224C49458BB}"/>
                <c:ext xmlns:c16="http://schemas.microsoft.com/office/drawing/2014/chart" uri="{C3380CC4-5D6E-409C-BE32-E72D297353CC}">
                  <c16:uniqueId val="{00000003-23D8-44E9-9A62-497D00FB5BC2}"/>
                </c:ext>
              </c:extLst>
            </c:dLbl>
            <c:dLbl>
              <c:idx val="4"/>
              <c:delete val="1"/>
              <c:extLst>
                <c:ext xmlns:c15="http://schemas.microsoft.com/office/drawing/2012/chart" uri="{CE6537A1-D6FC-4f65-9D91-7224C49458BB}"/>
                <c:ext xmlns:c16="http://schemas.microsoft.com/office/drawing/2014/chart" uri="{C3380CC4-5D6E-409C-BE32-E72D297353CC}">
                  <c16:uniqueId val="{00000004-23D8-44E9-9A62-497D00FB5BC2}"/>
                </c:ext>
              </c:extLst>
            </c:dLbl>
            <c:dLbl>
              <c:idx val="5"/>
              <c:delete val="1"/>
              <c:extLst>
                <c:ext xmlns:c15="http://schemas.microsoft.com/office/drawing/2012/chart" uri="{CE6537A1-D6FC-4f65-9D91-7224C49458BB}"/>
                <c:ext xmlns:c16="http://schemas.microsoft.com/office/drawing/2014/chart" uri="{C3380CC4-5D6E-409C-BE32-E72D297353CC}">
                  <c16:uniqueId val="{00000005-23D8-44E9-9A62-497D00FB5BC2}"/>
                </c:ext>
              </c:extLst>
            </c:dLbl>
            <c:dLbl>
              <c:idx val="6"/>
              <c:delete val="1"/>
              <c:extLst>
                <c:ext xmlns:c15="http://schemas.microsoft.com/office/drawing/2012/chart" uri="{CE6537A1-D6FC-4f65-9D91-7224C49458BB}"/>
                <c:ext xmlns:c16="http://schemas.microsoft.com/office/drawing/2014/chart" uri="{C3380CC4-5D6E-409C-BE32-E72D297353CC}">
                  <c16:uniqueId val="{00000006-23D8-44E9-9A62-497D00FB5BC2}"/>
                </c:ext>
              </c:extLst>
            </c:dLbl>
            <c:dLbl>
              <c:idx val="7"/>
              <c:delete val="1"/>
              <c:extLst>
                <c:ext xmlns:c15="http://schemas.microsoft.com/office/drawing/2012/chart" uri="{CE6537A1-D6FC-4f65-9D91-7224C49458BB}"/>
                <c:ext xmlns:c16="http://schemas.microsoft.com/office/drawing/2014/chart" uri="{C3380CC4-5D6E-409C-BE32-E72D297353CC}">
                  <c16:uniqueId val="{00000007-23D8-44E9-9A62-497D00FB5BC2}"/>
                </c:ext>
              </c:extLst>
            </c:dLbl>
            <c:dLbl>
              <c:idx val="8"/>
              <c:delete val="1"/>
              <c:extLst>
                <c:ext xmlns:c15="http://schemas.microsoft.com/office/drawing/2012/chart" uri="{CE6537A1-D6FC-4f65-9D91-7224C49458BB}"/>
                <c:ext xmlns:c16="http://schemas.microsoft.com/office/drawing/2014/chart" uri="{C3380CC4-5D6E-409C-BE32-E72D297353CC}">
                  <c16:uniqueId val="{00000008-23D8-44E9-9A62-497D00FB5BC2}"/>
                </c:ext>
              </c:extLst>
            </c:dLbl>
            <c:dLbl>
              <c:idx val="9"/>
              <c:delete val="1"/>
              <c:extLst>
                <c:ext xmlns:c15="http://schemas.microsoft.com/office/drawing/2012/chart" uri="{CE6537A1-D6FC-4f65-9D91-7224C49458BB}"/>
                <c:ext xmlns:c16="http://schemas.microsoft.com/office/drawing/2014/chart" uri="{C3380CC4-5D6E-409C-BE32-E72D297353CC}">
                  <c16:uniqueId val="{00000009-23D8-44E9-9A62-497D00FB5BC2}"/>
                </c:ext>
              </c:extLst>
            </c:dLbl>
            <c:dLbl>
              <c:idx val="10"/>
              <c:delete val="1"/>
              <c:extLst>
                <c:ext xmlns:c15="http://schemas.microsoft.com/office/drawing/2012/chart" uri="{CE6537A1-D6FC-4f65-9D91-7224C49458BB}"/>
                <c:ext xmlns:c16="http://schemas.microsoft.com/office/drawing/2014/chart" uri="{C3380CC4-5D6E-409C-BE32-E72D297353CC}">
                  <c16:uniqueId val="{0000000A-23D8-44E9-9A62-497D00FB5BC2}"/>
                </c:ext>
              </c:extLst>
            </c:dLbl>
            <c:dLbl>
              <c:idx val="11"/>
              <c:delete val="1"/>
              <c:extLst>
                <c:ext xmlns:c15="http://schemas.microsoft.com/office/drawing/2012/chart" uri="{CE6537A1-D6FC-4f65-9D91-7224C49458BB}"/>
                <c:ext xmlns:c16="http://schemas.microsoft.com/office/drawing/2014/chart" uri="{C3380CC4-5D6E-409C-BE32-E72D297353CC}">
                  <c16:uniqueId val="{0000000B-23D8-44E9-9A62-497D00FB5BC2}"/>
                </c:ext>
              </c:extLst>
            </c:dLbl>
            <c:dLbl>
              <c:idx val="12"/>
              <c:layout>
                <c:manualLayout>
                  <c:x val="-2.7212500624542224E-2"/>
                  <c:y val="-2.4724457431852098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8E6F3E"/>
                      </a:solidFill>
                      <a:latin typeface="Arial Narrow" panose="020B0606020202030204" pitchFamily="34" charset="0"/>
                      <a:ea typeface="+mn-ea"/>
                      <a:cs typeface="+mn-cs"/>
                    </a:defRPr>
                  </a:pPr>
                  <a:endParaRPr lang="en-US"/>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3D8-44E9-9A62-497D00FB5BC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8E6F3E"/>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Chart'!$D$10:$D$22</c:f>
              <c:numCache>
                <c:formatCode>0.00%</c:formatCode>
                <c:ptCount val="13"/>
                <c:pt idx="0">
                  <c:v>0</c:v>
                </c:pt>
                <c:pt idx="1">
                  <c:v>1.840758083650007E-2</c:v>
                </c:pt>
                <c:pt idx="2">
                  <c:v>3.1024944918518482E-2</c:v>
                </c:pt>
                <c:pt idx="3">
                  <c:v>4.1697405872643811E-2</c:v>
                </c:pt>
                <c:pt idx="4">
                  <c:v>2.6280009294489703E-2</c:v>
                </c:pt>
                <c:pt idx="5">
                  <c:v>5.3570629551508819E-2</c:v>
                </c:pt>
                <c:pt idx="6">
                  <c:v>3.1587800180861603E-2</c:v>
                </c:pt>
                <c:pt idx="7">
                  <c:v>5.0970120618457848E-2</c:v>
                </c:pt>
                <c:pt idx="8">
                  <c:v>5.681673391598796E-2</c:v>
                </c:pt>
                <c:pt idx="9">
                  <c:v>4.036006494970068E-2</c:v>
                </c:pt>
                <c:pt idx="10">
                  <c:v>4.9226223081243914E-2</c:v>
                </c:pt>
                <c:pt idx="11">
                  <c:v>7.8083876114235951E-2</c:v>
                </c:pt>
                <c:pt idx="12">
                  <c:v>0.10539733515870386</c:v>
                </c:pt>
              </c:numCache>
            </c:numRef>
          </c:val>
          <c:smooth val="0"/>
          <c:extLst>
            <c:ext xmlns:c16="http://schemas.microsoft.com/office/drawing/2014/chart" uri="{C3380CC4-5D6E-409C-BE32-E72D297353CC}">
              <c16:uniqueId val="{0000000D-23D8-44E9-9A62-497D00FB5BC2}"/>
            </c:ext>
          </c:extLst>
        </c:ser>
        <c:ser>
          <c:idx val="4"/>
          <c:order val="1"/>
          <c:tx>
            <c:strRef>
              <c:f>'Cone Chart'!$G$9</c:f>
              <c:strCache>
                <c:ptCount val="1"/>
                <c:pt idx="0">
                  <c:v>Expected Cumulative Returns</c:v>
                </c:pt>
              </c:strCache>
            </c:strRef>
          </c:tx>
          <c:spPr>
            <a:ln w="28575" cap="rnd">
              <a:solidFill>
                <a:schemeClr val="tx1"/>
              </a:solidFill>
              <a:prstDash val="dash"/>
              <a:round/>
            </a:ln>
            <a:effectLst/>
          </c:spPr>
          <c:marker>
            <c:symbol val="none"/>
          </c:marker>
          <c:dLbls>
            <c:dLbl>
              <c:idx val="12"/>
              <c:layout>
                <c:manualLayout>
                  <c:x val="-2.0370135052831988E-16"/>
                  <c:y val="-1.0624169986719787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Arial Narrow" panose="020B060602020203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3D8-44E9-9A62-497D00FB5BC2}"/>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Chart'!$G$10:$G$22</c:f>
              <c:numCache>
                <c:formatCode>0.00%</c:formatCode>
                <c:ptCount val="13"/>
                <c:pt idx="0">
                  <c:v>0</c:v>
                </c:pt>
                <c:pt idx="1">
                  <c:v>5.8106552987937654E-3</c:v>
                </c:pt>
                <c:pt idx="2">
                  <c:v>1.1655074312588942E-2</c:v>
                </c:pt>
                <c:pt idx="3">
                  <c:v>1.7533453230694995E-2</c:v>
                </c:pt>
                <c:pt idx="4">
                  <c:v>2.3445989382409715E-2</c:v>
                </c:pt>
                <c:pt idx="5">
                  <c:v>2.939288124364392E-2</c:v>
                </c:pt>
                <c:pt idx="6">
                  <c:v>3.5374328443582792E-2</c:v>
                </c:pt>
                <c:pt idx="7">
                  <c:v>4.1390531771388517E-2</c:v>
                </c:pt>
                <c:pt idx="8">
                  <c:v>4.7441693182939559E-2</c:v>
                </c:pt>
                <c:pt idx="9">
                  <c:v>5.3528015807610574E-2</c:v>
                </c:pt>
                <c:pt idx="10">
                  <c:v>5.9649703955090727E-2</c:v>
                </c:pt>
                <c:pt idx="11">
                  <c:v>6.5806963122242434E-2</c:v>
                </c:pt>
                <c:pt idx="12">
                  <c:v>7.2000000000000064E-2</c:v>
                </c:pt>
              </c:numCache>
            </c:numRef>
          </c:val>
          <c:smooth val="0"/>
          <c:extLst>
            <c:ext xmlns:c16="http://schemas.microsoft.com/office/drawing/2014/chart" uri="{C3380CC4-5D6E-409C-BE32-E72D297353CC}">
              <c16:uniqueId val="{0000000F-23D8-44E9-9A62-497D00FB5BC2}"/>
            </c:ext>
          </c:extLst>
        </c:ser>
        <c:ser>
          <c:idx val="6"/>
          <c:order val="2"/>
          <c:tx>
            <c:v>+/- 2 Standard Deviations</c:v>
          </c:tx>
          <c:spPr>
            <a:ln w="28575" cap="rnd">
              <a:solidFill>
                <a:schemeClr val="accent6">
                  <a:alpha val="50000"/>
                </a:schemeClr>
              </a:solidFill>
              <a:round/>
            </a:ln>
            <a:effectLst/>
          </c:spPr>
          <c:marker>
            <c:symbol val="none"/>
          </c:marker>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Chart'!$I$10:$I$22</c:f>
              <c:numCache>
                <c:formatCode>0.00%</c:formatCode>
                <c:ptCount val="13"/>
                <c:pt idx="0">
                  <c:v>0</c:v>
                </c:pt>
                <c:pt idx="1">
                  <c:v>8.4527076016802427E-2</c:v>
                </c:pt>
                <c:pt idx="2">
                  <c:v>0.12541169729606505</c:v>
                </c:pt>
                <c:pt idx="3">
                  <c:v>0.15938750607431262</c:v>
                </c:pt>
                <c:pt idx="4">
                  <c:v>0.18990766511568746</c:v>
                </c:pt>
                <c:pt idx="5">
                  <c:v>0.21830106023524243</c:v>
                </c:pt>
                <c:pt idx="6">
                  <c:v>0.24524527850399158</c:v>
                </c:pt>
                <c:pt idx="7">
                  <c:v>0.27114072269499334</c:v>
                </c:pt>
                <c:pt idx="8">
                  <c:v>0.29624704116036504</c:v>
                </c:pt>
                <c:pt idx="9">
                  <c:v>0.32074382717195271</c:v>
                </c:pt>
                <c:pt idx="10">
                  <c:v>0.3447613637372553</c:v>
                </c:pt>
                <c:pt idx="11">
                  <c:v>0.36839770227741142</c:v>
                </c:pt>
                <c:pt idx="12">
                  <c:v>0.39172883244332746</c:v>
                </c:pt>
              </c:numCache>
            </c:numRef>
          </c:val>
          <c:smooth val="0"/>
          <c:extLst>
            <c:ext xmlns:c16="http://schemas.microsoft.com/office/drawing/2014/chart" uri="{C3380CC4-5D6E-409C-BE32-E72D297353CC}">
              <c16:uniqueId val="{00000010-23D8-44E9-9A62-497D00FB5BC2}"/>
            </c:ext>
          </c:extLst>
        </c:ser>
        <c:ser>
          <c:idx val="7"/>
          <c:order val="3"/>
          <c:tx>
            <c:v>+/- 1 Standard Deviation</c:v>
          </c:tx>
          <c:spPr>
            <a:ln w="28575" cap="rnd">
              <a:solidFill>
                <a:schemeClr val="accent4"/>
              </a:solidFill>
              <a:round/>
            </a:ln>
            <a:effectLst/>
          </c:spPr>
          <c:marker>
            <c:symbol val="none"/>
          </c:marker>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Chart'!$J$10:$J$22</c:f>
              <c:numCache>
                <c:formatCode>0.00%</c:formatCode>
                <c:ptCount val="13"/>
                <c:pt idx="0">
                  <c:v>0</c:v>
                </c:pt>
                <c:pt idx="1">
                  <c:v>4.442754129606552E-2</c:v>
                </c:pt>
                <c:pt idx="2">
                  <c:v>6.701848824671619E-2</c:v>
                </c:pt>
                <c:pt idx="3">
                  <c:v>8.6147122948046384E-2</c:v>
                </c:pt>
                <c:pt idx="4">
                  <c:v>0.10354258078156531</c:v>
                </c:pt>
                <c:pt idx="5">
                  <c:v>0.11987072406494415</c:v>
                </c:pt>
                <c:pt idx="6">
                  <c:v>0.13547126514879815</c:v>
                </c:pt>
                <c:pt idx="7">
                  <c:v>0.1505450504711261</c:v>
                </c:pt>
                <c:pt idx="8">
                  <c:v>0.16522238031046599</c:v>
                </c:pt>
                <c:pt idx="9">
                  <c:v>0.17959341454189937</c:v>
                </c:pt>
                <c:pt idx="10">
                  <c:v>0.19372357812620367</c:v>
                </c:pt>
                <c:pt idx="11">
                  <c:v>0.20766212137656392</c:v>
                </c:pt>
                <c:pt idx="12">
                  <c:v>0.22144721882660456</c:v>
                </c:pt>
              </c:numCache>
            </c:numRef>
          </c:val>
          <c:smooth val="0"/>
          <c:extLst>
            <c:ext xmlns:c16="http://schemas.microsoft.com/office/drawing/2014/chart" uri="{C3380CC4-5D6E-409C-BE32-E72D297353CC}">
              <c16:uniqueId val="{00000011-23D8-44E9-9A62-497D00FB5BC2}"/>
            </c:ext>
          </c:extLst>
        </c:ser>
        <c:ser>
          <c:idx val="8"/>
          <c:order val="4"/>
          <c:tx>
            <c:strRef>
              <c:f>'Cone Chart'!$K$9</c:f>
              <c:strCache>
                <c:ptCount val="1"/>
                <c:pt idx="0">
                  <c:v>-1</c:v>
                </c:pt>
              </c:strCache>
            </c:strRef>
          </c:tx>
          <c:spPr>
            <a:ln w="28575" cap="rnd">
              <a:solidFill>
                <a:schemeClr val="accent4"/>
              </a:solidFill>
              <a:round/>
            </a:ln>
            <a:effectLst/>
          </c:spPr>
          <c:marker>
            <c:symbol val="none"/>
          </c:marker>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Chart'!$K$10:$K$22</c:f>
              <c:numCache>
                <c:formatCode>0.00%</c:formatCode>
                <c:ptCount val="13"/>
                <c:pt idx="0">
                  <c:v>0</c:v>
                </c:pt>
                <c:pt idx="1">
                  <c:v>-3.1378401744182494E-2</c:v>
                </c:pt>
                <c:pt idx="2">
                  <c:v>-4.0835748718752729E-2</c:v>
                </c:pt>
                <c:pt idx="3">
                  <c:v>-4.6745780043733642E-2</c:v>
                </c:pt>
                <c:pt idx="4">
                  <c:v>-5.083708465412673E-2</c:v>
                </c:pt>
                <c:pt idx="5">
                  <c:v>-5.3774974928589181E-2</c:v>
                </c:pt>
                <c:pt idx="6">
                  <c:v>-5.5898609764008955E-2</c:v>
                </c:pt>
                <c:pt idx="7">
                  <c:v>-5.7408278607590568E-2</c:v>
                </c:pt>
                <c:pt idx="8">
                  <c:v>-5.8433721187522214E-2</c:v>
                </c:pt>
                <c:pt idx="9">
                  <c:v>-5.9064533246343864E-2</c:v>
                </c:pt>
                <c:pt idx="10">
                  <c:v>-5.9365572007324507E-2</c:v>
                </c:pt>
                <c:pt idx="11">
                  <c:v>-5.9385516418250184E-2</c:v>
                </c:pt>
                <c:pt idx="12">
                  <c:v>-5.9161965996389787E-2</c:v>
                </c:pt>
              </c:numCache>
            </c:numRef>
          </c:val>
          <c:smooth val="0"/>
          <c:extLst>
            <c:ext xmlns:c16="http://schemas.microsoft.com/office/drawing/2014/chart" uri="{C3380CC4-5D6E-409C-BE32-E72D297353CC}">
              <c16:uniqueId val="{00000012-23D8-44E9-9A62-497D00FB5BC2}"/>
            </c:ext>
          </c:extLst>
        </c:ser>
        <c:ser>
          <c:idx val="9"/>
          <c:order val="5"/>
          <c:tx>
            <c:strRef>
              <c:f>'Cone Chart'!$L$9</c:f>
              <c:strCache>
                <c:ptCount val="1"/>
                <c:pt idx="0">
                  <c:v>-2</c:v>
                </c:pt>
              </c:strCache>
            </c:strRef>
          </c:tx>
          <c:spPr>
            <a:ln w="28575" cap="rnd">
              <a:solidFill>
                <a:schemeClr val="accent6">
                  <a:alpha val="50000"/>
                </a:schemeClr>
              </a:solidFill>
              <a:round/>
            </a:ln>
            <a:effectLst/>
          </c:spPr>
          <c:marker>
            <c:symbol val="none"/>
          </c:marker>
          <c:cat>
            <c:numRef>
              <c:f>'Cone Chart'!$A$10:$A$22</c:f>
              <c:numCache>
                <c:formatCode>m/d/yyyy</c:formatCode>
                <c:ptCount val="13"/>
                <c:pt idx="0">
                  <c:v>45473</c:v>
                </c:pt>
                <c:pt idx="1">
                  <c:v>45504</c:v>
                </c:pt>
                <c:pt idx="2">
                  <c:v>45535</c:v>
                </c:pt>
                <c:pt idx="3">
                  <c:v>45565</c:v>
                </c:pt>
                <c:pt idx="4">
                  <c:v>45596</c:v>
                </c:pt>
                <c:pt idx="5">
                  <c:v>45626</c:v>
                </c:pt>
                <c:pt idx="6">
                  <c:v>45657</c:v>
                </c:pt>
                <c:pt idx="7">
                  <c:v>45688</c:v>
                </c:pt>
                <c:pt idx="8">
                  <c:v>45716</c:v>
                </c:pt>
                <c:pt idx="9">
                  <c:v>45747</c:v>
                </c:pt>
                <c:pt idx="10">
                  <c:v>45777</c:v>
                </c:pt>
                <c:pt idx="11">
                  <c:v>45808</c:v>
                </c:pt>
                <c:pt idx="12">
                  <c:v>45838</c:v>
                </c:pt>
              </c:numCache>
            </c:numRef>
          </c:cat>
          <c:val>
            <c:numRef>
              <c:f>'Cone Chart'!$L$10:$L$22</c:f>
              <c:numCache>
                <c:formatCode>0.00%</c:formatCode>
                <c:ptCount val="13"/>
                <c:pt idx="0">
                  <c:v>0</c:v>
                </c:pt>
                <c:pt idx="1">
                  <c:v>-6.7192422684230535E-2</c:v>
                </c:pt>
                <c:pt idx="2">
                  <c:v>-9.0603028348327896E-2</c:v>
                </c:pt>
                <c:pt idx="3">
                  <c:v>-0.10696439023276905</c:v>
                </c:pt>
                <c:pt idx="4">
                  <c:v>-0.11972859416692372</c:v>
                </c:pt>
                <c:pt idx="5">
                  <c:v>-0.13022344103477801</c:v>
                </c:pt>
                <c:pt idx="6">
                  <c:v>-0.13912542492200763</c:v>
                </c:pt>
                <c:pt idx="7">
                  <c:v>-0.14683384750366724</c:v>
                </c:pt>
                <c:pt idx="8">
                  <c:v>-0.15360724786239921</c:v>
                </c:pt>
                <c:pt idx="9">
                  <c:v>-0.15962410176987629</c:v>
                </c:pt>
                <c:pt idx="10">
                  <c:v>-0.16501356644307952</c:v>
                </c:pt>
                <c:pt idx="11">
                  <c:v>-0.16987255916221189</c:v>
                </c:pt>
                <c:pt idx="12">
                  <c:v>-0.17427592702632611</c:v>
                </c:pt>
              </c:numCache>
            </c:numRef>
          </c:val>
          <c:smooth val="0"/>
          <c:extLst>
            <c:ext xmlns:c16="http://schemas.microsoft.com/office/drawing/2014/chart" uri="{C3380CC4-5D6E-409C-BE32-E72D297353CC}">
              <c16:uniqueId val="{00000013-23D8-44E9-9A62-497D00FB5BC2}"/>
            </c:ext>
          </c:extLst>
        </c:ser>
        <c:dLbls>
          <c:showLegendKey val="0"/>
          <c:showVal val="0"/>
          <c:showCatName val="0"/>
          <c:showSerName val="0"/>
          <c:showPercent val="0"/>
          <c:showBubbleSize val="0"/>
        </c:dLbls>
        <c:smooth val="0"/>
        <c:axId val="931185728"/>
        <c:axId val="1170329584"/>
      </c:lineChart>
      <c:dateAx>
        <c:axId val="931185728"/>
        <c:scaling>
          <c:orientation val="minMax"/>
        </c:scaling>
        <c:delete val="0"/>
        <c:axPos val="b"/>
        <c:numFmt formatCode="[$-409]mmmm\-yy;@" sourceLinked="0"/>
        <c:majorTickMark val="none"/>
        <c:minorTickMark val="none"/>
        <c:tickLblPos val="low"/>
        <c:spPr>
          <a:noFill/>
          <a:ln w="254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170329584"/>
        <c:crosses val="autoZero"/>
        <c:auto val="1"/>
        <c:lblOffset val="100"/>
        <c:baseTimeUnit val="months"/>
        <c:majorUnit val="3"/>
        <c:majorTimeUnit val="months"/>
      </c:dateAx>
      <c:valAx>
        <c:axId val="117032958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RETURN</a:t>
                </a:r>
              </a:p>
            </c:rich>
          </c:tx>
          <c:layout>
            <c:manualLayout>
              <c:xMode val="edge"/>
              <c:yMode val="edge"/>
              <c:x val="3.522629926997381E-3"/>
              <c:y val="0.4086133109260908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931185728"/>
        <c:crosses val="autoZero"/>
        <c:crossBetween val="between"/>
      </c:valAx>
      <c:spPr>
        <a:noFill/>
        <a:ln>
          <a:noFill/>
        </a:ln>
        <a:effectLst/>
      </c:spPr>
    </c:plotArea>
    <c:legend>
      <c:legendPos val="t"/>
      <c:legendEntry>
        <c:idx val="2"/>
        <c:delete val="1"/>
      </c:legendEntry>
      <c:legendEntry>
        <c:idx val="3"/>
        <c:delete val="1"/>
      </c:legendEntry>
      <c:legendEntry>
        <c:idx val="4"/>
        <c:delete val="1"/>
      </c:legendEntry>
      <c:legendEntry>
        <c:idx val="5"/>
        <c:delete val="1"/>
      </c:legendEntry>
      <c:layout>
        <c:manualLayout>
          <c:xMode val="edge"/>
          <c:yMode val="edge"/>
          <c:x val="9.1226834603901283E-2"/>
          <c:y val="8.0732313132312591E-2"/>
          <c:w val="0.29665095145289277"/>
          <c:h val="0.23089912114895106"/>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Fiscal</a:t>
            </a:r>
            <a:r>
              <a:rPr lang="en-US" b="1" baseline="0"/>
              <a:t> Year Investment</a:t>
            </a:r>
            <a:r>
              <a:rPr lang="en-US" b="1"/>
              <a:t> Returns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'Slide 2 FY Returns'!$M$5</c:f>
              <c:strCache>
                <c:ptCount val="1"/>
                <c:pt idx="0">
                  <c:v>FY Return</c:v>
                </c:pt>
              </c:strCache>
            </c:strRef>
          </c:tx>
          <c:spPr>
            <a:solidFill>
              <a:schemeClr val="accent4"/>
            </a:solidFill>
            <a:ln>
              <a:noFill/>
            </a:ln>
            <a:effectLst/>
          </c:spPr>
          <c:invertIfNegative val="0"/>
          <c:dLbls>
            <c:dLbl>
              <c:idx val="14"/>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57-48CA-9E08-156F8F5AAC47}"/>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 FY Returns'!$L$6:$L$33</c:f>
              <c:strCache>
                <c:ptCount val="28"/>
                <c:pt idx="0">
                  <c:v>FY09</c:v>
                </c:pt>
                <c:pt idx="1">
                  <c:v>FY02</c:v>
                </c:pt>
                <c:pt idx="2">
                  <c:v>FY01</c:v>
                </c:pt>
                <c:pt idx="3">
                  <c:v>FY16</c:v>
                </c:pt>
                <c:pt idx="4">
                  <c:v>FY08</c:v>
                </c:pt>
                <c:pt idx="5">
                  <c:v>FY12</c:v>
                </c:pt>
                <c:pt idx="6">
                  <c:v>FY20</c:v>
                </c:pt>
                <c:pt idx="7">
                  <c:v>FY03</c:v>
                </c:pt>
                <c:pt idx="8">
                  <c:v>FY22</c:v>
                </c:pt>
                <c:pt idx="9">
                  <c:v>FY00</c:v>
                </c:pt>
                <c:pt idx="10">
                  <c:v>FY15</c:v>
                </c:pt>
                <c:pt idx="11">
                  <c:v>FY23</c:v>
                </c:pt>
                <c:pt idx="12">
                  <c:v>FY19</c:v>
                </c:pt>
                <c:pt idx="13">
                  <c:v>FY18</c:v>
                </c:pt>
                <c:pt idx="14">
                  <c:v>FY25</c:v>
                </c:pt>
                <c:pt idx="15">
                  <c:v>FY06</c:v>
                </c:pt>
                <c:pt idx="16">
                  <c:v>FY24</c:v>
                </c:pt>
                <c:pt idx="17">
                  <c:v>FY05</c:v>
                </c:pt>
                <c:pt idx="18">
                  <c:v>FY13</c:v>
                </c:pt>
                <c:pt idx="19">
                  <c:v>FY17</c:v>
                </c:pt>
                <c:pt idx="20">
                  <c:v>FY10</c:v>
                </c:pt>
                <c:pt idx="21">
                  <c:v>FY14</c:v>
                </c:pt>
                <c:pt idx="22">
                  <c:v>FY04</c:v>
                </c:pt>
                <c:pt idx="23">
                  <c:v>FY99</c:v>
                </c:pt>
                <c:pt idx="24">
                  <c:v>FY07</c:v>
                </c:pt>
                <c:pt idx="25">
                  <c:v>FY98</c:v>
                </c:pt>
                <c:pt idx="26">
                  <c:v>FY11</c:v>
                </c:pt>
                <c:pt idx="27">
                  <c:v>FY21</c:v>
                </c:pt>
              </c:strCache>
            </c:strRef>
          </c:cat>
          <c:val>
            <c:numRef>
              <c:f>'Slide 2 FY Returns'!$M$6:$M$33</c:f>
              <c:numCache>
                <c:formatCode>0.0%</c:formatCode>
                <c:ptCount val="28"/>
                <c:pt idx="0">
                  <c:v>-0.20386286342301585</c:v>
                </c:pt>
                <c:pt idx="1">
                  <c:v>-8.8334186149244376E-2</c:v>
                </c:pt>
                <c:pt idx="2">
                  <c:v>-3.7125289526325767E-2</c:v>
                </c:pt>
                <c:pt idx="3">
                  <c:v>-2.9166310339906798E-2</c:v>
                </c:pt>
                <c:pt idx="4">
                  <c:v>-2.7674084926157638E-2</c:v>
                </c:pt>
                <c:pt idx="5">
                  <c:v>-2.4795514560152943E-2</c:v>
                </c:pt>
                <c:pt idx="6">
                  <c:v>-6.4440982566899008E-3</c:v>
                </c:pt>
                <c:pt idx="7">
                  <c:v>-1.4288189800678586E-3</c:v>
                </c:pt>
                <c:pt idx="8">
                  <c:v>1.1079030128944733E-2</c:v>
                </c:pt>
                <c:pt idx="9">
                  <c:v>2.2585704236023574E-2</c:v>
                </c:pt>
                <c:pt idx="10">
                  <c:v>2.4561606953188209E-2</c:v>
                </c:pt>
                <c:pt idx="11">
                  <c:v>3.8546082903157197E-2</c:v>
                </c:pt>
                <c:pt idx="12">
                  <c:v>5.5128187592466737E-2</c:v>
                </c:pt>
                <c:pt idx="13">
                  <c:v>8.9525649036906518E-2</c:v>
                </c:pt>
                <c:pt idx="14">
                  <c:v>0.10539733515870342</c:v>
                </c:pt>
                <c:pt idx="15">
                  <c:v>0.11565301159966723</c:v>
                </c:pt>
                <c:pt idx="16">
                  <c:v>0.11666586754812514</c:v>
                </c:pt>
                <c:pt idx="17">
                  <c:v>0.11977503273224999</c:v>
                </c:pt>
                <c:pt idx="18">
                  <c:v>0.12188506678955036</c:v>
                </c:pt>
                <c:pt idx="19">
                  <c:v>0.12298600797681747</c:v>
                </c:pt>
                <c:pt idx="20">
                  <c:v>0.14382117353369273</c:v>
                </c:pt>
                <c:pt idx="21">
                  <c:v>0.17029348727630755</c:v>
                </c:pt>
                <c:pt idx="22">
                  <c:v>0.17552142175959551</c:v>
                </c:pt>
                <c:pt idx="23">
                  <c:v>0.18503309631673592</c:v>
                </c:pt>
                <c:pt idx="24">
                  <c:v>0.19370341265406066</c:v>
                </c:pt>
                <c:pt idx="25">
                  <c:v>0.19718456530805795</c:v>
                </c:pt>
                <c:pt idx="26">
                  <c:v>0.23756795328493241</c:v>
                </c:pt>
                <c:pt idx="27">
                  <c:v>0.38499862617966363</c:v>
                </c:pt>
              </c:numCache>
            </c:numRef>
          </c:val>
          <c:extLst>
            <c:ext xmlns:c16="http://schemas.microsoft.com/office/drawing/2014/chart" uri="{C3380CC4-5D6E-409C-BE32-E72D297353CC}">
              <c16:uniqueId val="{00000000-EA57-48CA-9E08-156F8F5AAC47}"/>
            </c:ext>
          </c:extLst>
        </c:ser>
        <c:dLbls>
          <c:showLegendKey val="0"/>
          <c:showVal val="0"/>
          <c:showCatName val="0"/>
          <c:showSerName val="0"/>
          <c:showPercent val="0"/>
          <c:showBubbleSize val="0"/>
        </c:dLbls>
        <c:gapWidth val="219"/>
        <c:overlap val="-27"/>
        <c:axId val="608438479"/>
        <c:axId val="608437039"/>
      </c:barChart>
      <c:catAx>
        <c:axId val="608438479"/>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608437039"/>
        <c:crosses val="autoZero"/>
        <c:auto val="1"/>
        <c:lblAlgn val="ctr"/>
        <c:lblOffset val="100"/>
        <c:noMultiLvlLbl val="0"/>
      </c:catAx>
      <c:valAx>
        <c:axId val="608437039"/>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6084384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Fiscal Year Investment Returns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'Slide 2 FY Returns'!$F$5</c:f>
              <c:strCache>
                <c:ptCount val="1"/>
                <c:pt idx="0">
                  <c:v>Investment Return</c:v>
                </c:pt>
              </c:strCache>
            </c:strRef>
          </c:tx>
          <c:spPr>
            <a:solidFill>
              <a:schemeClr val="accent5"/>
            </a:solidFill>
            <a:ln>
              <a:noFill/>
            </a:ln>
            <a:effectLst/>
          </c:spPr>
          <c:invertIfNegative val="0"/>
          <c:dLbls>
            <c:dLbl>
              <c:idx val="25"/>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E7-433E-A895-90B4D6A3F27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'Slide 2 FY Returns'!$D$6:$D$33</c:f>
              <c:strCache>
                <c:ptCount val="28"/>
                <c:pt idx="0">
                  <c:v>FY09</c:v>
                </c:pt>
                <c:pt idx="1">
                  <c:v>FY02</c:v>
                </c:pt>
                <c:pt idx="2">
                  <c:v>FY16</c:v>
                </c:pt>
                <c:pt idx="3">
                  <c:v>FY12</c:v>
                </c:pt>
                <c:pt idx="4">
                  <c:v>FY08</c:v>
                </c:pt>
                <c:pt idx="5">
                  <c:v>FY01</c:v>
                </c:pt>
                <c:pt idx="6">
                  <c:v>FY20</c:v>
                </c:pt>
                <c:pt idx="7">
                  <c:v>FY03</c:v>
                </c:pt>
                <c:pt idx="8">
                  <c:v>FY00</c:v>
                </c:pt>
                <c:pt idx="9">
                  <c:v>FY22</c:v>
                </c:pt>
                <c:pt idx="10">
                  <c:v>FY15</c:v>
                </c:pt>
                <c:pt idx="11">
                  <c:v>FY23</c:v>
                </c:pt>
                <c:pt idx="12">
                  <c:v>FY05</c:v>
                </c:pt>
                <c:pt idx="13">
                  <c:v>FY06</c:v>
                </c:pt>
                <c:pt idx="14">
                  <c:v>FY98</c:v>
                </c:pt>
                <c:pt idx="15">
                  <c:v>FY19</c:v>
                </c:pt>
                <c:pt idx="16">
                  <c:v>FY04</c:v>
                </c:pt>
                <c:pt idx="17">
                  <c:v>FY99</c:v>
                </c:pt>
                <c:pt idx="18">
                  <c:v>FY18</c:v>
                </c:pt>
                <c:pt idx="19">
                  <c:v>FY10</c:v>
                </c:pt>
                <c:pt idx="20">
                  <c:v>FY13</c:v>
                </c:pt>
                <c:pt idx="21">
                  <c:v>FY17</c:v>
                </c:pt>
                <c:pt idx="22">
                  <c:v>FY07</c:v>
                </c:pt>
                <c:pt idx="23">
                  <c:v>FY14</c:v>
                </c:pt>
                <c:pt idx="24">
                  <c:v>FY11</c:v>
                </c:pt>
                <c:pt idx="25">
                  <c:v>FY25</c:v>
                </c:pt>
                <c:pt idx="26">
                  <c:v>FY24</c:v>
                </c:pt>
                <c:pt idx="27">
                  <c:v>FY21</c:v>
                </c:pt>
              </c:strCache>
            </c:strRef>
          </c:cat>
          <c:val>
            <c:numRef>
              <c:f>'Slide 2 FY Returns'!$F$6:$F$33</c:f>
              <c:numCache>
                <c:formatCode>"$"#,##0</c:formatCode>
                <c:ptCount val="28"/>
                <c:pt idx="0">
                  <c:v>-353.83658219040245</c:v>
                </c:pt>
                <c:pt idx="1">
                  <c:v>-107.51309402655399</c:v>
                </c:pt>
                <c:pt idx="2">
                  <c:v>-69.937953921002801</c:v>
                </c:pt>
                <c:pt idx="3">
                  <c:v>-49.630722759261467</c:v>
                </c:pt>
                <c:pt idx="4">
                  <c:v>-49.442300798784913</c:v>
                </c:pt>
                <c:pt idx="5">
                  <c:v>-48.104152374494625</c:v>
                </c:pt>
                <c:pt idx="6">
                  <c:v>-27</c:v>
                </c:pt>
                <c:pt idx="7">
                  <c:v>-1.57018502551281</c:v>
                </c:pt>
                <c:pt idx="8">
                  <c:v>27.611605403527125</c:v>
                </c:pt>
                <c:pt idx="9">
                  <c:v>38.403615999999992</c:v>
                </c:pt>
                <c:pt idx="10">
                  <c:v>60.016134157278721</c:v>
                </c:pt>
                <c:pt idx="11">
                  <c:v>134</c:v>
                </c:pt>
                <c:pt idx="12">
                  <c:v>144.58416019637272</c:v>
                </c:pt>
                <c:pt idx="13">
                  <c:v>155.03698831540734</c:v>
                </c:pt>
                <c:pt idx="14">
                  <c:v>169.01167482875337</c:v>
                </c:pt>
                <c:pt idx="15">
                  <c:v>170</c:v>
                </c:pt>
                <c:pt idx="16">
                  <c:v>185.48526574315673</c:v>
                </c:pt>
                <c:pt idx="17">
                  <c:v>194.66454505511922</c:v>
                </c:pt>
                <c:pt idx="18">
                  <c:v>195</c:v>
                </c:pt>
                <c:pt idx="19">
                  <c:v>209.62555609795629</c:v>
                </c:pt>
                <c:pt idx="20">
                  <c:v>233.6497481353066</c:v>
                </c:pt>
                <c:pt idx="21">
                  <c:v>248</c:v>
                </c:pt>
                <c:pt idx="22">
                  <c:v>289.30647094852452</c:v>
                </c:pt>
                <c:pt idx="23">
                  <c:v>371.60951292430701</c:v>
                </c:pt>
                <c:pt idx="24">
                  <c:v>387.95645276992877</c:v>
                </c:pt>
                <c:pt idx="25">
                  <c:v>425.52757514000001</c:v>
                </c:pt>
                <c:pt idx="26">
                  <c:v>432.35109815999999</c:v>
                </c:pt>
                <c:pt idx="27">
                  <c:v>1003</c:v>
                </c:pt>
              </c:numCache>
            </c:numRef>
          </c:val>
          <c:extLst>
            <c:ext xmlns:c16="http://schemas.microsoft.com/office/drawing/2014/chart" uri="{C3380CC4-5D6E-409C-BE32-E72D297353CC}">
              <c16:uniqueId val="{00000000-05E7-433E-A895-90B4D6A3F27E}"/>
            </c:ext>
          </c:extLst>
        </c:ser>
        <c:dLbls>
          <c:showLegendKey val="0"/>
          <c:showVal val="0"/>
          <c:showCatName val="0"/>
          <c:showSerName val="0"/>
          <c:showPercent val="0"/>
          <c:showBubbleSize val="0"/>
        </c:dLbls>
        <c:gapWidth val="219"/>
        <c:overlap val="-27"/>
        <c:axId val="292936303"/>
        <c:axId val="292933423"/>
        <c:extLst>
          <c:ext xmlns:c15="http://schemas.microsoft.com/office/drawing/2012/chart" uri="{02D57815-91ED-43cb-92C2-25804820EDAC}">
            <c15:filteredBarSeries>
              <c15:ser>
                <c:idx val="0"/>
                <c:order val="0"/>
                <c:tx>
                  <c:strRef>
                    <c:extLst>
                      <c:ext uri="{02D57815-91ED-43cb-92C2-25804820EDAC}">
                        <c15:formulaRef>
                          <c15:sqref>'Slide 2 FY Returns'!$E$5</c15:sqref>
                        </c15:formulaRef>
                      </c:ext>
                    </c:extLst>
                    <c:strCache>
                      <c:ptCount val="1"/>
                      <c:pt idx="0">
                        <c:v>Begin Market Value</c:v>
                      </c:pt>
                    </c:strCache>
                  </c:strRef>
                </c:tx>
                <c:spPr>
                  <a:solidFill>
                    <a:schemeClr val="accent1"/>
                  </a:solidFill>
                  <a:ln>
                    <a:noFill/>
                  </a:ln>
                  <a:effectLst/>
                </c:spPr>
                <c:invertIfNegative val="0"/>
                <c:cat>
                  <c:strRef>
                    <c:extLst>
                      <c:ext uri="{02D57815-91ED-43cb-92C2-25804820EDAC}">
                        <c15:formulaRef>
                          <c15:sqref>'Slide 2 FY Returns'!$D$6:$D$33</c15:sqref>
                        </c15:formulaRef>
                      </c:ext>
                    </c:extLst>
                    <c:strCache>
                      <c:ptCount val="28"/>
                      <c:pt idx="0">
                        <c:v>FY09</c:v>
                      </c:pt>
                      <c:pt idx="1">
                        <c:v>FY02</c:v>
                      </c:pt>
                      <c:pt idx="2">
                        <c:v>FY16</c:v>
                      </c:pt>
                      <c:pt idx="3">
                        <c:v>FY12</c:v>
                      </c:pt>
                      <c:pt idx="4">
                        <c:v>FY08</c:v>
                      </c:pt>
                      <c:pt idx="5">
                        <c:v>FY01</c:v>
                      </c:pt>
                      <c:pt idx="6">
                        <c:v>FY20</c:v>
                      </c:pt>
                      <c:pt idx="7">
                        <c:v>FY03</c:v>
                      </c:pt>
                      <c:pt idx="8">
                        <c:v>FY00</c:v>
                      </c:pt>
                      <c:pt idx="9">
                        <c:v>FY22</c:v>
                      </c:pt>
                      <c:pt idx="10">
                        <c:v>FY15</c:v>
                      </c:pt>
                      <c:pt idx="11">
                        <c:v>FY23</c:v>
                      </c:pt>
                      <c:pt idx="12">
                        <c:v>FY05</c:v>
                      </c:pt>
                      <c:pt idx="13">
                        <c:v>FY06</c:v>
                      </c:pt>
                      <c:pt idx="14">
                        <c:v>FY98</c:v>
                      </c:pt>
                      <c:pt idx="15">
                        <c:v>FY19</c:v>
                      </c:pt>
                      <c:pt idx="16">
                        <c:v>FY04</c:v>
                      </c:pt>
                      <c:pt idx="17">
                        <c:v>FY99</c:v>
                      </c:pt>
                      <c:pt idx="18">
                        <c:v>FY18</c:v>
                      </c:pt>
                      <c:pt idx="19">
                        <c:v>FY10</c:v>
                      </c:pt>
                      <c:pt idx="20">
                        <c:v>FY13</c:v>
                      </c:pt>
                      <c:pt idx="21">
                        <c:v>FY17</c:v>
                      </c:pt>
                      <c:pt idx="22">
                        <c:v>FY07</c:v>
                      </c:pt>
                      <c:pt idx="23">
                        <c:v>FY14</c:v>
                      </c:pt>
                      <c:pt idx="24">
                        <c:v>FY11</c:v>
                      </c:pt>
                      <c:pt idx="25">
                        <c:v>FY25</c:v>
                      </c:pt>
                      <c:pt idx="26">
                        <c:v>FY24</c:v>
                      </c:pt>
                      <c:pt idx="27">
                        <c:v>FY21</c:v>
                      </c:pt>
                    </c:strCache>
                  </c:strRef>
                </c:cat>
                <c:val>
                  <c:numRef>
                    <c:extLst>
                      <c:ext uri="{02D57815-91ED-43cb-92C2-25804820EDAC}">
                        <c15:formulaRef>
                          <c15:sqref>'Slide 2 FY Returns'!$E$6:$E$33</c15:sqref>
                        </c15:formulaRef>
                      </c:ext>
                    </c:extLst>
                    <c:numCache>
                      <c:formatCode>"$"#,##0</c:formatCode>
                      <c:ptCount val="28"/>
                      <c:pt idx="0">
                        <c:v>1735.65982534</c:v>
                      </c:pt>
                      <c:pt idx="1">
                        <c:v>1217.1176159000001</c:v>
                      </c:pt>
                      <c:pt idx="2">
                        <c:v>2397.9019952800004</c:v>
                      </c:pt>
                      <c:pt idx="3">
                        <c:v>2001.6008557099999</c:v>
                      </c:pt>
                      <c:pt idx="4">
                        <c:v>1786.5920685999995</c:v>
                      </c:pt>
                      <c:pt idx="5">
                        <c:v>1301.98</c:v>
                      </c:pt>
                      <c:pt idx="7">
                        <c:v>1098.9391063599996</c:v>
                      </c:pt>
                      <c:pt idx="8">
                        <c:v>1222.4100000000001</c:v>
                      </c:pt>
                      <c:pt idx="10">
                        <c:v>2443.4937733399997</c:v>
                      </c:pt>
                      <c:pt idx="12">
                        <c:v>1207.1310433699998</c:v>
                      </c:pt>
                      <c:pt idx="13">
                        <c:v>1340.53567896</c:v>
                      </c:pt>
                      <c:pt idx="14">
                        <c:v>856.69</c:v>
                      </c:pt>
                      <c:pt idx="16">
                        <c:v>1056.76711045</c:v>
                      </c:pt>
                      <c:pt idx="17">
                        <c:v>1052.6099999999999</c:v>
                      </c:pt>
                      <c:pt idx="19">
                        <c:v>1457.5430797399999</c:v>
                      </c:pt>
                      <c:pt idx="20">
                        <c:v>1916.9677961799998</c:v>
                      </c:pt>
                      <c:pt idx="22">
                        <c:v>1493.5537998400002</c:v>
                      </c:pt>
                      <c:pt idx="23">
                        <c:v>2182.1710204000001</c:v>
                      </c:pt>
                      <c:pt idx="24">
                        <c:v>1633.0336110000001</c:v>
                      </c:pt>
                    </c:numCache>
                  </c:numRef>
                </c:val>
                <c:extLst>
                  <c:ext xmlns:c16="http://schemas.microsoft.com/office/drawing/2014/chart" uri="{C3380CC4-5D6E-409C-BE32-E72D297353CC}">
                    <c16:uniqueId val="{00000001-05E7-433E-A895-90B4D6A3F27E}"/>
                  </c:ext>
                </c:extLst>
              </c15:ser>
            </c15:filteredBarSeries>
          </c:ext>
        </c:extLst>
      </c:barChart>
      <c:catAx>
        <c:axId val="29293630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92933423"/>
        <c:crosses val="autoZero"/>
        <c:auto val="1"/>
        <c:lblAlgn val="ctr"/>
        <c:lblOffset val="100"/>
        <c:noMultiLvlLbl val="0"/>
      </c:catAx>
      <c:valAx>
        <c:axId val="292933423"/>
        <c:scaling>
          <c:orientation val="minMax"/>
        </c:scaling>
        <c:delete val="0"/>
        <c:axPos val="l"/>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2929363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9410015421443197E-2"/>
          <c:y val="0.1125005016574763"/>
          <c:w val="0.77674839116550498"/>
          <c:h val="0.80301777071444047"/>
        </c:manualLayout>
      </c:layout>
      <c:areaChart>
        <c:grouping val="stacked"/>
        <c:varyColors val="0"/>
        <c:ser>
          <c:idx val="0"/>
          <c:order val="0"/>
          <c:tx>
            <c:strRef>
              <c:f>'Dash_Perform vsImperative (10y)'!$B$58</c:f>
              <c:strCache>
                <c:ptCount val="1"/>
                <c:pt idx="0">
                  <c:v>BNYM, CA, OOI, Accounting</c:v>
                </c:pt>
              </c:strCache>
            </c:strRef>
          </c:tx>
          <c:spPr>
            <a:solidFill>
              <a:srgbClr val="407900"/>
            </a:solidFill>
            <a:ln>
              <a:solidFill>
                <a:srgbClr val="407900"/>
              </a:solidFill>
            </a:ln>
            <a:effectLst/>
          </c:spPr>
          <c:cat>
            <c:numRef>
              <c:f>'Dash_Perform vsImperative (10y)'!$Z$57:$EP$57</c:f>
              <c:numCache>
                <c:formatCode>m/d/yyyy</c:formatCode>
                <c:ptCount val="12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'Dash_Perform vsImperative (10y)'!$Z$58:$EP$58</c:f>
              <c:numCache>
                <c:formatCode>_("$"* #,##0_);_("$"* \(#,##0\);_("$"* "-"??_);_(@_)</c:formatCode>
                <c:ptCount val="121"/>
                <c:pt idx="0">
                  <c:v>0</c:v>
                </c:pt>
                <c:pt idx="1">
                  <c:v>0.60549184999999905</c:v>
                </c:pt>
                <c:pt idx="2">
                  <c:v>0.87168322999999948</c:v>
                </c:pt>
                <c:pt idx="3">
                  <c:v>0.90641486999999987</c:v>
                </c:pt>
                <c:pt idx="4">
                  <c:v>1.2919639499999986</c:v>
                </c:pt>
                <c:pt idx="5">
                  <c:v>1.534334989999997</c:v>
                </c:pt>
                <c:pt idx="6">
                  <c:v>1.5630073399999977</c:v>
                </c:pt>
                <c:pt idx="7">
                  <c:v>2.4111421399999982</c:v>
                </c:pt>
                <c:pt idx="8">
                  <c:v>2.6328055999999984</c:v>
                </c:pt>
                <c:pt idx="9">
                  <c:v>2.6548523699999977</c:v>
                </c:pt>
                <c:pt idx="10">
                  <c:v>3.0456157599999996</c:v>
                </c:pt>
                <c:pt idx="11">
                  <c:v>3.2833492999999985</c:v>
                </c:pt>
                <c:pt idx="12">
                  <c:v>3.3305057599999985</c:v>
                </c:pt>
                <c:pt idx="13">
                  <c:v>3.8115667999999987</c:v>
                </c:pt>
                <c:pt idx="14">
                  <c:v>4.3356052799999985</c:v>
                </c:pt>
                <c:pt idx="15">
                  <c:v>4.3576052799999987</c:v>
                </c:pt>
                <c:pt idx="16">
                  <c:v>4.6750944399999979</c:v>
                </c:pt>
                <c:pt idx="17">
                  <c:v>4.9065947999999979</c:v>
                </c:pt>
                <c:pt idx="18">
                  <c:v>4.9288929299999991</c:v>
                </c:pt>
                <c:pt idx="19">
                  <c:v>5.6639650199999982</c:v>
                </c:pt>
                <c:pt idx="20">
                  <c:v>5.9670964</c:v>
                </c:pt>
                <c:pt idx="21">
                  <c:v>5.9671256399999999</c:v>
                </c:pt>
                <c:pt idx="22">
                  <c:v>6.4636832100000001</c:v>
                </c:pt>
                <c:pt idx="23">
                  <c:v>6.4637247699999998</c:v>
                </c:pt>
                <c:pt idx="24">
                  <c:v>6.4922295399999994</c:v>
                </c:pt>
                <c:pt idx="25">
                  <c:v>7.7336432900000007</c:v>
                </c:pt>
                <c:pt idx="26">
                  <c:v>7.8442515200000011</c:v>
                </c:pt>
                <c:pt idx="27">
                  <c:v>7.8448872400000011</c:v>
                </c:pt>
                <c:pt idx="28">
                  <c:v>8.1895775999999998</c:v>
                </c:pt>
                <c:pt idx="29">
                  <c:v>8.4505105099999991</c:v>
                </c:pt>
                <c:pt idx="30">
                  <c:v>8.5144772399999997</c:v>
                </c:pt>
                <c:pt idx="31">
                  <c:v>9.0036426000000009</c:v>
                </c:pt>
                <c:pt idx="32">
                  <c:v>9.6063065400000003</c:v>
                </c:pt>
                <c:pt idx="33">
                  <c:v>9.6189227399999968</c:v>
                </c:pt>
                <c:pt idx="34">
                  <c:v>9.9979899399999983</c:v>
                </c:pt>
                <c:pt idx="35">
                  <c:v>10.23286472</c:v>
                </c:pt>
                <c:pt idx="36">
                  <c:v>10.24537773</c:v>
                </c:pt>
                <c:pt idx="37">
                  <c:v>11.110742910000001</c:v>
                </c:pt>
                <c:pt idx="38">
                  <c:v>11.14758413</c:v>
                </c:pt>
                <c:pt idx="39">
                  <c:v>11.223194000000001</c:v>
                </c:pt>
                <c:pt idx="40">
                  <c:v>11.76489207</c:v>
                </c:pt>
                <c:pt idx="41">
                  <c:v>11.817386170000001</c:v>
                </c:pt>
                <c:pt idx="42">
                  <c:v>11.87495082</c:v>
                </c:pt>
                <c:pt idx="43">
                  <c:v>12.403239469999997</c:v>
                </c:pt>
                <c:pt idx="44">
                  <c:v>12.403359579999998</c:v>
                </c:pt>
                <c:pt idx="45">
                  <c:v>12.426898309999997</c:v>
                </c:pt>
                <c:pt idx="46">
                  <c:v>12.93773245</c:v>
                </c:pt>
                <c:pt idx="47">
                  <c:v>12.937766229999999</c:v>
                </c:pt>
                <c:pt idx="48">
                  <c:v>13.030544310000002</c:v>
                </c:pt>
                <c:pt idx="49">
                  <c:v>14.16532941</c:v>
                </c:pt>
                <c:pt idx="50">
                  <c:v>14.22881127</c:v>
                </c:pt>
                <c:pt idx="51">
                  <c:v>14.869594560000001</c:v>
                </c:pt>
                <c:pt idx="52">
                  <c:v>15.548910350000002</c:v>
                </c:pt>
                <c:pt idx="53">
                  <c:v>15.549508870000002</c:v>
                </c:pt>
                <c:pt idx="54">
                  <c:v>15.63456684</c:v>
                </c:pt>
                <c:pt idx="55">
                  <c:v>16.395316380000004</c:v>
                </c:pt>
                <c:pt idx="56">
                  <c:v>16.680636630000002</c:v>
                </c:pt>
                <c:pt idx="57">
                  <c:v>16.705779210000003</c:v>
                </c:pt>
                <c:pt idx="58">
                  <c:v>17.474577900000003</c:v>
                </c:pt>
                <c:pt idx="59">
                  <c:v>17.502178900000004</c:v>
                </c:pt>
                <c:pt idx="60">
                  <c:v>17.502188910000001</c:v>
                </c:pt>
                <c:pt idx="61">
                  <c:v>18.471128850000003</c:v>
                </c:pt>
                <c:pt idx="62">
                  <c:v>18.472809730000002</c:v>
                </c:pt>
                <c:pt idx="63">
                  <c:v>18.506309730000002</c:v>
                </c:pt>
                <c:pt idx="64">
                  <c:v>19.190082850000003</c:v>
                </c:pt>
                <c:pt idx="65">
                  <c:v>19.295656020000003</c:v>
                </c:pt>
                <c:pt idx="66">
                  <c:v>19.616791230000004</c:v>
                </c:pt>
                <c:pt idx="67">
                  <c:v>20.015023580000001</c:v>
                </c:pt>
                <c:pt idx="68">
                  <c:v>20.094819170000001</c:v>
                </c:pt>
                <c:pt idx="69">
                  <c:v>20.407350670000003</c:v>
                </c:pt>
                <c:pt idx="70">
                  <c:v>21.146303440000004</c:v>
                </c:pt>
                <c:pt idx="71">
                  <c:v>21.146353470000001</c:v>
                </c:pt>
                <c:pt idx="72">
                  <c:v>21.500416140000002</c:v>
                </c:pt>
                <c:pt idx="73">
                  <c:v>22.226768660000001</c:v>
                </c:pt>
                <c:pt idx="74">
                  <c:v>22.282703740000002</c:v>
                </c:pt>
                <c:pt idx="75">
                  <c:v>22.316203740000002</c:v>
                </c:pt>
                <c:pt idx="76">
                  <c:v>23.343018810000004</c:v>
                </c:pt>
                <c:pt idx="77">
                  <c:v>23.343042880000002</c:v>
                </c:pt>
                <c:pt idx="78">
                  <c:v>23.343073730000004</c:v>
                </c:pt>
                <c:pt idx="79">
                  <c:v>24.059885330000004</c:v>
                </c:pt>
                <c:pt idx="80">
                  <c:v>24.141339580000004</c:v>
                </c:pt>
                <c:pt idx="81">
                  <c:v>24.150503490000002</c:v>
                </c:pt>
                <c:pt idx="82">
                  <c:v>25.364390370000002</c:v>
                </c:pt>
                <c:pt idx="83">
                  <c:v>25.389005430000005</c:v>
                </c:pt>
                <c:pt idx="84">
                  <c:v>25.696559990000004</c:v>
                </c:pt>
                <c:pt idx="85">
                  <c:v>26.058845789999999</c:v>
                </c:pt>
                <c:pt idx="86">
                  <c:v>26.190357410000004</c:v>
                </c:pt>
                <c:pt idx="87">
                  <c:v>26.510231860000005</c:v>
                </c:pt>
                <c:pt idx="88">
                  <c:v>26.918228130000003</c:v>
                </c:pt>
                <c:pt idx="89">
                  <c:v>26.943228130000001</c:v>
                </c:pt>
                <c:pt idx="90">
                  <c:v>27.275263450000004</c:v>
                </c:pt>
                <c:pt idx="91">
                  <c:v>28.193013530000002</c:v>
                </c:pt>
                <c:pt idx="92">
                  <c:v>28.211263530000004</c:v>
                </c:pt>
                <c:pt idx="93">
                  <c:v>28.2203898</c:v>
                </c:pt>
                <c:pt idx="94">
                  <c:v>28.561127850000005</c:v>
                </c:pt>
                <c:pt idx="95">
                  <c:v>28.915474520000004</c:v>
                </c:pt>
                <c:pt idx="96">
                  <c:v>28.949642080000004</c:v>
                </c:pt>
                <c:pt idx="97">
                  <c:v>30.01931767</c:v>
                </c:pt>
                <c:pt idx="98">
                  <c:v>30.023428700000004</c:v>
                </c:pt>
                <c:pt idx="99">
                  <c:v>30.111974110000006</c:v>
                </c:pt>
                <c:pt idx="100">
                  <c:v>30.916932129999999</c:v>
                </c:pt>
                <c:pt idx="101">
                  <c:v>30.917069840000003</c:v>
                </c:pt>
                <c:pt idx="102">
                  <c:v>30.918293170000005</c:v>
                </c:pt>
                <c:pt idx="103">
                  <c:v>31.618011870000004</c:v>
                </c:pt>
                <c:pt idx="104">
                  <c:v>31.677783080000005</c:v>
                </c:pt>
                <c:pt idx="105">
                  <c:v>32.311025480000005</c:v>
                </c:pt>
                <c:pt idx="106">
                  <c:v>32.892064100000006</c:v>
                </c:pt>
                <c:pt idx="107">
                  <c:v>33.207553600000004</c:v>
                </c:pt>
                <c:pt idx="108">
                  <c:v>33.219866100000004</c:v>
                </c:pt>
                <c:pt idx="109">
                  <c:v>33.59932019</c:v>
                </c:pt>
                <c:pt idx="110">
                  <c:v>33.697541560000005</c:v>
                </c:pt>
                <c:pt idx="111">
                  <c:v>33.73053402</c:v>
                </c:pt>
                <c:pt idx="112">
                  <c:v>34.569186820000006</c:v>
                </c:pt>
                <c:pt idx="113">
                  <c:v>34.898240940000001</c:v>
                </c:pt>
                <c:pt idx="114">
                  <c:v>34.978486100000005</c:v>
                </c:pt>
                <c:pt idx="115">
                  <c:v>35.572304000000003</c:v>
                </c:pt>
                <c:pt idx="116">
                  <c:v>35.942113770000006</c:v>
                </c:pt>
                <c:pt idx="117">
                  <c:v>36.057990119999999</c:v>
                </c:pt>
                <c:pt idx="118">
                  <c:v>36.539614710000002</c:v>
                </c:pt>
                <c:pt idx="119">
                  <c:v>37.119221230000001</c:v>
                </c:pt>
                <c:pt idx="120">
                  <c:v>37.155640680000005</c:v>
                </c:pt>
              </c:numCache>
            </c:numRef>
          </c:val>
          <c:extLst>
            <c:ext xmlns:c16="http://schemas.microsoft.com/office/drawing/2014/chart" uri="{C3380CC4-5D6E-409C-BE32-E72D297353CC}">
              <c16:uniqueId val="{00000000-83C5-4D71-B0E3-AC62DB653B7D}"/>
            </c:ext>
          </c:extLst>
        </c:ser>
        <c:ser>
          <c:idx val="1"/>
          <c:order val="1"/>
          <c:tx>
            <c:strRef>
              <c:f>'Dash_Perform vsImperative (10y)'!$B$59</c:f>
              <c:strCache>
                <c:ptCount val="1"/>
                <c:pt idx="0">
                  <c:v>PFL</c:v>
                </c:pt>
              </c:strCache>
            </c:strRef>
          </c:tx>
          <c:spPr>
            <a:solidFill>
              <a:srgbClr val="B6174B"/>
            </a:solidFill>
            <a:ln>
              <a:solidFill>
                <a:srgbClr val="B6174B"/>
              </a:solidFill>
            </a:ln>
            <a:effectLst/>
          </c:spPr>
          <c:cat>
            <c:numRef>
              <c:f>'Dash_Perform vsImperative (10y)'!$Z$57:$EP$57</c:f>
              <c:numCache>
                <c:formatCode>m/d/yyyy</c:formatCode>
                <c:ptCount val="12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'Dash_Perform vsImperative (10y)'!$Z$59:$EP$59</c:f>
              <c:numCache>
                <c:formatCode>_("$"* #,##0_);_("$"* \(#,##0\);_("$"* "-"??_);_(@_)</c:formatCode>
                <c:ptCount val="121"/>
                <c:pt idx="0">
                  <c:v>0</c:v>
                </c:pt>
                <c:pt idx="1">
                  <c:v>1.2000000000000028</c:v>
                </c:pt>
                <c:pt idx="2">
                  <c:v>3.8793481900000018</c:v>
                </c:pt>
                <c:pt idx="3">
                  <c:v>6.3793481900000018</c:v>
                </c:pt>
                <c:pt idx="4">
                  <c:v>7.579348190000001</c:v>
                </c:pt>
                <c:pt idx="5">
                  <c:v>8.7793481900000003</c:v>
                </c:pt>
                <c:pt idx="6">
                  <c:v>13.579348190000005</c:v>
                </c:pt>
                <c:pt idx="7">
                  <c:v>15.079348190000005</c:v>
                </c:pt>
                <c:pt idx="8">
                  <c:v>18.178161190000004</c:v>
                </c:pt>
                <c:pt idx="9">
                  <c:v>19.702720190000008</c:v>
                </c:pt>
                <c:pt idx="10">
                  <c:v>21.902720190000004</c:v>
                </c:pt>
                <c:pt idx="11">
                  <c:v>23.323394190000002</c:v>
                </c:pt>
                <c:pt idx="12">
                  <c:v>24.323394190000002</c:v>
                </c:pt>
                <c:pt idx="13">
                  <c:v>29.663397070000009</c:v>
                </c:pt>
                <c:pt idx="14">
                  <c:v>29.663397070000009</c:v>
                </c:pt>
                <c:pt idx="15">
                  <c:v>32.163397070000009</c:v>
                </c:pt>
                <c:pt idx="16">
                  <c:v>33.363397070000005</c:v>
                </c:pt>
                <c:pt idx="17">
                  <c:v>35.031093070000004</c:v>
                </c:pt>
                <c:pt idx="18">
                  <c:v>38.731093070000007</c:v>
                </c:pt>
                <c:pt idx="19">
                  <c:v>40.751842070000009</c:v>
                </c:pt>
                <c:pt idx="20">
                  <c:v>41.951842070000012</c:v>
                </c:pt>
                <c:pt idx="21">
                  <c:v>44.851842070000004</c:v>
                </c:pt>
                <c:pt idx="22">
                  <c:v>46.851842070000004</c:v>
                </c:pt>
                <c:pt idx="23">
                  <c:v>49.851842070000004</c:v>
                </c:pt>
                <c:pt idx="24">
                  <c:v>53.001842069999995</c:v>
                </c:pt>
                <c:pt idx="25">
                  <c:v>53.001842069999995</c:v>
                </c:pt>
                <c:pt idx="26">
                  <c:v>56.001842069999995</c:v>
                </c:pt>
                <c:pt idx="27">
                  <c:v>59.001842069999995</c:v>
                </c:pt>
                <c:pt idx="28">
                  <c:v>59.001842069999995</c:v>
                </c:pt>
                <c:pt idx="29">
                  <c:v>61.501842069999995</c:v>
                </c:pt>
                <c:pt idx="30">
                  <c:v>65.488459070000005</c:v>
                </c:pt>
                <c:pt idx="31">
                  <c:v>67.988459070000005</c:v>
                </c:pt>
                <c:pt idx="32">
                  <c:v>70.988459070000005</c:v>
                </c:pt>
                <c:pt idx="33">
                  <c:v>72.988459070000005</c:v>
                </c:pt>
                <c:pt idx="34">
                  <c:v>72.988459070000005</c:v>
                </c:pt>
                <c:pt idx="35">
                  <c:v>75.488459070000005</c:v>
                </c:pt>
                <c:pt idx="36">
                  <c:v>79.688459069999993</c:v>
                </c:pt>
                <c:pt idx="37">
                  <c:v>82.188459069999993</c:v>
                </c:pt>
                <c:pt idx="38">
                  <c:v>84.688459069999993</c:v>
                </c:pt>
                <c:pt idx="39">
                  <c:v>87.688459069999993</c:v>
                </c:pt>
                <c:pt idx="40">
                  <c:v>87.688459069999993</c:v>
                </c:pt>
                <c:pt idx="41">
                  <c:v>91.582252069999996</c:v>
                </c:pt>
                <c:pt idx="42">
                  <c:v>93.582252069999996</c:v>
                </c:pt>
                <c:pt idx="43">
                  <c:v>93.582252069999996</c:v>
                </c:pt>
                <c:pt idx="44">
                  <c:v>96.582252069999996</c:v>
                </c:pt>
                <c:pt idx="45">
                  <c:v>101.58225207</c:v>
                </c:pt>
                <c:pt idx="46">
                  <c:v>101.58225207</c:v>
                </c:pt>
                <c:pt idx="47">
                  <c:v>104.58225207</c:v>
                </c:pt>
                <c:pt idx="48">
                  <c:v>108.08225207000001</c:v>
                </c:pt>
                <c:pt idx="49">
                  <c:v>111.58225207000001</c:v>
                </c:pt>
                <c:pt idx="50">
                  <c:v>114.58225207000001</c:v>
                </c:pt>
                <c:pt idx="51">
                  <c:v>114.58225207000001</c:v>
                </c:pt>
                <c:pt idx="52">
                  <c:v>114.58225204999999</c:v>
                </c:pt>
                <c:pt idx="53">
                  <c:v>118.58225207000001</c:v>
                </c:pt>
                <c:pt idx="54">
                  <c:v>119.56902307000001</c:v>
                </c:pt>
                <c:pt idx="55">
                  <c:v>123.06902307000001</c:v>
                </c:pt>
                <c:pt idx="56">
                  <c:v>126.06902307000001</c:v>
                </c:pt>
                <c:pt idx="57">
                  <c:v>129.06902307000001</c:v>
                </c:pt>
                <c:pt idx="58">
                  <c:v>132.06902307000001</c:v>
                </c:pt>
                <c:pt idx="59">
                  <c:v>134.06902307000001</c:v>
                </c:pt>
                <c:pt idx="60">
                  <c:v>134.06902307000001</c:v>
                </c:pt>
                <c:pt idx="61">
                  <c:v>137.97942307</c:v>
                </c:pt>
                <c:pt idx="62">
                  <c:v>137.97942307</c:v>
                </c:pt>
                <c:pt idx="63">
                  <c:v>140.97942307</c:v>
                </c:pt>
                <c:pt idx="64">
                  <c:v>143.97942307</c:v>
                </c:pt>
                <c:pt idx="65">
                  <c:v>147.93388007000001</c:v>
                </c:pt>
                <c:pt idx="66">
                  <c:v>150.93388007000001</c:v>
                </c:pt>
                <c:pt idx="67">
                  <c:v>154.02646207000001</c:v>
                </c:pt>
                <c:pt idx="68">
                  <c:v>154.02646207000001</c:v>
                </c:pt>
                <c:pt idx="69">
                  <c:v>157.02646207000001</c:v>
                </c:pt>
                <c:pt idx="70">
                  <c:v>158.52646207000001</c:v>
                </c:pt>
                <c:pt idx="71">
                  <c:v>160.02646207000001</c:v>
                </c:pt>
                <c:pt idx="72">
                  <c:v>165.62646207</c:v>
                </c:pt>
                <c:pt idx="73">
                  <c:v>169.62646207</c:v>
                </c:pt>
                <c:pt idx="74">
                  <c:v>172.12646207</c:v>
                </c:pt>
                <c:pt idx="75">
                  <c:v>176.13410007000002</c:v>
                </c:pt>
                <c:pt idx="76">
                  <c:v>179.63410007000002</c:v>
                </c:pt>
                <c:pt idx="77">
                  <c:v>182.63410007000002</c:v>
                </c:pt>
                <c:pt idx="78">
                  <c:v>185.13410007000002</c:v>
                </c:pt>
                <c:pt idx="79">
                  <c:v>185.13410007000002</c:v>
                </c:pt>
                <c:pt idx="80">
                  <c:v>188.13410007000002</c:v>
                </c:pt>
                <c:pt idx="81">
                  <c:v>191.13410007000002</c:v>
                </c:pt>
                <c:pt idx="82">
                  <c:v>194.85396595</c:v>
                </c:pt>
                <c:pt idx="83">
                  <c:v>196.53154795</c:v>
                </c:pt>
                <c:pt idx="84">
                  <c:v>196.53154795</c:v>
                </c:pt>
                <c:pt idx="85">
                  <c:v>200.53154795</c:v>
                </c:pt>
                <c:pt idx="86">
                  <c:v>203.53154795</c:v>
                </c:pt>
                <c:pt idx="87">
                  <c:v>206.95654795000002</c:v>
                </c:pt>
                <c:pt idx="88">
                  <c:v>211.35335895</c:v>
                </c:pt>
                <c:pt idx="89">
                  <c:v>214.85335895</c:v>
                </c:pt>
                <c:pt idx="90">
                  <c:v>217.85335895</c:v>
                </c:pt>
                <c:pt idx="91">
                  <c:v>221.20335894999999</c:v>
                </c:pt>
                <c:pt idx="92">
                  <c:v>223.20335894999999</c:v>
                </c:pt>
                <c:pt idx="93">
                  <c:v>225.20335894999999</c:v>
                </c:pt>
                <c:pt idx="94">
                  <c:v>227.20335894999999</c:v>
                </c:pt>
                <c:pt idx="95">
                  <c:v>229.62835895000001</c:v>
                </c:pt>
                <c:pt idx="96">
                  <c:v>230.96910794999999</c:v>
                </c:pt>
                <c:pt idx="97">
                  <c:v>234.01526895000001</c:v>
                </c:pt>
                <c:pt idx="98">
                  <c:v>237.06142994999999</c:v>
                </c:pt>
                <c:pt idx="99">
                  <c:v>240.10759095000003</c:v>
                </c:pt>
                <c:pt idx="100">
                  <c:v>243.57875195000003</c:v>
                </c:pt>
                <c:pt idx="101">
                  <c:v>246.62491295000001</c:v>
                </c:pt>
                <c:pt idx="102">
                  <c:v>251.04855194999999</c:v>
                </c:pt>
                <c:pt idx="103">
                  <c:v>254.09471295000003</c:v>
                </c:pt>
                <c:pt idx="104">
                  <c:v>257.14087395000001</c:v>
                </c:pt>
                <c:pt idx="105">
                  <c:v>261.03703495000002</c:v>
                </c:pt>
                <c:pt idx="106">
                  <c:v>264.08319595</c:v>
                </c:pt>
                <c:pt idx="107">
                  <c:v>267.55435695</c:v>
                </c:pt>
                <c:pt idx="108">
                  <c:v>270.60051794999998</c:v>
                </c:pt>
                <c:pt idx="109">
                  <c:v>271.74366702999998</c:v>
                </c:pt>
                <c:pt idx="110">
                  <c:v>275.56559611</c:v>
                </c:pt>
                <c:pt idx="111">
                  <c:v>278.74153618999998</c:v>
                </c:pt>
                <c:pt idx="112">
                  <c:v>283.07394727000002</c:v>
                </c:pt>
                <c:pt idx="113">
                  <c:v>286.67488735000001</c:v>
                </c:pt>
                <c:pt idx="114">
                  <c:v>289.85082742999998</c:v>
                </c:pt>
                <c:pt idx="115">
                  <c:v>293.02676751000001</c:v>
                </c:pt>
                <c:pt idx="116">
                  <c:v>296.62770759</c:v>
                </c:pt>
                <c:pt idx="117">
                  <c:v>299.80364766999998</c:v>
                </c:pt>
                <c:pt idx="118">
                  <c:v>302.97958775000001</c:v>
                </c:pt>
                <c:pt idx="119">
                  <c:v>306.58052782999999</c:v>
                </c:pt>
                <c:pt idx="120">
                  <c:v>309.75646791000003</c:v>
                </c:pt>
              </c:numCache>
            </c:numRef>
          </c:val>
          <c:extLst>
            <c:ext xmlns:c16="http://schemas.microsoft.com/office/drawing/2014/chart" uri="{C3380CC4-5D6E-409C-BE32-E72D297353CC}">
              <c16:uniqueId val="{00000001-83C5-4D71-B0E3-AC62DB653B7D}"/>
            </c:ext>
          </c:extLst>
        </c:ser>
        <c:ser>
          <c:idx val="2"/>
          <c:order val="2"/>
          <c:tx>
            <c:strRef>
              <c:f>'Dash_Perform vsImperative (10y)'!$B$60</c:f>
              <c:strCache>
                <c:ptCount val="1"/>
                <c:pt idx="0">
                  <c:v>Spending Distribution</c:v>
                </c:pt>
              </c:strCache>
            </c:strRef>
          </c:tx>
          <c:spPr>
            <a:solidFill>
              <a:srgbClr val="DAAA00"/>
            </a:solidFill>
            <a:ln>
              <a:solidFill>
                <a:srgbClr val="DAAA00"/>
              </a:solidFill>
            </a:ln>
            <a:effectLst/>
          </c:spPr>
          <c:cat>
            <c:numRef>
              <c:f>'Dash_Perform vsImperative (10y)'!$Z$57:$EP$57</c:f>
              <c:numCache>
                <c:formatCode>m/d/yyyy</c:formatCode>
                <c:ptCount val="12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'Dash_Perform vsImperative (10y)'!$Z$60:$EP$60</c:f>
              <c:numCache>
                <c:formatCode>_("$"* #,##0_);_("$"* \(#,##0\);_("$"* "-"??_);_(@_)</c:formatCode>
                <c:ptCount val="121"/>
                <c:pt idx="0">
                  <c:v>0</c:v>
                </c:pt>
                <c:pt idx="1">
                  <c:v>0</c:v>
                </c:pt>
                <c:pt idx="2">
                  <c:v>0</c:v>
                </c:pt>
                <c:pt idx="3">
                  <c:v>0</c:v>
                </c:pt>
                <c:pt idx="4">
                  <c:v>0</c:v>
                </c:pt>
                <c:pt idx="5">
                  <c:v>59.233406719999948</c:v>
                </c:pt>
                <c:pt idx="6">
                  <c:v>59.233406719999948</c:v>
                </c:pt>
                <c:pt idx="7">
                  <c:v>59.233406719999948</c:v>
                </c:pt>
                <c:pt idx="8">
                  <c:v>59.233406719999948</c:v>
                </c:pt>
                <c:pt idx="9">
                  <c:v>59.233406719999948</c:v>
                </c:pt>
                <c:pt idx="10">
                  <c:v>59.233406719999948</c:v>
                </c:pt>
                <c:pt idx="11">
                  <c:v>119.19095378999998</c:v>
                </c:pt>
                <c:pt idx="12">
                  <c:v>119.19095378999998</c:v>
                </c:pt>
                <c:pt idx="13">
                  <c:v>119.19095378999998</c:v>
                </c:pt>
                <c:pt idx="14">
                  <c:v>119.19095378999998</c:v>
                </c:pt>
                <c:pt idx="15">
                  <c:v>119.19095378999998</c:v>
                </c:pt>
                <c:pt idx="16">
                  <c:v>119.19095378999998</c:v>
                </c:pt>
                <c:pt idx="17">
                  <c:v>179.98985137999995</c:v>
                </c:pt>
                <c:pt idx="18">
                  <c:v>179.98985137999995</c:v>
                </c:pt>
                <c:pt idx="19">
                  <c:v>179.98985137999995</c:v>
                </c:pt>
                <c:pt idx="20">
                  <c:v>179.98985137999995</c:v>
                </c:pt>
                <c:pt idx="21">
                  <c:v>179.98985137999995</c:v>
                </c:pt>
                <c:pt idx="22">
                  <c:v>179.98985137999995</c:v>
                </c:pt>
                <c:pt idx="23">
                  <c:v>240.6764493899999</c:v>
                </c:pt>
                <c:pt idx="24">
                  <c:v>240.6764493899999</c:v>
                </c:pt>
                <c:pt idx="25">
                  <c:v>240.6764493899999</c:v>
                </c:pt>
                <c:pt idx="26">
                  <c:v>240.6764493899999</c:v>
                </c:pt>
                <c:pt idx="27">
                  <c:v>240.6764493899999</c:v>
                </c:pt>
                <c:pt idx="28">
                  <c:v>240.6764493899999</c:v>
                </c:pt>
                <c:pt idx="29">
                  <c:v>290.57064986999995</c:v>
                </c:pt>
                <c:pt idx="30">
                  <c:v>290.57064986999995</c:v>
                </c:pt>
                <c:pt idx="31">
                  <c:v>290.57064986999995</c:v>
                </c:pt>
                <c:pt idx="32">
                  <c:v>290.57064986999995</c:v>
                </c:pt>
                <c:pt idx="33">
                  <c:v>290.57064986999995</c:v>
                </c:pt>
                <c:pt idx="34">
                  <c:v>290.57064986999995</c:v>
                </c:pt>
                <c:pt idx="35">
                  <c:v>343.81528713999995</c:v>
                </c:pt>
                <c:pt idx="36">
                  <c:v>343.81528713999995</c:v>
                </c:pt>
                <c:pt idx="37">
                  <c:v>343.81528713999995</c:v>
                </c:pt>
                <c:pt idx="38">
                  <c:v>343.81528713999995</c:v>
                </c:pt>
                <c:pt idx="39">
                  <c:v>343.81528713999995</c:v>
                </c:pt>
                <c:pt idx="40">
                  <c:v>343.81528713999995</c:v>
                </c:pt>
                <c:pt idx="41">
                  <c:v>397.57561724999988</c:v>
                </c:pt>
                <c:pt idx="42">
                  <c:v>397.57561724999988</c:v>
                </c:pt>
                <c:pt idx="43">
                  <c:v>397.57561724999988</c:v>
                </c:pt>
                <c:pt idx="44">
                  <c:v>397.57561724999988</c:v>
                </c:pt>
                <c:pt idx="45">
                  <c:v>397.57561724999988</c:v>
                </c:pt>
                <c:pt idx="46">
                  <c:v>397.57561724999988</c:v>
                </c:pt>
                <c:pt idx="47">
                  <c:v>446.61149969999991</c:v>
                </c:pt>
                <c:pt idx="48">
                  <c:v>446.61149970000002</c:v>
                </c:pt>
                <c:pt idx="49">
                  <c:v>446.61149970000002</c:v>
                </c:pt>
                <c:pt idx="50">
                  <c:v>446.61149970000002</c:v>
                </c:pt>
                <c:pt idx="51">
                  <c:v>446.61149970000002</c:v>
                </c:pt>
                <c:pt idx="52">
                  <c:v>446.61149970000002</c:v>
                </c:pt>
                <c:pt idx="53">
                  <c:v>496.78146428999997</c:v>
                </c:pt>
                <c:pt idx="54">
                  <c:v>496.78146428999997</c:v>
                </c:pt>
                <c:pt idx="55">
                  <c:v>496.78146428999997</c:v>
                </c:pt>
                <c:pt idx="56">
                  <c:v>496.78146428999997</c:v>
                </c:pt>
                <c:pt idx="57">
                  <c:v>496.78146428999997</c:v>
                </c:pt>
                <c:pt idx="58">
                  <c:v>496.78146428999997</c:v>
                </c:pt>
                <c:pt idx="59">
                  <c:v>547.45538179000005</c:v>
                </c:pt>
                <c:pt idx="60">
                  <c:v>547.45538179000005</c:v>
                </c:pt>
                <c:pt idx="61">
                  <c:v>547.45538179000005</c:v>
                </c:pt>
                <c:pt idx="62">
                  <c:v>547.45538179000005</c:v>
                </c:pt>
                <c:pt idx="63">
                  <c:v>547.45538179000005</c:v>
                </c:pt>
                <c:pt idx="64">
                  <c:v>547.45538179000005</c:v>
                </c:pt>
                <c:pt idx="65">
                  <c:v>595.87259759000005</c:v>
                </c:pt>
                <c:pt idx="66">
                  <c:v>595.87259759000005</c:v>
                </c:pt>
                <c:pt idx="67">
                  <c:v>595.87259759000005</c:v>
                </c:pt>
                <c:pt idx="68">
                  <c:v>595.87259759000005</c:v>
                </c:pt>
                <c:pt idx="69">
                  <c:v>595.87259759000005</c:v>
                </c:pt>
                <c:pt idx="70">
                  <c:v>595.87259759000005</c:v>
                </c:pt>
                <c:pt idx="71">
                  <c:v>645.68836620000002</c:v>
                </c:pt>
                <c:pt idx="72">
                  <c:v>645.68836620000002</c:v>
                </c:pt>
                <c:pt idx="73">
                  <c:v>645.68836620000002</c:v>
                </c:pt>
                <c:pt idx="74">
                  <c:v>645.68836620000002</c:v>
                </c:pt>
                <c:pt idx="75">
                  <c:v>645.68836620000002</c:v>
                </c:pt>
                <c:pt idx="76">
                  <c:v>645.68836620000002</c:v>
                </c:pt>
                <c:pt idx="77">
                  <c:v>694.69536894999999</c:v>
                </c:pt>
                <c:pt idx="78">
                  <c:v>694.69536894999999</c:v>
                </c:pt>
                <c:pt idx="79">
                  <c:v>694.69536894999999</c:v>
                </c:pt>
                <c:pt idx="80">
                  <c:v>694.69536894999999</c:v>
                </c:pt>
                <c:pt idx="81">
                  <c:v>694.69536894999999</c:v>
                </c:pt>
                <c:pt idx="82">
                  <c:v>694.69536894999999</c:v>
                </c:pt>
                <c:pt idx="83">
                  <c:v>747.48461149000002</c:v>
                </c:pt>
                <c:pt idx="84">
                  <c:v>747.48461149000002</c:v>
                </c:pt>
                <c:pt idx="85">
                  <c:v>747.48461149000002</c:v>
                </c:pt>
                <c:pt idx="86">
                  <c:v>747.48461149000002</c:v>
                </c:pt>
                <c:pt idx="87">
                  <c:v>747.48461149000002</c:v>
                </c:pt>
                <c:pt idx="88">
                  <c:v>747.48461149000002</c:v>
                </c:pt>
                <c:pt idx="89">
                  <c:v>797.98757394999996</c:v>
                </c:pt>
                <c:pt idx="90">
                  <c:v>797.98757394999996</c:v>
                </c:pt>
                <c:pt idx="91">
                  <c:v>797.98757394999996</c:v>
                </c:pt>
                <c:pt idx="92">
                  <c:v>797.98757394999996</c:v>
                </c:pt>
                <c:pt idx="93">
                  <c:v>797.98757394999996</c:v>
                </c:pt>
                <c:pt idx="94">
                  <c:v>797.98757394999996</c:v>
                </c:pt>
                <c:pt idx="95">
                  <c:v>850.68210016</c:v>
                </c:pt>
                <c:pt idx="96">
                  <c:v>850.68210016</c:v>
                </c:pt>
                <c:pt idx="97">
                  <c:v>850.68210016</c:v>
                </c:pt>
                <c:pt idx="98">
                  <c:v>850.68210016</c:v>
                </c:pt>
                <c:pt idx="99">
                  <c:v>850.68210016</c:v>
                </c:pt>
                <c:pt idx="100">
                  <c:v>850.68210016</c:v>
                </c:pt>
                <c:pt idx="101">
                  <c:v>911.55453434000003</c:v>
                </c:pt>
                <c:pt idx="102">
                  <c:v>911.55453434000003</c:v>
                </c:pt>
                <c:pt idx="103">
                  <c:v>911.55453434000003</c:v>
                </c:pt>
                <c:pt idx="104">
                  <c:v>911.55453434000003</c:v>
                </c:pt>
                <c:pt idx="105">
                  <c:v>911.55453434000003</c:v>
                </c:pt>
                <c:pt idx="106">
                  <c:v>911.55453434000003</c:v>
                </c:pt>
                <c:pt idx="107">
                  <c:v>970.39373818000001</c:v>
                </c:pt>
                <c:pt idx="108">
                  <c:v>970.39373818000001</c:v>
                </c:pt>
                <c:pt idx="109">
                  <c:v>970.39373818000001</c:v>
                </c:pt>
                <c:pt idx="110">
                  <c:v>970.39373818000001</c:v>
                </c:pt>
                <c:pt idx="111">
                  <c:v>970.39373818000001</c:v>
                </c:pt>
                <c:pt idx="112">
                  <c:v>970.39373818000001</c:v>
                </c:pt>
                <c:pt idx="113">
                  <c:v>1030.9655618800002</c:v>
                </c:pt>
                <c:pt idx="114">
                  <c:v>1030.9655618800002</c:v>
                </c:pt>
                <c:pt idx="115">
                  <c:v>1030.9655618800002</c:v>
                </c:pt>
                <c:pt idx="116">
                  <c:v>1030.9655618800002</c:v>
                </c:pt>
                <c:pt idx="117">
                  <c:v>1030.9655618800002</c:v>
                </c:pt>
                <c:pt idx="118">
                  <c:v>1030.9655618800002</c:v>
                </c:pt>
                <c:pt idx="119">
                  <c:v>1095.3506791900002</c:v>
                </c:pt>
                <c:pt idx="120">
                  <c:v>1095.3506791900002</c:v>
                </c:pt>
              </c:numCache>
            </c:numRef>
          </c:val>
          <c:extLst>
            <c:ext xmlns:c16="http://schemas.microsoft.com/office/drawing/2014/chart" uri="{C3380CC4-5D6E-409C-BE32-E72D297353CC}">
              <c16:uniqueId val="{00000002-83C5-4D71-B0E3-AC62DB653B7D}"/>
            </c:ext>
          </c:extLst>
        </c:ser>
        <c:ser>
          <c:idx val="3"/>
          <c:order val="3"/>
          <c:tx>
            <c:strRef>
              <c:f>'Dash_Perform vsImperative (10y)'!$B$61</c:f>
              <c:strCache>
                <c:ptCount val="1"/>
                <c:pt idx="0">
                  <c:v>Purdue Cost Inflation</c:v>
                </c:pt>
              </c:strCache>
            </c:strRef>
          </c:tx>
          <c:spPr>
            <a:solidFill>
              <a:srgbClr val="83B6DA"/>
            </a:solidFill>
            <a:ln>
              <a:solidFill>
                <a:srgbClr val="83B6DA"/>
              </a:solidFill>
            </a:ln>
            <a:effectLst/>
          </c:spPr>
          <c:cat>
            <c:numRef>
              <c:f>'Dash_Perform vsImperative (10y)'!$Z$57:$EP$57</c:f>
              <c:numCache>
                <c:formatCode>m/d/yyyy</c:formatCode>
                <c:ptCount val="12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'Dash_Perform vsImperative (10y)'!$Z$61:$EP$61</c:f>
              <c:numCache>
                <c:formatCode>_("$"* #,##0_);_("$"* \(#,##0\);_("$"* "-"??_);_(@_)</c:formatCode>
                <c:ptCount val="121"/>
                <c:pt idx="0">
                  <c:v>0</c:v>
                </c:pt>
                <c:pt idx="1">
                  <c:v>3.0301447268507999</c:v>
                </c:pt>
                <c:pt idx="2">
                  <c:v>4.5507060177741039</c:v>
                </c:pt>
                <c:pt idx="3">
                  <c:v>7.4790137177580007</c:v>
                </c:pt>
                <c:pt idx="4">
                  <c:v>10.080324010635003</c:v>
                </c:pt>
                <c:pt idx="5">
                  <c:v>12.848637310191499</c:v>
                </c:pt>
                <c:pt idx="6">
                  <c:v>14.597758117855001</c:v>
                </c:pt>
                <c:pt idx="7">
                  <c:v>16.912027662894396</c:v>
                </c:pt>
                <c:pt idx="8">
                  <c:v>19.963397494902601</c:v>
                </c:pt>
                <c:pt idx="9">
                  <c:v>22.149815150758208</c:v>
                </c:pt>
                <c:pt idx="10">
                  <c:v>25.708519573214708</c:v>
                </c:pt>
                <c:pt idx="11">
                  <c:v>29.015622876198798</c:v>
                </c:pt>
                <c:pt idx="12">
                  <c:v>31.249709637054401</c:v>
                </c:pt>
                <c:pt idx="13">
                  <c:v>32.851892176221803</c:v>
                </c:pt>
                <c:pt idx="14">
                  <c:v>36.203650840392903</c:v>
                </c:pt>
                <c:pt idx="15">
                  <c:v>38.582992663395807</c:v>
                </c:pt>
                <c:pt idx="16">
                  <c:v>40.290953906925004</c:v>
                </c:pt>
                <c:pt idx="17">
                  <c:v>42.209880495772502</c:v>
                </c:pt>
                <c:pt idx="18">
                  <c:v>44.643151582933307</c:v>
                </c:pt>
                <c:pt idx="19">
                  <c:v>47.689162535465108</c:v>
                </c:pt>
                <c:pt idx="20">
                  <c:v>50.687363080172098</c:v>
                </c:pt>
                <c:pt idx="21">
                  <c:v>50.377401099688107</c:v>
                </c:pt>
                <c:pt idx="22">
                  <c:v>52.024836621455101</c:v>
                </c:pt>
                <c:pt idx="23">
                  <c:v>53.214960841519108</c:v>
                </c:pt>
                <c:pt idx="24">
                  <c:v>55.054864105772104</c:v>
                </c:pt>
                <c:pt idx="25">
                  <c:v>56.453312148373108</c:v>
                </c:pt>
                <c:pt idx="26">
                  <c:v>59.725218898499101</c:v>
                </c:pt>
                <c:pt idx="27">
                  <c:v>61.380125739692097</c:v>
                </c:pt>
                <c:pt idx="28">
                  <c:v>65.655488327922114</c:v>
                </c:pt>
                <c:pt idx="29">
                  <c:v>67.406078029905103</c:v>
                </c:pt>
                <c:pt idx="30">
                  <c:v>70.576514019526115</c:v>
                </c:pt>
                <c:pt idx="31">
                  <c:v>75.775603189825105</c:v>
                </c:pt>
                <c:pt idx="32">
                  <c:v>78.9133986168831</c:v>
                </c:pt>
                <c:pt idx="33">
                  <c:v>82.287393294027098</c:v>
                </c:pt>
                <c:pt idx="34">
                  <c:v>84.437928867237119</c:v>
                </c:pt>
                <c:pt idx="35">
                  <c:v>87.536587667318102</c:v>
                </c:pt>
                <c:pt idx="36">
                  <c:v>89.047829197854114</c:v>
                </c:pt>
                <c:pt idx="37">
                  <c:v>90.836080908186105</c:v>
                </c:pt>
                <c:pt idx="38">
                  <c:v>92.001625422014101</c:v>
                </c:pt>
                <c:pt idx="39">
                  <c:v>94.945465447700101</c:v>
                </c:pt>
                <c:pt idx="40">
                  <c:v>98.326366270637109</c:v>
                </c:pt>
                <c:pt idx="41">
                  <c:v>101.4016160955341</c:v>
                </c:pt>
                <c:pt idx="42">
                  <c:v>105.06046977250811</c:v>
                </c:pt>
                <c:pt idx="43">
                  <c:v>108.55523602362412</c:v>
                </c:pt>
                <c:pt idx="44">
                  <c:v>110.78416033156212</c:v>
                </c:pt>
                <c:pt idx="45">
                  <c:v>113.5776332393031</c:v>
                </c:pt>
                <c:pt idx="46">
                  <c:v>116.2049415167691</c:v>
                </c:pt>
                <c:pt idx="47">
                  <c:v>118.1723794626631</c:v>
                </c:pt>
                <c:pt idx="48">
                  <c:v>121.3483524181881</c:v>
                </c:pt>
                <c:pt idx="49">
                  <c:v>124.03963687464211</c:v>
                </c:pt>
                <c:pt idx="50">
                  <c:v>127.9764171032791</c:v>
                </c:pt>
                <c:pt idx="51">
                  <c:v>130.65401951289908</c:v>
                </c:pt>
                <c:pt idx="52">
                  <c:v>133.7468408811541</c:v>
                </c:pt>
                <c:pt idx="53">
                  <c:v>137.05809803295111</c:v>
                </c:pt>
                <c:pt idx="54">
                  <c:v>139.71900951860709</c:v>
                </c:pt>
                <c:pt idx="55">
                  <c:v>144.02687292540008</c:v>
                </c:pt>
                <c:pt idx="56">
                  <c:v>148.02470946128909</c:v>
                </c:pt>
                <c:pt idx="57">
                  <c:v>146.90061314413009</c:v>
                </c:pt>
                <c:pt idx="58">
                  <c:v>139.8679581335081</c:v>
                </c:pt>
                <c:pt idx="59">
                  <c:v>138.76966897129211</c:v>
                </c:pt>
                <c:pt idx="60">
                  <c:v>140.91478512291809</c:v>
                </c:pt>
                <c:pt idx="61">
                  <c:v>148.99159886297309</c:v>
                </c:pt>
                <c:pt idx="62">
                  <c:v>155.60375198522411</c:v>
                </c:pt>
                <c:pt idx="63">
                  <c:v>158.48520955010409</c:v>
                </c:pt>
                <c:pt idx="64">
                  <c:v>160.28995088368009</c:v>
                </c:pt>
                <c:pt idx="65">
                  <c:v>164.2681234957021</c:v>
                </c:pt>
                <c:pt idx="66">
                  <c:v>166.6324503516401</c:v>
                </c:pt>
                <c:pt idx="67">
                  <c:v>167.40544049957211</c:v>
                </c:pt>
                <c:pt idx="68">
                  <c:v>169.7083169423791</c:v>
                </c:pt>
                <c:pt idx="69">
                  <c:v>175.17733489001409</c:v>
                </c:pt>
                <c:pt idx="70">
                  <c:v>190.19127572765808</c:v>
                </c:pt>
                <c:pt idx="71">
                  <c:v>205.43175449417407</c:v>
                </c:pt>
                <c:pt idx="72">
                  <c:v>220.76656829957108</c:v>
                </c:pt>
                <c:pt idx="73">
                  <c:v>227.2362433001781</c:v>
                </c:pt>
                <c:pt idx="74">
                  <c:v>231.36917063436209</c:v>
                </c:pt>
                <c:pt idx="75">
                  <c:v>236.94305292901907</c:v>
                </c:pt>
                <c:pt idx="76">
                  <c:v>251.41497359569308</c:v>
                </c:pt>
                <c:pt idx="77">
                  <c:v>265.66574930715507</c:v>
                </c:pt>
                <c:pt idx="78">
                  <c:v>280.78187463346512</c:v>
                </c:pt>
                <c:pt idx="79">
                  <c:v>294.0887974435671</c:v>
                </c:pt>
                <c:pt idx="80">
                  <c:v>305.1487037162201</c:v>
                </c:pt>
                <c:pt idx="81">
                  <c:v>312.3678010176011</c:v>
                </c:pt>
                <c:pt idx="82">
                  <c:v>323.57608811846308</c:v>
                </c:pt>
                <c:pt idx="83">
                  <c:v>338.22230911187108</c:v>
                </c:pt>
                <c:pt idx="84">
                  <c:v>351.93088711119208</c:v>
                </c:pt>
                <c:pt idx="85">
                  <c:v>358.65348389188409</c:v>
                </c:pt>
                <c:pt idx="86">
                  <c:v>371.75790682695509</c:v>
                </c:pt>
                <c:pt idx="87">
                  <c:v>384.16162306669509</c:v>
                </c:pt>
                <c:pt idx="88">
                  <c:v>391.00178250056211</c:v>
                </c:pt>
                <c:pt idx="89">
                  <c:v>397.58404568347009</c:v>
                </c:pt>
                <c:pt idx="90">
                  <c:v>406.27408213195309</c:v>
                </c:pt>
                <c:pt idx="91">
                  <c:v>415.0274864019031</c:v>
                </c:pt>
                <c:pt idx="92">
                  <c:v>425.02501877115009</c:v>
                </c:pt>
                <c:pt idx="93">
                  <c:v>433.37763519664207</c:v>
                </c:pt>
                <c:pt idx="94">
                  <c:v>442.33617162943608</c:v>
                </c:pt>
                <c:pt idx="95">
                  <c:v>451.93168713238407</c:v>
                </c:pt>
                <c:pt idx="96">
                  <c:v>455.36477218996612</c:v>
                </c:pt>
                <c:pt idx="97">
                  <c:v>458.9491786237611</c:v>
                </c:pt>
                <c:pt idx="98">
                  <c:v>465.35404085027204</c:v>
                </c:pt>
                <c:pt idx="99">
                  <c:v>472.67164580039804</c:v>
                </c:pt>
                <c:pt idx="100">
                  <c:v>477.68583608153114</c:v>
                </c:pt>
                <c:pt idx="101">
                  <c:v>483.88170193815205</c:v>
                </c:pt>
                <c:pt idx="102">
                  <c:v>490.8124973742361</c:v>
                </c:pt>
                <c:pt idx="103">
                  <c:v>499.81278723979614</c:v>
                </c:pt>
                <c:pt idx="104">
                  <c:v>508.06895319815311</c:v>
                </c:pt>
                <c:pt idx="105">
                  <c:v>516.53985971940006</c:v>
                </c:pt>
                <c:pt idx="106">
                  <c:v>523.57021056441909</c:v>
                </c:pt>
                <c:pt idx="107">
                  <c:v>527.42130950123101</c:v>
                </c:pt>
                <c:pt idx="108">
                  <c:v>528.97762558944908</c:v>
                </c:pt>
                <c:pt idx="109">
                  <c:v>532.98911570499399</c:v>
                </c:pt>
                <c:pt idx="110">
                  <c:v>539.94551861122704</c:v>
                </c:pt>
                <c:pt idx="111">
                  <c:v>547.78199457191999</c:v>
                </c:pt>
                <c:pt idx="112">
                  <c:v>554.87818860961409</c:v>
                </c:pt>
                <c:pt idx="113">
                  <c:v>562.56308233008906</c:v>
                </c:pt>
                <c:pt idx="114">
                  <c:v>568.25403806118209</c:v>
                </c:pt>
                <c:pt idx="115">
                  <c:v>578.64085079886104</c:v>
                </c:pt>
                <c:pt idx="116">
                  <c:v>584.37433476014201</c:v>
                </c:pt>
                <c:pt idx="117">
                  <c:v>585.81272257607202</c:v>
                </c:pt>
                <c:pt idx="118">
                  <c:v>591.74976814597699</c:v>
                </c:pt>
                <c:pt idx="119">
                  <c:v>595.03066823714403</c:v>
                </c:pt>
                <c:pt idx="120">
                  <c:v>600.86984318041505</c:v>
                </c:pt>
              </c:numCache>
            </c:numRef>
          </c:val>
          <c:extLst>
            <c:ext xmlns:c16="http://schemas.microsoft.com/office/drawing/2014/chart" uri="{C3380CC4-5D6E-409C-BE32-E72D297353CC}">
              <c16:uniqueId val="{00000003-83C5-4D71-B0E3-AC62DB653B7D}"/>
            </c:ext>
          </c:extLst>
        </c:ser>
        <c:dLbls>
          <c:showLegendKey val="0"/>
          <c:showVal val="0"/>
          <c:showCatName val="0"/>
          <c:showSerName val="0"/>
          <c:showPercent val="0"/>
          <c:showBubbleSize val="0"/>
        </c:dLbls>
        <c:axId val="291827040"/>
        <c:axId val="557348016"/>
      </c:areaChart>
      <c:lineChart>
        <c:grouping val="standard"/>
        <c:varyColors val="0"/>
        <c:ser>
          <c:idx val="4"/>
          <c:order val="4"/>
          <c:tx>
            <c:strRef>
              <c:f>'Dash_Perform vsImperative (10y)'!$B$62</c:f>
              <c:strCache>
                <c:ptCount val="1"/>
                <c:pt idx="0">
                  <c:v>Net Endowment Return</c:v>
                </c:pt>
              </c:strCache>
            </c:strRef>
          </c:tx>
          <c:spPr>
            <a:ln w="28575" cap="rnd">
              <a:solidFill>
                <a:srgbClr val="8E6F3E"/>
              </a:solidFill>
              <a:round/>
            </a:ln>
            <a:effectLst/>
          </c:spPr>
          <c:marker>
            <c:symbol val="none"/>
          </c:marker>
          <c:cat>
            <c:numRef>
              <c:f>'[4]Dash_Performance vs Imperatives'!$C$47:$BK$47</c:f>
              <c:numCache>
                <c:formatCode>General</c:formatCode>
                <c:ptCount val="61"/>
                <c:pt idx="0">
                  <c:v>41759</c:v>
                </c:pt>
                <c:pt idx="1">
                  <c:v>41790</c:v>
                </c:pt>
                <c:pt idx="2">
                  <c:v>41820</c:v>
                </c:pt>
                <c:pt idx="3">
                  <c:v>41851</c:v>
                </c:pt>
                <c:pt idx="4">
                  <c:v>41882</c:v>
                </c:pt>
                <c:pt idx="5">
                  <c:v>41912</c:v>
                </c:pt>
                <c:pt idx="6">
                  <c:v>41943</c:v>
                </c:pt>
                <c:pt idx="7">
                  <c:v>41973</c:v>
                </c:pt>
                <c:pt idx="8">
                  <c:v>42004</c:v>
                </c:pt>
                <c:pt idx="9">
                  <c:v>42035</c:v>
                </c:pt>
                <c:pt idx="10">
                  <c:v>42063</c:v>
                </c:pt>
                <c:pt idx="11">
                  <c:v>42094</c:v>
                </c:pt>
                <c:pt idx="12">
                  <c:v>42124</c:v>
                </c:pt>
                <c:pt idx="13">
                  <c:v>42155</c:v>
                </c:pt>
                <c:pt idx="14">
                  <c:v>42185</c:v>
                </c:pt>
                <c:pt idx="15">
                  <c:v>42216</c:v>
                </c:pt>
                <c:pt idx="16">
                  <c:v>42247</c:v>
                </c:pt>
                <c:pt idx="17">
                  <c:v>42277</c:v>
                </c:pt>
                <c:pt idx="18">
                  <c:v>42308</c:v>
                </c:pt>
                <c:pt idx="19">
                  <c:v>42338</c:v>
                </c:pt>
                <c:pt idx="20">
                  <c:v>42369</c:v>
                </c:pt>
                <c:pt idx="21">
                  <c:v>42400</c:v>
                </c:pt>
                <c:pt idx="22">
                  <c:v>42429</c:v>
                </c:pt>
                <c:pt idx="23">
                  <c:v>42460</c:v>
                </c:pt>
                <c:pt idx="24">
                  <c:v>42490</c:v>
                </c:pt>
                <c:pt idx="25">
                  <c:v>42521</c:v>
                </c:pt>
                <c:pt idx="26">
                  <c:v>42551</c:v>
                </c:pt>
                <c:pt idx="27">
                  <c:v>42582</c:v>
                </c:pt>
                <c:pt idx="28">
                  <c:v>42613</c:v>
                </c:pt>
                <c:pt idx="29">
                  <c:v>42643</c:v>
                </c:pt>
                <c:pt idx="30">
                  <c:v>42674</c:v>
                </c:pt>
                <c:pt idx="31">
                  <c:v>42704</c:v>
                </c:pt>
                <c:pt idx="32">
                  <c:v>42735</c:v>
                </c:pt>
                <c:pt idx="33">
                  <c:v>42766</c:v>
                </c:pt>
                <c:pt idx="34">
                  <c:v>42794</c:v>
                </c:pt>
                <c:pt idx="35">
                  <c:v>42825</c:v>
                </c:pt>
                <c:pt idx="36">
                  <c:v>42855</c:v>
                </c:pt>
                <c:pt idx="37">
                  <c:v>42886</c:v>
                </c:pt>
                <c:pt idx="38">
                  <c:v>42916</c:v>
                </c:pt>
                <c:pt idx="39">
                  <c:v>42947</c:v>
                </c:pt>
                <c:pt idx="40">
                  <c:v>42978</c:v>
                </c:pt>
                <c:pt idx="41">
                  <c:v>43008</c:v>
                </c:pt>
                <c:pt idx="42">
                  <c:v>43039</c:v>
                </c:pt>
                <c:pt idx="43">
                  <c:v>43069</c:v>
                </c:pt>
                <c:pt idx="44">
                  <c:v>43100</c:v>
                </c:pt>
                <c:pt idx="45">
                  <c:v>43131</c:v>
                </c:pt>
                <c:pt idx="46">
                  <c:v>43159</c:v>
                </c:pt>
                <c:pt idx="47">
                  <c:v>43190</c:v>
                </c:pt>
                <c:pt idx="48">
                  <c:v>43220</c:v>
                </c:pt>
                <c:pt idx="49">
                  <c:v>43251</c:v>
                </c:pt>
                <c:pt idx="50">
                  <c:v>43281</c:v>
                </c:pt>
                <c:pt idx="51">
                  <c:v>43312</c:v>
                </c:pt>
                <c:pt idx="52">
                  <c:v>43343</c:v>
                </c:pt>
                <c:pt idx="53">
                  <c:v>43373</c:v>
                </c:pt>
                <c:pt idx="54">
                  <c:v>43404</c:v>
                </c:pt>
                <c:pt idx="55">
                  <c:v>43434</c:v>
                </c:pt>
                <c:pt idx="56">
                  <c:v>43465</c:v>
                </c:pt>
                <c:pt idx="57">
                  <c:v>43496</c:v>
                </c:pt>
                <c:pt idx="58">
                  <c:v>43524</c:v>
                </c:pt>
                <c:pt idx="59">
                  <c:v>43555</c:v>
                </c:pt>
                <c:pt idx="60">
                  <c:v>43585</c:v>
                </c:pt>
              </c:numCache>
            </c:numRef>
          </c:cat>
          <c:val>
            <c:numRef>
              <c:f>'Dash_Perform vsImperative (10y)'!$Z$62:$EP$62</c:f>
              <c:numCache>
                <c:formatCode>_("$"* #,##0_);_("$"* \(#,##0\);_("$"* "-"??_);_(@_)</c:formatCode>
                <c:ptCount val="121"/>
                <c:pt idx="0">
                  <c:v>0</c:v>
                </c:pt>
                <c:pt idx="1">
                  <c:v>-4.529405660000009</c:v>
                </c:pt>
                <c:pt idx="2">
                  <c:v>-71.241591299999982</c:v>
                </c:pt>
                <c:pt idx="3">
                  <c:v>-115.75275132999997</c:v>
                </c:pt>
                <c:pt idx="4">
                  <c:v>-70.558593690000009</c:v>
                </c:pt>
                <c:pt idx="5">
                  <c:v>-67.845177920000026</c:v>
                </c:pt>
                <c:pt idx="6">
                  <c:v>-85.460620919999997</c:v>
                </c:pt>
                <c:pt idx="7">
                  <c:v>-153.24262405999997</c:v>
                </c:pt>
                <c:pt idx="8">
                  <c:v>-182.53480567999998</c:v>
                </c:pt>
                <c:pt idx="9">
                  <c:v>-122.02110849999997</c:v>
                </c:pt>
                <c:pt idx="10">
                  <c:v>-92.75186960000002</c:v>
                </c:pt>
                <c:pt idx="11">
                  <c:v>-76.929094780000014</c:v>
                </c:pt>
                <c:pt idx="12">
                  <c:v>-74.468728929999997</c:v>
                </c:pt>
                <c:pt idx="13">
                  <c:v>-28.602580910000029</c:v>
                </c:pt>
                <c:pt idx="14">
                  <c:v>-6.2848416100000009</c:v>
                </c:pt>
                <c:pt idx="15">
                  <c:v>2.7371744699999567</c:v>
                </c:pt>
                <c:pt idx="16">
                  <c:v>-13.272517820000019</c:v>
                </c:pt>
                <c:pt idx="17">
                  <c:v>-9.176548690000061</c:v>
                </c:pt>
                <c:pt idx="18">
                  <c:v>5.9109561299999314</c:v>
                </c:pt>
                <c:pt idx="19">
                  <c:v>41.01563694999993</c:v>
                </c:pt>
                <c:pt idx="20">
                  <c:v>84.667457319999926</c:v>
                </c:pt>
                <c:pt idx="21">
                  <c:v>113.63526662999993</c:v>
                </c:pt>
                <c:pt idx="22">
                  <c:v>140.40482098999985</c:v>
                </c:pt>
                <c:pt idx="23">
                  <c:v>172.65125425999986</c:v>
                </c:pt>
                <c:pt idx="24">
                  <c:v>185.02980964999983</c:v>
                </c:pt>
                <c:pt idx="25">
                  <c:v>222.83259465999981</c:v>
                </c:pt>
                <c:pt idx="26">
                  <c:v>239.87579875999984</c:v>
                </c:pt>
                <c:pt idx="27">
                  <c:v>266.37907559999985</c:v>
                </c:pt>
                <c:pt idx="28">
                  <c:v>290.85618990999978</c:v>
                </c:pt>
                <c:pt idx="29">
                  <c:v>327.60167432999981</c:v>
                </c:pt>
                <c:pt idx="30">
                  <c:v>352.15544900999976</c:v>
                </c:pt>
                <c:pt idx="31">
                  <c:v>423.12207112999977</c:v>
                </c:pt>
                <c:pt idx="32">
                  <c:v>359.76707795999982</c:v>
                </c:pt>
                <c:pt idx="33">
                  <c:v>350.93280698999979</c:v>
                </c:pt>
                <c:pt idx="34">
                  <c:v>366.41065071999981</c:v>
                </c:pt>
                <c:pt idx="35">
                  <c:v>387.13103224999975</c:v>
                </c:pt>
                <c:pt idx="36">
                  <c:v>383.59742788999972</c:v>
                </c:pt>
                <c:pt idx="37">
                  <c:v>430.8328761099998</c:v>
                </c:pt>
                <c:pt idx="38">
                  <c:v>466.31600305999984</c:v>
                </c:pt>
                <c:pt idx="39">
                  <c:v>466.40765126999986</c:v>
                </c:pt>
                <c:pt idx="40">
                  <c:v>357.86242426999991</c:v>
                </c:pt>
                <c:pt idx="41">
                  <c:v>405.79157758999986</c:v>
                </c:pt>
                <c:pt idx="42">
                  <c:v>303.69410199999993</c:v>
                </c:pt>
                <c:pt idx="43">
                  <c:v>409.58540373999983</c:v>
                </c:pt>
                <c:pt idx="44">
                  <c:v>454.41704831999994</c:v>
                </c:pt>
                <c:pt idx="45">
                  <c:v>479.88658876</c:v>
                </c:pt>
                <c:pt idx="46">
                  <c:v>535.40760235000005</c:v>
                </c:pt>
                <c:pt idx="47">
                  <c:v>468.03601445000004</c:v>
                </c:pt>
                <c:pt idx="48">
                  <c:v>553.96630572999993</c:v>
                </c:pt>
                <c:pt idx="49">
                  <c:v>561.00112090999994</c:v>
                </c:pt>
                <c:pt idx="50">
                  <c:v>566.09536265999998</c:v>
                </c:pt>
                <c:pt idx="51">
                  <c:v>592.93374657000004</c:v>
                </c:pt>
                <c:pt idx="52">
                  <c:v>631.05221035</c:v>
                </c:pt>
                <c:pt idx="53">
                  <c:v>668.34216468999989</c:v>
                </c:pt>
                <c:pt idx="54">
                  <c:v>708.82892472000003</c:v>
                </c:pt>
                <c:pt idx="55">
                  <c:v>689.17501055000002</c:v>
                </c:pt>
                <c:pt idx="56">
                  <c:v>577.96045834999995</c:v>
                </c:pt>
                <c:pt idx="57">
                  <c:v>358.34353979999992</c:v>
                </c:pt>
                <c:pt idx="58">
                  <c:v>456.48841802999993</c:v>
                </c:pt>
                <c:pt idx="59">
                  <c:v>497.18272201999991</c:v>
                </c:pt>
                <c:pt idx="60">
                  <c:v>536.52456013999995</c:v>
                </c:pt>
                <c:pt idx="61">
                  <c:v>616.00375217999999</c:v>
                </c:pt>
                <c:pt idx="62">
                  <c:v>723.07246592999991</c:v>
                </c:pt>
                <c:pt idx="63">
                  <c:v>687.28402813999992</c:v>
                </c:pt>
                <c:pt idx="64">
                  <c:v>660.03960779999989</c:v>
                </c:pt>
                <c:pt idx="65">
                  <c:v>879.66361013000005</c:v>
                </c:pt>
                <c:pt idx="66">
                  <c:v>970.15563773999997</c:v>
                </c:pt>
                <c:pt idx="67">
                  <c:v>979.73310846000004</c:v>
                </c:pt>
                <c:pt idx="68">
                  <c:v>1061.6705803699999</c:v>
                </c:pt>
                <c:pt idx="69">
                  <c:v>1226.0665438399999</c:v>
                </c:pt>
                <c:pt idx="70">
                  <c:v>1375.0795415699999</c:v>
                </c:pt>
                <c:pt idx="71">
                  <c:v>1473.51888674</c:v>
                </c:pt>
                <c:pt idx="72">
                  <c:v>1521.4161721</c:v>
                </c:pt>
                <c:pt idx="73">
                  <c:v>1566.52076513</c:v>
                </c:pt>
                <c:pt idx="74">
                  <c:v>1671.02099015</c:v>
                </c:pt>
                <c:pt idx="75">
                  <c:v>1639.7560478600001</c:v>
                </c:pt>
                <c:pt idx="76">
                  <c:v>1765.1037660700001</c:v>
                </c:pt>
                <c:pt idx="77">
                  <c:v>1817.1994016299998</c:v>
                </c:pt>
                <c:pt idx="78">
                  <c:v>1917.6389867699997</c:v>
                </c:pt>
                <c:pt idx="79">
                  <c:v>1832.2454287899998</c:v>
                </c:pt>
                <c:pt idx="80">
                  <c:v>1786.1788843799998</c:v>
                </c:pt>
                <c:pt idx="81">
                  <c:v>1859.8205689899999</c:v>
                </c:pt>
                <c:pt idx="82">
                  <c:v>1757.5223410699998</c:v>
                </c:pt>
                <c:pt idx="83">
                  <c:v>1740.0901238700001</c:v>
                </c:pt>
                <c:pt idx="84">
                  <c:v>1562.0923846399999</c:v>
                </c:pt>
                <c:pt idx="85">
                  <c:v>1694.7553491400001</c:v>
                </c:pt>
                <c:pt idx="86">
                  <c:v>1543.22714731</c:v>
                </c:pt>
                <c:pt idx="87">
                  <c:v>1355.7122170499999</c:v>
                </c:pt>
                <c:pt idx="88">
                  <c:v>1473.32307059</c:v>
                </c:pt>
                <c:pt idx="89">
                  <c:v>1589.9620760999999</c:v>
                </c:pt>
                <c:pt idx="90">
                  <c:v>1508.04780224</c:v>
                </c:pt>
                <c:pt idx="91">
                  <c:v>1649.2359402199997</c:v>
                </c:pt>
                <c:pt idx="92">
                  <c:v>1565.7230752</c:v>
                </c:pt>
                <c:pt idx="93">
                  <c:v>1598.22364468</c:v>
                </c:pt>
                <c:pt idx="94">
                  <c:v>1615.9545785299999</c:v>
                </c:pt>
                <c:pt idx="95">
                  <c:v>1589.33324849</c:v>
                </c:pt>
                <c:pt idx="96">
                  <c:v>1694.9361574799998</c:v>
                </c:pt>
                <c:pt idx="97">
                  <c:v>1770.25080073</c:v>
                </c:pt>
                <c:pt idx="98">
                  <c:v>1715.94580587</c:v>
                </c:pt>
                <c:pt idx="99">
                  <c:v>1630.3037284300001</c:v>
                </c:pt>
                <c:pt idx="100">
                  <c:v>1571.5570863299999</c:v>
                </c:pt>
                <c:pt idx="101">
                  <c:v>1736.9827043799999</c:v>
                </c:pt>
                <c:pt idx="102">
                  <c:v>1858.5064240200002</c:v>
                </c:pt>
                <c:pt idx="103">
                  <c:v>1848.2269122</c:v>
                </c:pt>
                <c:pt idx="104">
                  <c:v>1935.8247322999998</c:v>
                </c:pt>
                <c:pt idx="105">
                  <c:v>2045.5299336400001</c:v>
                </c:pt>
                <c:pt idx="106">
                  <c:v>1962.6765603299998</c:v>
                </c:pt>
                <c:pt idx="107">
                  <c:v>2085.9412373899995</c:v>
                </c:pt>
                <c:pt idx="108">
                  <c:v>2121.0128661099998</c:v>
                </c:pt>
                <c:pt idx="109">
                  <c:v>2196.3059889899996</c:v>
                </c:pt>
                <c:pt idx="110">
                  <c:v>2245.5940766099998</c:v>
                </c:pt>
                <c:pt idx="111">
                  <c:v>2287.7937861399996</c:v>
                </c:pt>
                <c:pt idx="112">
                  <c:v>2226.3636837099998</c:v>
                </c:pt>
                <c:pt idx="113">
                  <c:v>2334.7696088899997</c:v>
                </c:pt>
                <c:pt idx="114">
                  <c:v>2247.8576258599996</c:v>
                </c:pt>
                <c:pt idx="115">
                  <c:v>2323.6646503299999</c:v>
                </c:pt>
                <c:pt idx="116">
                  <c:v>2349.2733767599998</c:v>
                </c:pt>
                <c:pt idx="117">
                  <c:v>2284.0379007199999</c:v>
                </c:pt>
                <c:pt idx="118">
                  <c:v>2317.7548174299995</c:v>
                </c:pt>
                <c:pt idx="119">
                  <c:v>2432.9214039699996</c:v>
                </c:pt>
                <c:pt idx="120">
                  <c:v>2539.7380291999998</c:v>
                </c:pt>
              </c:numCache>
            </c:numRef>
          </c:val>
          <c:smooth val="0"/>
          <c:extLst>
            <c:ext xmlns:c16="http://schemas.microsoft.com/office/drawing/2014/chart" uri="{C3380CC4-5D6E-409C-BE32-E72D297353CC}">
              <c16:uniqueId val="{00000004-83C5-4D71-B0E3-AC62DB653B7D}"/>
            </c:ext>
          </c:extLst>
        </c:ser>
        <c:dLbls>
          <c:showLegendKey val="0"/>
          <c:showVal val="0"/>
          <c:showCatName val="0"/>
          <c:showSerName val="0"/>
          <c:showPercent val="0"/>
          <c:showBubbleSize val="0"/>
        </c:dLbls>
        <c:marker val="1"/>
        <c:smooth val="0"/>
        <c:axId val="280518815"/>
        <c:axId val="2028768111"/>
      </c:lineChart>
      <c:dateAx>
        <c:axId val="291827040"/>
        <c:scaling>
          <c:orientation val="minMax"/>
          <c:max val="45838"/>
          <c:min val="42185"/>
        </c:scaling>
        <c:delete val="0"/>
        <c:axPos val="b"/>
        <c:numFmt formatCode="yyyy" sourceLinked="0"/>
        <c:majorTickMark val="none"/>
        <c:minorTickMark val="none"/>
        <c:tickLblPos val="nextTo"/>
        <c:spPr>
          <a:noFill/>
          <a:ln w="38100" cap="flat" cmpd="sng" algn="ctr">
            <a:solidFill>
              <a:sysClr val="window" lastClr="FFFFFF">
                <a:lumMod val="85000"/>
              </a:sys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557348016"/>
        <c:crosses val="autoZero"/>
        <c:auto val="0"/>
        <c:lblOffset val="100"/>
        <c:baseTimeUnit val="months"/>
        <c:majorUnit val="12"/>
      </c:dateAx>
      <c:valAx>
        <c:axId val="557348016"/>
        <c:scaling>
          <c:orientation val="minMax"/>
          <c:max val="1000"/>
        </c:scaling>
        <c:delete val="1"/>
        <c:axPos val="l"/>
        <c:numFmt formatCode="&quot;$&quot;#,,&quot;M&quot;" sourceLinked="0"/>
        <c:majorTickMark val="none"/>
        <c:minorTickMark val="none"/>
        <c:tickLblPos val="nextTo"/>
        <c:crossAx val="291827040"/>
        <c:crosses val="autoZero"/>
        <c:crossBetween val="midCat"/>
        <c:majorUnit val="100"/>
        <c:minorUnit val="10"/>
      </c:valAx>
      <c:valAx>
        <c:axId val="2028768111"/>
        <c:scaling>
          <c:orientation val="minMax"/>
          <c:min val="-250"/>
        </c:scaling>
        <c:delete val="0"/>
        <c:axPos val="r"/>
        <c:numFmt formatCode="_(&quot;$&quot;* #,##0_);_(&quot;$&quot;* \(#,##0\);_(&quot;$&quot;* &quot;-&quot;??_);_(@_)"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0518815"/>
        <c:crosses val="max"/>
        <c:crossBetween val="between"/>
      </c:valAx>
      <c:catAx>
        <c:axId val="280518815"/>
        <c:scaling>
          <c:orientation val="minMax"/>
        </c:scaling>
        <c:delete val="1"/>
        <c:axPos val="b"/>
        <c:numFmt formatCode="General" sourceLinked="1"/>
        <c:majorTickMark val="out"/>
        <c:minorTickMark val="none"/>
        <c:tickLblPos val="nextTo"/>
        <c:crossAx val="2028768111"/>
        <c:crosses val="autoZero"/>
        <c:auto val="1"/>
        <c:lblAlgn val="ctr"/>
        <c:lblOffset val="100"/>
        <c:noMultiLvlLbl val="0"/>
      </c:cat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563667079909689E-2"/>
          <c:y val="5.8635935259966888E-2"/>
          <c:w val="0.97487266584018062"/>
          <c:h val="0.86664618404343552"/>
        </c:manualLayout>
      </c:layout>
      <c:barChart>
        <c:barDir val="col"/>
        <c:grouping val="clustered"/>
        <c:varyColors val="0"/>
        <c:ser>
          <c:idx val="0"/>
          <c:order val="0"/>
          <c:tx>
            <c:strRef>
              <c:f>'Consolidated_Performance_&amp;_AA'!$E$38</c:f>
              <c:strCache>
                <c:ptCount val="1"/>
                <c:pt idx="0">
                  <c:v>PIP</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('Consolidated_Performance_&amp;_AA'!$J$3:$K$3,'Consolidated_Performance_&amp;_AA'!$M$3:$P$3)</c:f>
              <c:strCache>
                <c:ptCount val="6"/>
                <c:pt idx="0">
                  <c:v>CYTD</c:v>
                </c:pt>
                <c:pt idx="1">
                  <c:v>FYTD</c:v>
                </c:pt>
                <c:pt idx="2">
                  <c:v>1 Year</c:v>
                </c:pt>
                <c:pt idx="3">
                  <c:v>3 Year</c:v>
                </c:pt>
                <c:pt idx="4">
                  <c:v>5 Year</c:v>
                </c:pt>
                <c:pt idx="5">
                  <c:v>10 Year</c:v>
                </c:pt>
              </c:strCache>
            </c:strRef>
          </c:cat>
          <c:val>
            <c:numRef>
              <c:f>('Consolidated_Performance_&amp;_AA'!$J$38,'Consolidated_Performance_&amp;_AA'!$K$38,'Consolidated_Performance_&amp;_AA'!$M$38,'Consolidated_Performance_&amp;_AA'!$N$38,'Consolidated_Performance_&amp;_AA'!$O$38,'Consolidated_Performance_&amp;_AA'!$P$38)</c:f>
              <c:numCache>
                <c:formatCode>0.0%</c:formatCode>
                <c:ptCount val="6"/>
                <c:pt idx="0">
                  <c:v>7.1549445393694455E-2</c:v>
                </c:pt>
                <c:pt idx="1">
                  <c:v>0.10539733515870386</c:v>
                </c:pt>
                <c:pt idx="2">
                  <c:v>0.10539733515870386</c:v>
                </c:pt>
                <c:pt idx="3">
                  <c:v>8.6315081449488185E-2</c:v>
                </c:pt>
                <c:pt idx="4">
                  <c:v>0.12413993021662528</c:v>
                </c:pt>
                <c:pt idx="5">
                  <c:v>8.3766206164108237E-2</c:v>
                </c:pt>
              </c:numCache>
            </c:numRef>
          </c:val>
          <c:extLst>
            <c:ext xmlns:c16="http://schemas.microsoft.com/office/drawing/2014/chart" uri="{C3380CC4-5D6E-409C-BE32-E72D297353CC}">
              <c16:uniqueId val="{00000000-0B6B-4D84-BF7E-400CDF89972C}"/>
            </c:ext>
          </c:extLst>
        </c:ser>
        <c:ser>
          <c:idx val="2"/>
          <c:order val="2"/>
          <c:tx>
            <c:strRef>
              <c:f>'Consolidated_Performance_&amp;_AA'!$E$40</c:f>
              <c:strCache>
                <c:ptCount val="1"/>
                <c:pt idx="0">
                  <c:v>PIP Total Fund Benchmark </c:v>
                </c:pt>
              </c:strCache>
            </c:strRef>
          </c:tx>
          <c:spPr>
            <a:solidFill>
              <a:schemeClr val="tx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Narrow" panose="020B060602020203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('Consolidated_Performance_&amp;_AA'!$J$3:$K$3,'Consolidated_Performance_&amp;_AA'!$M$3:$P$3)</c:f>
              <c:strCache>
                <c:ptCount val="6"/>
                <c:pt idx="0">
                  <c:v>CYTD</c:v>
                </c:pt>
                <c:pt idx="1">
                  <c:v>FYTD</c:v>
                </c:pt>
                <c:pt idx="2">
                  <c:v>1 Year</c:v>
                </c:pt>
                <c:pt idx="3">
                  <c:v>3 Year</c:v>
                </c:pt>
                <c:pt idx="4">
                  <c:v>5 Year</c:v>
                </c:pt>
                <c:pt idx="5">
                  <c:v>10 Year</c:v>
                </c:pt>
              </c:strCache>
            </c:strRef>
          </c:cat>
          <c:val>
            <c:numRef>
              <c:f>('Consolidated_Performance_&amp;_AA'!$J$40,'Consolidated_Performance_&amp;_AA'!$K$40,'Consolidated_Performance_&amp;_AA'!$M$40,'Consolidated_Performance_&amp;_AA'!$N$40,'Consolidated_Performance_&amp;_AA'!$O$40,'Consolidated_Performance_&amp;_AA'!$P$40)</c:f>
              <c:numCache>
                <c:formatCode>0.0%</c:formatCode>
                <c:ptCount val="6"/>
                <c:pt idx="0">
                  <c:v>5.2611498518942534E-2</c:v>
                </c:pt>
                <c:pt idx="1">
                  <c:v>0.10865804724754247</c:v>
                </c:pt>
                <c:pt idx="2">
                  <c:v>0.10865804724754247</c:v>
                </c:pt>
                <c:pt idx="3">
                  <c:v>0.109643077777692</c:v>
                </c:pt>
                <c:pt idx="4">
                  <c:v>0.12457457144849515</c:v>
                </c:pt>
                <c:pt idx="5">
                  <c:v>8.4200324845253638E-2</c:v>
                </c:pt>
              </c:numCache>
            </c:numRef>
          </c:val>
          <c:extLst>
            <c:ext xmlns:c16="http://schemas.microsoft.com/office/drawing/2014/chart" uri="{C3380CC4-5D6E-409C-BE32-E72D297353CC}">
              <c16:uniqueId val="{00000001-0B6B-4D84-BF7E-400CDF89972C}"/>
            </c:ext>
          </c:extLst>
        </c:ser>
        <c:dLbls>
          <c:showLegendKey val="0"/>
          <c:showVal val="0"/>
          <c:showCatName val="0"/>
          <c:showSerName val="0"/>
          <c:showPercent val="0"/>
          <c:showBubbleSize val="0"/>
        </c:dLbls>
        <c:gapWidth val="100"/>
        <c:axId val="1406808495"/>
        <c:axId val="1520216223"/>
        <c:extLst>
          <c:ext xmlns:c15="http://schemas.microsoft.com/office/drawing/2012/chart" uri="{02D57815-91ED-43cb-92C2-25804820EDAC}">
            <c15:filteredBarSeries>
              <c15:ser>
                <c:idx val="1"/>
                <c:order val="1"/>
                <c:tx>
                  <c:strRef>
                    <c:extLst>
                      <c:ext uri="{02D57815-91ED-43cb-92C2-25804820EDAC}">
                        <c15:formulaRef>
                          <c15:sqref>'Consolidated_Performance_&amp;_AA'!$E$39</c15:sqref>
                        </c15:formulaRef>
                      </c:ext>
                    </c:extLst>
                    <c:strCache>
                      <c:ptCount val="1"/>
                      <c:pt idx="0">
                        <c:v>PIP Total Fund Benchmark (old)</c:v>
                      </c:pt>
                    </c:strCache>
                  </c:strRef>
                </c:tx>
                <c:spPr>
                  <a:solidFill>
                    <a:schemeClr val="accent1"/>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('Consolidated_Performance_&amp;_AA'!$J$3:$K$3,'Consolidated_Performance_&amp;_AA'!$M$3:$P$3)</c15:sqref>
                        </c15:formulaRef>
                      </c:ext>
                    </c:extLst>
                    <c:strCache>
                      <c:ptCount val="6"/>
                      <c:pt idx="0">
                        <c:v>CYTD</c:v>
                      </c:pt>
                      <c:pt idx="1">
                        <c:v>FYTD</c:v>
                      </c:pt>
                      <c:pt idx="2">
                        <c:v>1 Year</c:v>
                      </c:pt>
                      <c:pt idx="3">
                        <c:v>3 Year</c:v>
                      </c:pt>
                      <c:pt idx="4">
                        <c:v>5 Year</c:v>
                      </c:pt>
                      <c:pt idx="5">
                        <c:v>10 Year</c:v>
                      </c:pt>
                    </c:strCache>
                  </c:strRef>
                </c:cat>
                <c:val>
                  <c:numRef>
                    <c:extLst>
                      <c:ext uri="{02D57815-91ED-43cb-92C2-25804820EDAC}">
                        <c15:formulaRef>
                          <c15:sqref>('Consolidated_Performance_&amp;_AA'!$K$39,'Consolidated_Performance_&amp;_AA'!$M$39:$P$39)</c15:sqref>
                        </c15:formulaRef>
                      </c:ext>
                    </c:extLst>
                    <c:numCache>
                      <c:formatCode>0.0%</c:formatCode>
                      <c:ptCount val="5"/>
                      <c:pt idx="0">
                        <c:v>-1.2291574010083739E-3</c:v>
                      </c:pt>
                      <c:pt idx="1">
                        <c:v>-1.2291574010083739E-3</c:v>
                      </c:pt>
                      <c:pt idx="2">
                        <c:v>8.6989067801996223E-2</c:v>
                      </c:pt>
                      <c:pt idx="3">
                        <c:v>0.17378067038938227</c:v>
                      </c:pt>
                      <c:pt idx="4">
                        <c:v>6.1089762173266893E-2</c:v>
                      </c:pt>
                    </c:numCache>
                  </c:numRef>
                </c:val>
                <c:extLst>
                  <c:ext xmlns:c16="http://schemas.microsoft.com/office/drawing/2014/chart" uri="{C3380CC4-5D6E-409C-BE32-E72D297353CC}">
                    <c16:uniqueId val="{00000002-0B6B-4D84-BF7E-400CDF89972C}"/>
                  </c:ext>
                </c:extLst>
              </c15:ser>
            </c15:filteredBarSeries>
          </c:ext>
        </c:extLst>
      </c:barChart>
      <c:catAx>
        <c:axId val="1406808495"/>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20216223"/>
        <c:crosses val="autoZero"/>
        <c:auto val="1"/>
        <c:lblAlgn val="ctr"/>
        <c:lblOffset val="100"/>
        <c:noMultiLvlLbl val="0"/>
      </c:catAx>
      <c:valAx>
        <c:axId val="1520216223"/>
        <c:scaling>
          <c:orientation val="minMax"/>
          <c:max val="0.16000000000000003"/>
        </c:scaling>
        <c:delete val="1"/>
        <c:axPos val="l"/>
        <c:numFmt formatCode="0.0%" sourceLinked="0"/>
        <c:majorTickMark val="out"/>
        <c:minorTickMark val="none"/>
        <c:tickLblPos val="nextTo"/>
        <c:crossAx val="1406808495"/>
        <c:crosses val="autoZero"/>
        <c:crossBetween val="between"/>
      </c:valAx>
      <c:spPr>
        <a:solidFill>
          <a:schemeClr val="bg1"/>
        </a:solidFill>
        <a:ln>
          <a:noFill/>
        </a:ln>
        <a:effectLst/>
      </c:spPr>
    </c:plotArea>
    <c:legend>
      <c:legendPos val="t"/>
      <c:layout>
        <c:manualLayout>
          <c:xMode val="edge"/>
          <c:yMode val="edge"/>
          <c:x val="1.4737262424607879E-2"/>
          <c:y val="5.9960158780125783E-2"/>
          <c:w val="0.18582059317236191"/>
          <c:h val="0.17504919240638828"/>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195029914190016E-2"/>
          <c:y val="7.414179832754722E-2"/>
          <c:w val="0.93789172467358539"/>
          <c:h val="0.83512676966766752"/>
        </c:manualLayout>
      </c:layout>
      <c:lineChart>
        <c:grouping val="standard"/>
        <c:varyColors val="0"/>
        <c:ser>
          <c:idx val="0"/>
          <c:order val="0"/>
          <c:tx>
            <c:strRef>
              <c:f>'Consolidated_Performance_&amp;_AA'!$X$37</c:f>
              <c:strCache>
                <c:ptCount val="1"/>
                <c:pt idx="0">
                  <c:v>Target Range</c:v>
                </c:pt>
              </c:strCache>
            </c:strRef>
          </c:tx>
          <c:spPr>
            <a:ln w="28575" cap="rnd">
              <a:noFill/>
              <a:round/>
            </a:ln>
            <a:effectLst/>
          </c:spPr>
          <c:marker>
            <c:symbol val="dash"/>
            <c:size val="15"/>
            <c:spPr>
              <a:solidFill>
                <a:schemeClr val="bg1">
                  <a:lumMod val="65000"/>
                </a:schemeClr>
              </a:solidFill>
              <a:ln w="9525">
                <a:noFill/>
              </a:ln>
              <a:effectLst/>
            </c:spPr>
          </c:marker>
          <c:cat>
            <c:strRef>
              <c:f>'Consolidated_Performance_&amp;_AA'!$U$38:$U$45</c:f>
              <c:strCache>
                <c:ptCount val="8"/>
                <c:pt idx="0">
                  <c:v>U.S. Equity</c:v>
                </c:pt>
                <c:pt idx="1">
                  <c:v>Global ex U.S. Equity</c:v>
                </c:pt>
                <c:pt idx="2">
                  <c:v>Emerging Markets Equity</c:v>
                </c:pt>
                <c:pt idx="3">
                  <c:v>Hedge Funds</c:v>
                </c:pt>
                <c:pt idx="4">
                  <c:v>Real Estate</c:v>
                </c:pt>
                <c:pt idx="5">
                  <c:v>Natural Resources</c:v>
                </c:pt>
                <c:pt idx="6">
                  <c:v>Private Equity / Venture Capital</c:v>
                </c:pt>
                <c:pt idx="7">
                  <c:v>Fixed Income</c:v>
                </c:pt>
              </c:strCache>
            </c:strRef>
          </c:cat>
          <c:val>
            <c:numRef>
              <c:f>'Consolidated_Performance_&amp;_AA'!$X$38:$X$45</c:f>
              <c:numCache>
                <c:formatCode>0.0%</c:formatCode>
                <c:ptCount val="8"/>
                <c:pt idx="0">
                  <c:v>0.1</c:v>
                </c:pt>
                <c:pt idx="1">
                  <c:v>0.05</c:v>
                </c:pt>
                <c:pt idx="2">
                  <c:v>0</c:v>
                </c:pt>
                <c:pt idx="3">
                  <c:v>0</c:v>
                </c:pt>
                <c:pt idx="4">
                  <c:v>0.06</c:v>
                </c:pt>
                <c:pt idx="5">
                  <c:v>0</c:v>
                </c:pt>
                <c:pt idx="6">
                  <c:v>0.15</c:v>
                </c:pt>
                <c:pt idx="7">
                  <c:v>2.5000000000000001E-2</c:v>
                </c:pt>
              </c:numCache>
            </c:numRef>
          </c:val>
          <c:smooth val="0"/>
          <c:extLst>
            <c:ext xmlns:c16="http://schemas.microsoft.com/office/drawing/2014/chart" uri="{C3380CC4-5D6E-409C-BE32-E72D297353CC}">
              <c16:uniqueId val="{00000000-6C89-483D-8E7D-99D38DC3E0ED}"/>
            </c:ext>
          </c:extLst>
        </c:ser>
        <c:ser>
          <c:idx val="1"/>
          <c:order val="1"/>
          <c:tx>
            <c:strRef>
              <c:f>'Consolidated_Performance_&amp;_AA'!$Y$37</c:f>
              <c:strCache>
                <c:ptCount val="1"/>
                <c:pt idx="0">
                  <c:v>High Line</c:v>
                </c:pt>
              </c:strCache>
            </c:strRef>
          </c:tx>
          <c:spPr>
            <a:ln w="28575" cap="rnd">
              <a:noFill/>
              <a:round/>
            </a:ln>
            <a:effectLst/>
          </c:spPr>
          <c:marker>
            <c:symbol val="dash"/>
            <c:size val="15"/>
            <c:spPr>
              <a:solidFill>
                <a:schemeClr val="bg1">
                  <a:lumMod val="65000"/>
                </a:schemeClr>
              </a:solidFill>
              <a:ln w="9525">
                <a:noFill/>
              </a:ln>
              <a:effectLst/>
            </c:spPr>
          </c:marker>
          <c:cat>
            <c:strRef>
              <c:f>'Consolidated_Performance_&amp;_AA'!$U$38:$U$45</c:f>
              <c:strCache>
                <c:ptCount val="8"/>
                <c:pt idx="0">
                  <c:v>U.S. Equity</c:v>
                </c:pt>
                <c:pt idx="1">
                  <c:v>Global ex U.S. Equity</c:v>
                </c:pt>
                <c:pt idx="2">
                  <c:v>Emerging Markets Equity</c:v>
                </c:pt>
                <c:pt idx="3">
                  <c:v>Hedge Funds</c:v>
                </c:pt>
                <c:pt idx="4">
                  <c:v>Real Estate</c:v>
                </c:pt>
                <c:pt idx="5">
                  <c:v>Natural Resources</c:v>
                </c:pt>
                <c:pt idx="6">
                  <c:v>Private Equity / Venture Capital</c:v>
                </c:pt>
                <c:pt idx="7">
                  <c:v>Fixed Income</c:v>
                </c:pt>
              </c:strCache>
            </c:strRef>
          </c:cat>
          <c:val>
            <c:numRef>
              <c:f>'Consolidated_Performance_&amp;_AA'!$Y$38:$Y$45</c:f>
              <c:numCache>
                <c:formatCode>0.0%</c:formatCode>
                <c:ptCount val="8"/>
                <c:pt idx="0">
                  <c:v>0.3</c:v>
                </c:pt>
                <c:pt idx="1">
                  <c:v>0.2</c:v>
                </c:pt>
                <c:pt idx="2">
                  <c:v>0.1</c:v>
                </c:pt>
                <c:pt idx="3">
                  <c:v>0.22500000000000001</c:v>
                </c:pt>
                <c:pt idx="4">
                  <c:v>0.16</c:v>
                </c:pt>
                <c:pt idx="5">
                  <c:v>0.09</c:v>
                </c:pt>
                <c:pt idx="6">
                  <c:v>0.3</c:v>
                </c:pt>
                <c:pt idx="7">
                  <c:v>0.125</c:v>
                </c:pt>
              </c:numCache>
            </c:numRef>
          </c:val>
          <c:smooth val="0"/>
          <c:extLst>
            <c:ext xmlns:c16="http://schemas.microsoft.com/office/drawing/2014/chart" uri="{C3380CC4-5D6E-409C-BE32-E72D297353CC}">
              <c16:uniqueId val="{00000001-6C89-483D-8E7D-99D38DC3E0ED}"/>
            </c:ext>
          </c:extLst>
        </c:ser>
        <c:dLbls>
          <c:showLegendKey val="0"/>
          <c:showVal val="0"/>
          <c:showCatName val="0"/>
          <c:showSerName val="0"/>
          <c:showPercent val="0"/>
          <c:showBubbleSize val="0"/>
        </c:dLbls>
        <c:hiLowLines>
          <c:spPr>
            <a:ln w="44450" cap="flat" cmpd="sng" algn="ctr">
              <a:solidFill>
                <a:schemeClr val="bg1">
                  <a:lumMod val="65000"/>
                  <a:alpha val="74000"/>
                </a:schemeClr>
              </a:solidFill>
              <a:round/>
            </a:ln>
            <a:effectLst/>
          </c:spPr>
        </c:hiLowLines>
        <c:marker val="1"/>
        <c:smooth val="0"/>
        <c:axId val="1451531503"/>
        <c:axId val="1520232031"/>
      </c:lineChart>
      <c:lineChart>
        <c:grouping val="standard"/>
        <c:varyColors val="0"/>
        <c:ser>
          <c:idx val="2"/>
          <c:order val="2"/>
          <c:tx>
            <c:strRef>
              <c:f>'Consolidated_Performance_&amp;_AA'!$Z$37</c:f>
              <c:strCache>
                <c:ptCount val="1"/>
                <c:pt idx="0">
                  <c:v>Current Allocation</c:v>
                </c:pt>
              </c:strCache>
            </c:strRef>
          </c:tx>
          <c:spPr>
            <a:ln w="28575" cap="rnd">
              <a:noFill/>
              <a:round/>
            </a:ln>
            <a:effectLst/>
          </c:spPr>
          <c:marker>
            <c:symbol val="circle"/>
            <c:size val="8"/>
            <c:spPr>
              <a:solidFill>
                <a:srgbClr val="8E6F3E"/>
              </a:solidFill>
              <a:ln w="9525" cap="rnd">
                <a:solidFill>
                  <a:srgbClr val="8E6F3E"/>
                </a:solidFill>
              </a:ln>
              <a:effectLst/>
            </c:spPr>
          </c:marker>
          <c:dLbls>
            <c:dLbl>
              <c:idx val="5"/>
              <c:layout>
                <c:manualLayout>
                  <c:x val="-1.5955070521411704E-3"/>
                  <c:y val="9.84332831607779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C89-483D-8E7D-99D38DC3E0ED}"/>
                </c:ext>
              </c:extLst>
            </c:dLbl>
            <c:dLbl>
              <c:idx val="6"/>
              <c:layout>
                <c:manualLayout>
                  <c:x val="-1.5955070521410535E-3"/>
                  <c:y val="-4.5114733612770755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C89-483D-8E7D-99D38DC3E0ED}"/>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8E6F3E"/>
                    </a:solidFill>
                    <a:latin typeface="Arial Narrow" panose="020B060602020203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'Consolidated_Performance_&amp;_AA'!$U$38:$U$45</c:f>
              <c:strCache>
                <c:ptCount val="8"/>
                <c:pt idx="0">
                  <c:v>U.S. Equity</c:v>
                </c:pt>
                <c:pt idx="1">
                  <c:v>Global ex U.S. Equity</c:v>
                </c:pt>
                <c:pt idx="2">
                  <c:v>Emerging Markets Equity</c:v>
                </c:pt>
                <c:pt idx="3">
                  <c:v>Hedge Funds</c:v>
                </c:pt>
                <c:pt idx="4">
                  <c:v>Real Estate</c:v>
                </c:pt>
                <c:pt idx="5">
                  <c:v>Natural Resources</c:v>
                </c:pt>
                <c:pt idx="6">
                  <c:v>Private Equity / Venture Capital</c:v>
                </c:pt>
                <c:pt idx="7">
                  <c:v>Fixed Income</c:v>
                </c:pt>
              </c:strCache>
            </c:strRef>
          </c:cat>
          <c:val>
            <c:numRef>
              <c:f>'Consolidated_Performance_&amp;_AA'!$Z$38:$Z$45</c:f>
              <c:numCache>
                <c:formatCode>0.0%</c:formatCode>
                <c:ptCount val="8"/>
                <c:pt idx="0">
                  <c:v>0.25161278614170779</c:v>
                </c:pt>
                <c:pt idx="1">
                  <c:v>0.17190637380556129</c:v>
                </c:pt>
                <c:pt idx="2">
                  <c:v>5.3816563054779373E-2</c:v>
                </c:pt>
                <c:pt idx="3">
                  <c:v>9.6137660293278304E-2</c:v>
                </c:pt>
                <c:pt idx="4">
                  <c:v>9.3727541912571821E-2</c:v>
                </c:pt>
                <c:pt idx="5">
                  <c:v>4.5451129407946857E-2</c:v>
                </c:pt>
                <c:pt idx="6">
                  <c:v>0.21743172171596034</c:v>
                </c:pt>
                <c:pt idx="7">
                  <c:v>6.9916223668194097E-2</c:v>
                </c:pt>
              </c:numCache>
            </c:numRef>
          </c:val>
          <c:smooth val="0"/>
          <c:extLst>
            <c:ext xmlns:c16="http://schemas.microsoft.com/office/drawing/2014/chart" uri="{C3380CC4-5D6E-409C-BE32-E72D297353CC}">
              <c16:uniqueId val="{00000004-6C89-483D-8E7D-99D38DC3E0ED}"/>
            </c:ext>
          </c:extLst>
        </c:ser>
        <c:ser>
          <c:idx val="3"/>
          <c:order val="3"/>
          <c:tx>
            <c:strRef>
              <c:f>'Consolidated_Performance_&amp;_AA'!$AA$37</c:f>
              <c:strCache>
                <c:ptCount val="1"/>
                <c:pt idx="0">
                  <c:v>Target Allocation</c:v>
                </c:pt>
              </c:strCache>
            </c:strRef>
          </c:tx>
          <c:spPr>
            <a:ln w="28575" cap="rnd">
              <a:noFill/>
              <a:round/>
            </a:ln>
            <a:effectLst/>
          </c:spPr>
          <c:marker>
            <c:symbol val="dash"/>
            <c:size val="15"/>
            <c:spPr>
              <a:solidFill>
                <a:schemeClr val="tx2"/>
              </a:solidFill>
              <a:ln w="12700">
                <a:solidFill>
                  <a:schemeClr val="tx2"/>
                </a:solidFill>
              </a:ln>
              <a:effectLst/>
            </c:spPr>
          </c:marker>
          <c:cat>
            <c:strRef>
              <c:f>'Consolidated_Performance_&amp;_AA'!$U$38:$U$45</c:f>
              <c:strCache>
                <c:ptCount val="8"/>
                <c:pt idx="0">
                  <c:v>U.S. Equity</c:v>
                </c:pt>
                <c:pt idx="1">
                  <c:v>Global ex U.S. Equity</c:v>
                </c:pt>
                <c:pt idx="2">
                  <c:v>Emerging Markets Equity</c:v>
                </c:pt>
                <c:pt idx="3">
                  <c:v>Hedge Funds</c:v>
                </c:pt>
                <c:pt idx="4">
                  <c:v>Real Estate</c:v>
                </c:pt>
                <c:pt idx="5">
                  <c:v>Natural Resources</c:v>
                </c:pt>
                <c:pt idx="6">
                  <c:v>Private Equity / Venture Capital</c:v>
                </c:pt>
                <c:pt idx="7">
                  <c:v>Fixed Income</c:v>
                </c:pt>
              </c:strCache>
            </c:strRef>
          </c:cat>
          <c:val>
            <c:numRef>
              <c:f>'Consolidated_Performance_&amp;_AA'!$AA$38:$AA$45</c:f>
              <c:numCache>
                <c:formatCode>0.0%</c:formatCode>
                <c:ptCount val="8"/>
                <c:pt idx="0">
                  <c:v>0.2</c:v>
                </c:pt>
                <c:pt idx="1">
                  <c:v>0.15</c:v>
                </c:pt>
                <c:pt idx="2">
                  <c:v>0.05</c:v>
                </c:pt>
                <c:pt idx="3">
                  <c:v>0.125</c:v>
                </c:pt>
                <c:pt idx="4">
                  <c:v>0.1</c:v>
                </c:pt>
                <c:pt idx="5">
                  <c:v>0.05</c:v>
                </c:pt>
                <c:pt idx="6">
                  <c:v>0.25</c:v>
                </c:pt>
                <c:pt idx="7">
                  <c:v>7.4999999999999997E-2</c:v>
                </c:pt>
              </c:numCache>
            </c:numRef>
          </c:val>
          <c:smooth val="0"/>
          <c:extLst>
            <c:ext xmlns:c16="http://schemas.microsoft.com/office/drawing/2014/chart" uri="{C3380CC4-5D6E-409C-BE32-E72D297353CC}">
              <c16:uniqueId val="{00000005-6C89-483D-8E7D-99D38DC3E0ED}"/>
            </c:ext>
          </c:extLst>
        </c:ser>
        <c:ser>
          <c:idx val="4"/>
          <c:order val="4"/>
          <c:tx>
            <c:strRef>
              <c:f>'Consolidated_Performance_&amp;_AA'!$AB$37</c:f>
              <c:strCache>
                <c:ptCount val="1"/>
                <c:pt idx="0">
                  <c:v>FY24 Ending Allocation</c:v>
                </c:pt>
              </c:strCache>
            </c:strRef>
          </c:tx>
          <c:spPr>
            <a:ln w="25400" cap="rnd">
              <a:noFill/>
              <a:round/>
            </a:ln>
            <a:effectLst/>
          </c:spPr>
          <c:marker>
            <c:symbol val="circle"/>
            <c:size val="5"/>
            <c:spPr>
              <a:solidFill>
                <a:schemeClr val="accent4"/>
              </a:solidFill>
              <a:ln w="9525">
                <a:solidFill>
                  <a:schemeClr val="accent4"/>
                </a:solidFill>
              </a:ln>
              <a:effectLst/>
            </c:spPr>
          </c:marker>
          <c:val>
            <c:numRef>
              <c:f>'Consolidated_Performance_&amp;_AA'!$AB$38:$AB$45</c:f>
              <c:numCache>
                <c:formatCode>0%</c:formatCode>
                <c:ptCount val="8"/>
                <c:pt idx="0">
                  <c:v>0.24852599554545171</c:v>
                </c:pt>
                <c:pt idx="1">
                  <c:v>0.15978975925781289</c:v>
                </c:pt>
                <c:pt idx="2">
                  <c:v>5.384828649638998E-2</c:v>
                </c:pt>
                <c:pt idx="3">
                  <c:v>9.3961415143141394E-2</c:v>
                </c:pt>
                <c:pt idx="4">
                  <c:v>9.1856843380198394E-2</c:v>
                </c:pt>
                <c:pt idx="5">
                  <c:v>5.2132685152609437E-2</c:v>
                </c:pt>
                <c:pt idx="6">
                  <c:v>0.23074778148802599</c:v>
                </c:pt>
                <c:pt idx="7">
                  <c:v>6.9137233536370385E-2</c:v>
                </c:pt>
              </c:numCache>
            </c:numRef>
          </c:val>
          <c:smooth val="0"/>
          <c:extLst>
            <c:ext xmlns:c16="http://schemas.microsoft.com/office/drawing/2014/chart" uri="{C3380CC4-5D6E-409C-BE32-E72D297353CC}">
              <c16:uniqueId val="{00000006-6C89-483D-8E7D-99D38DC3E0ED}"/>
            </c:ext>
          </c:extLst>
        </c:ser>
        <c:dLbls>
          <c:showLegendKey val="0"/>
          <c:showVal val="0"/>
          <c:showCatName val="0"/>
          <c:showSerName val="0"/>
          <c:showPercent val="0"/>
          <c:showBubbleSize val="0"/>
        </c:dLbls>
        <c:hiLowLines>
          <c:spPr>
            <a:ln w="9525" cap="flat" cmpd="sng" algn="ctr">
              <a:noFill/>
              <a:round/>
            </a:ln>
            <a:effectLst/>
          </c:spPr>
        </c:hiLowLines>
        <c:marker val="1"/>
        <c:smooth val="0"/>
        <c:axId val="1408785311"/>
        <c:axId val="1520223711"/>
      </c:lineChart>
      <c:catAx>
        <c:axId val="145153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520232031"/>
        <c:crosses val="autoZero"/>
        <c:auto val="1"/>
        <c:lblAlgn val="ctr"/>
        <c:lblOffset val="100"/>
        <c:noMultiLvlLbl val="0"/>
      </c:catAx>
      <c:valAx>
        <c:axId val="1520232031"/>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51531503"/>
        <c:crosses val="autoZero"/>
        <c:crossBetween val="between"/>
      </c:valAx>
      <c:valAx>
        <c:axId val="1520223711"/>
        <c:scaling>
          <c:orientation val="minMax"/>
        </c:scaling>
        <c:delete val="1"/>
        <c:axPos val="r"/>
        <c:numFmt formatCode="0.0%" sourceLinked="1"/>
        <c:majorTickMark val="out"/>
        <c:minorTickMark val="none"/>
        <c:tickLblPos val="nextTo"/>
        <c:crossAx val="1408785311"/>
        <c:crosses val="max"/>
        <c:crossBetween val="between"/>
      </c:valAx>
      <c:catAx>
        <c:axId val="1408785311"/>
        <c:scaling>
          <c:orientation val="minMax"/>
        </c:scaling>
        <c:delete val="1"/>
        <c:axPos val="b"/>
        <c:numFmt formatCode="General" sourceLinked="1"/>
        <c:majorTickMark val="out"/>
        <c:minorTickMark val="none"/>
        <c:tickLblPos val="nextTo"/>
        <c:crossAx val="1520223711"/>
        <c:crosses val="autoZero"/>
        <c:auto val="1"/>
        <c:lblAlgn val="ctr"/>
        <c:lblOffset val="100"/>
        <c:noMultiLvlLbl val="0"/>
      </c:catAx>
      <c:spPr>
        <a:solidFill>
          <a:schemeClr val="bg1"/>
        </a:solidFill>
        <a:ln>
          <a:noFill/>
        </a:ln>
        <a:effectLst/>
      </c:spPr>
    </c:plotArea>
    <c:legend>
      <c:legendPos val="t"/>
      <c:legendEntry>
        <c:idx val="1"/>
        <c:delete val="1"/>
      </c:legendEntry>
      <c:layout>
        <c:manualLayout>
          <c:xMode val="edge"/>
          <c:yMode val="edge"/>
          <c:x val="0.13843780297063454"/>
          <c:y val="1.2304160395097248E-2"/>
          <c:w val="0.71965941126046118"/>
          <c:h val="4.1989739686594627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Endowment Spending Distribution ($M)</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1891057676000732E-4"/>
          <c:y val="0.15042844832972721"/>
          <c:w val="0.99968108942323997"/>
          <c:h val="0.77941444490089862"/>
        </c:manualLayout>
      </c:layout>
      <c:barChart>
        <c:barDir val="col"/>
        <c:grouping val="clustered"/>
        <c:varyColors val="0"/>
        <c:ser>
          <c:idx val="0"/>
          <c:order val="0"/>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Sheet1!$D$4:$D$15</c:f>
              <c:strCache>
                <c:ptCount val="12"/>
                <c:pt idx="0">
                  <c:v>FY14</c:v>
                </c:pt>
                <c:pt idx="1">
                  <c:v>FY15</c:v>
                </c:pt>
                <c:pt idx="2">
                  <c:v>FY16</c:v>
                </c:pt>
                <c:pt idx="3">
                  <c:v>FY17</c:v>
                </c:pt>
                <c:pt idx="4">
                  <c:v>FY18</c:v>
                </c:pt>
                <c:pt idx="5">
                  <c:v>FY19</c:v>
                </c:pt>
                <c:pt idx="6">
                  <c:v>FY20</c:v>
                </c:pt>
                <c:pt idx="7">
                  <c:v>FY21</c:v>
                </c:pt>
                <c:pt idx="8">
                  <c:v>FY22</c:v>
                </c:pt>
                <c:pt idx="9">
                  <c:v>FY23</c:v>
                </c:pt>
                <c:pt idx="10">
                  <c:v>FY24</c:v>
                </c:pt>
                <c:pt idx="11">
                  <c:v>FY25</c:v>
                </c:pt>
              </c:strCache>
            </c:strRef>
          </c:cat>
          <c:val>
            <c:numRef>
              <c:f>Sheet1!$E$4:$E$15</c:f>
              <c:numCache>
                <c:formatCode>"$"#,##0</c:formatCode>
                <c:ptCount val="12"/>
                <c:pt idx="0">
                  <c:v>106</c:v>
                </c:pt>
                <c:pt idx="1">
                  <c:v>109</c:v>
                </c:pt>
                <c:pt idx="2">
                  <c:v>119</c:v>
                </c:pt>
                <c:pt idx="3">
                  <c:v>123</c:v>
                </c:pt>
                <c:pt idx="4">
                  <c:v>104</c:v>
                </c:pt>
                <c:pt idx="5">
                  <c:v>104</c:v>
                </c:pt>
                <c:pt idx="6">
                  <c:v>103</c:v>
                </c:pt>
                <c:pt idx="7">
                  <c:v>100</c:v>
                </c:pt>
                <c:pt idx="8">
                  <c:v>104</c:v>
                </c:pt>
                <c:pt idx="9">
                  <c:v>105</c:v>
                </c:pt>
                <c:pt idx="10">
                  <c:v>122</c:v>
                </c:pt>
                <c:pt idx="11">
                  <c:v>128</c:v>
                </c:pt>
              </c:numCache>
            </c:numRef>
          </c:val>
          <c:extLst>
            <c:ext xmlns:c16="http://schemas.microsoft.com/office/drawing/2014/chart" uri="{C3380CC4-5D6E-409C-BE32-E72D297353CC}">
              <c16:uniqueId val="{00000000-763C-4125-90C4-1B0CEA4CC415}"/>
            </c:ext>
          </c:extLst>
        </c:ser>
        <c:dLbls>
          <c:dLblPos val="outEnd"/>
          <c:showLegendKey val="0"/>
          <c:showVal val="1"/>
          <c:showCatName val="0"/>
          <c:showSerName val="0"/>
          <c:showPercent val="0"/>
          <c:showBubbleSize val="0"/>
        </c:dLbls>
        <c:gapWidth val="219"/>
        <c:overlap val="-27"/>
        <c:axId val="1777993583"/>
        <c:axId val="1777983023"/>
      </c:barChart>
      <c:catAx>
        <c:axId val="1777993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777983023"/>
        <c:crosses val="autoZero"/>
        <c:auto val="1"/>
        <c:lblAlgn val="ctr"/>
        <c:lblOffset val="100"/>
        <c:noMultiLvlLbl val="0"/>
      </c:catAx>
      <c:valAx>
        <c:axId val="1777983023"/>
        <c:scaling>
          <c:orientation val="minMax"/>
        </c:scaling>
        <c:delete val="1"/>
        <c:axPos val="l"/>
        <c:numFmt formatCode="&quot;$&quot;#,##0" sourceLinked="1"/>
        <c:majorTickMark val="none"/>
        <c:minorTickMark val="none"/>
        <c:tickLblPos val="nextTo"/>
        <c:crossAx val="1777993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414E82-ADCD-FD47-BF65-1CB77688E5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BD77275F-47EE-5D41-9AD1-87DB20B6D6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A56EDA-A6C4-4448-81DB-D569FC06E2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A5776-8919-4545-841A-B3D7B8C234F7}" type="slidenum">
              <a:rPr lang="en-US" smtClean="0"/>
              <a:t>‹#›</a:t>
            </a:fld>
            <a:endParaRPr lang="en-US"/>
          </a:p>
        </p:txBody>
      </p:sp>
      <p:sp>
        <p:nvSpPr>
          <p:cNvPr id="6" name="Date Placeholder 5">
            <a:extLst>
              <a:ext uri="{FF2B5EF4-FFF2-40B4-BE49-F238E27FC236}">
                <a16:creationId xmlns:a16="http://schemas.microsoft.com/office/drawing/2014/main" id="{0C9F3C12-DCB7-CE45-91CF-EA40F829F75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D61072-73DA-A04B-8A41-67DE4C728D5B}" type="datetimeFigureOut">
              <a:rPr lang="en-US" smtClean="0"/>
              <a:t>2/25/2026</a:t>
            </a:fld>
            <a:endParaRPr lang="en-US"/>
          </a:p>
        </p:txBody>
      </p:sp>
    </p:spTree>
    <p:extLst>
      <p:ext uri="{BB962C8B-B14F-4D97-AF65-F5344CB8AC3E}">
        <p14:creationId xmlns:p14="http://schemas.microsoft.com/office/powerpoint/2010/main" val="3823383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65683-8446-064B-AD30-47BA72480F7C}" type="datetimeFigureOut">
              <a:rPr lang="en-US" smtClean="0"/>
              <a:t>2/25/2026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C63BD6-9A76-3E42-9DF3-1D28BC75B5C8}" type="slidenum">
              <a:rPr lang="en-US" smtClean="0"/>
              <a:t>‹#›</a:t>
            </a:fld>
            <a:endParaRPr lang="en-US"/>
          </a:p>
        </p:txBody>
      </p:sp>
    </p:spTree>
    <p:extLst>
      <p:ext uri="{BB962C8B-B14F-4D97-AF65-F5344CB8AC3E}">
        <p14:creationId xmlns:p14="http://schemas.microsoft.com/office/powerpoint/2010/main" val="2570671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1</a:t>
            </a:fld>
            <a:endParaRPr lang="en-US"/>
          </a:p>
        </p:txBody>
      </p:sp>
    </p:spTree>
    <p:extLst>
      <p:ext uri="{BB962C8B-B14F-4D97-AF65-F5344CB8AC3E}">
        <p14:creationId xmlns:p14="http://schemas.microsoft.com/office/powerpoint/2010/main" val="247079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13</a:t>
            </a:fld>
            <a:endParaRPr lang="en-US">
              <a:solidFill>
                <a:prstClr val="black"/>
              </a:solidFill>
              <a:latin typeface="Arial"/>
            </a:endParaRPr>
          </a:p>
        </p:txBody>
      </p:sp>
    </p:spTree>
    <p:extLst>
      <p:ext uri="{BB962C8B-B14F-4D97-AF65-F5344CB8AC3E}">
        <p14:creationId xmlns:p14="http://schemas.microsoft.com/office/powerpoint/2010/main" val="862025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AF960-02A7-CFD6-4D9A-58DABA681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8F1D7F-917A-1DC1-B359-F499989742D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F8081E7-1246-7FD7-98BA-9ECB33D730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BD6566-7523-D1A5-2544-7B88C3EFA7D0}"/>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41416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15</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430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16</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23160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2CA9B-BD6F-E833-E77B-4A4D53EC77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4CD0A5-C213-7621-60AE-EF5851EFF93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8E611551-95E5-8351-A95B-4991C7BB90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3305E2-8830-5DAD-60CF-2293A6A24B4D}"/>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7102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18</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92342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84BA0-CF79-BA52-C779-D4F8FC340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A53D21-F7D7-6DB9-A255-481C4F87FF2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F144319-DB7F-1EEF-09CC-F33C4C89CC52}"/>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5A624947-521F-8FE6-2A82-5016E09315A7}"/>
              </a:ext>
            </a:extLst>
          </p:cNvPr>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8111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912A8-02E8-2085-895A-057F2F6B1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5B6FB-8880-71C5-EC53-C688901AC380}"/>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87187315-4E1C-DB1D-8141-6820152AF032}"/>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0E558D85-EC39-B959-471A-CC39C05685A8}"/>
              </a:ext>
            </a:extLst>
          </p:cNvPr>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23</a:t>
            </a:fld>
            <a:endParaRPr lang="en-US">
              <a:solidFill>
                <a:prstClr val="black"/>
              </a:solidFill>
              <a:latin typeface="Arial"/>
            </a:endParaRPr>
          </a:p>
        </p:txBody>
      </p:sp>
    </p:spTree>
    <p:extLst>
      <p:ext uri="{BB962C8B-B14F-4D97-AF65-F5344CB8AC3E}">
        <p14:creationId xmlns:p14="http://schemas.microsoft.com/office/powerpoint/2010/main" val="3065456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5BAEA-AD3F-5DCA-33CF-3BD6328BA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710237-C965-47BB-EDD7-FCFDE014FACA}"/>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22F4117-E13C-591E-15FA-36CB322EC1C0}"/>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EBF07AD6-CFE1-F161-5370-BAB8900634E9}"/>
              </a:ext>
            </a:extLst>
          </p:cNvPr>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24</a:t>
            </a:fld>
            <a:endParaRPr lang="en-US">
              <a:solidFill>
                <a:prstClr val="black"/>
              </a:solidFill>
              <a:latin typeface="Arial"/>
            </a:endParaRPr>
          </a:p>
        </p:txBody>
      </p:sp>
    </p:spTree>
    <p:extLst>
      <p:ext uri="{BB962C8B-B14F-4D97-AF65-F5344CB8AC3E}">
        <p14:creationId xmlns:p14="http://schemas.microsoft.com/office/powerpoint/2010/main" val="3256271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36ED8-6317-07CB-32F5-E821D78F0A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0BF20-8821-0939-1061-8587DC63022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2F6D6C70-8018-BC57-4119-3C650F195C09}"/>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D4783380-AA4A-F3FE-E516-8E47EB1F2CA0}"/>
              </a:ext>
            </a:extLst>
          </p:cNvPr>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25</a:t>
            </a:fld>
            <a:endParaRPr lang="en-US">
              <a:solidFill>
                <a:prstClr val="black"/>
              </a:solidFill>
              <a:latin typeface="Arial"/>
            </a:endParaRPr>
          </a:p>
        </p:txBody>
      </p:sp>
    </p:spTree>
    <p:extLst>
      <p:ext uri="{BB962C8B-B14F-4D97-AF65-F5344CB8AC3E}">
        <p14:creationId xmlns:p14="http://schemas.microsoft.com/office/powerpoint/2010/main" val="2027559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2</a:t>
            </a:fld>
            <a:endParaRPr lang="en-US"/>
          </a:p>
        </p:txBody>
      </p:sp>
    </p:spTree>
    <p:extLst>
      <p:ext uri="{BB962C8B-B14F-4D97-AF65-F5344CB8AC3E}">
        <p14:creationId xmlns:p14="http://schemas.microsoft.com/office/powerpoint/2010/main" val="164933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FDE18-4AA6-B70B-C320-9964A54A7F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2CB09-7ED5-FB6B-7579-79B9EA1B8DA9}"/>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D57A677-9B40-D681-9516-FFF5AA804F5C}"/>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88FA0AFF-BC19-C5C4-211D-173B3346F999}"/>
              </a:ext>
            </a:extLst>
          </p:cNvPr>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73119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C0D0A-4FEC-1B3F-53A2-7EA859738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54816-272B-DCB2-CD0F-3ECA0062E7B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4BE24BE1-DF1B-7FA8-ADD6-9EB26DD808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493C51-997A-DCF4-00A0-338DFAEA8C50}"/>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0067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6501C-F6CE-C439-6AC7-F6A20C5F8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B01DB-A805-B89C-7878-5732384BCD8F}"/>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80A492B-3FE8-C14F-EFBB-8C553F4D9F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534E87-E5C1-F759-A55F-6F3466CA0435}"/>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274551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37215-8666-F013-BE50-EE80C3519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47FFB-3FF4-06BF-0414-E0CD309ED0C5}"/>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148D293-4718-CD2D-C09F-38C5F5CA97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31BC49-F04F-66B3-CAD9-D187606A416B}"/>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41910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EE18D-9DFA-920D-D6AE-F281AB3A7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95334-3D4F-6C6C-7B2F-8F07343B874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DD99996-ADDF-682E-400E-24B42FD3BD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D079A0-0FB1-0E60-1887-3CD210B7EF23}"/>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84177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31</a:t>
            </a:fld>
            <a:endParaRPr lang="en-US"/>
          </a:p>
        </p:txBody>
      </p:sp>
    </p:spTree>
    <p:extLst>
      <p:ext uri="{BB962C8B-B14F-4D97-AF65-F5344CB8AC3E}">
        <p14:creationId xmlns:p14="http://schemas.microsoft.com/office/powerpoint/2010/main" val="3492361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7B181-2C03-299A-5DDE-B5BDE71155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6AB24-5DD1-2300-F9C0-4E850FB68A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38B8D4-D01A-5826-FF79-36D1DAF516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4397DF-C085-C435-7711-7B4EC6BEA4B1}"/>
              </a:ext>
            </a:extLst>
          </p:cNvPr>
          <p:cNvSpPr>
            <a:spLocks noGrp="1"/>
          </p:cNvSpPr>
          <p:nvPr>
            <p:ph type="sldNum" sz="quarter" idx="5"/>
          </p:nvPr>
        </p:nvSpPr>
        <p:spPr/>
        <p:txBody>
          <a:bodyPr/>
          <a:lstStyle/>
          <a:p>
            <a:fld id="{37C63BD6-9A76-3E42-9DF3-1D28BC75B5C8}" type="slidenum">
              <a:rPr lang="en-US" smtClean="0"/>
              <a:t>32</a:t>
            </a:fld>
            <a:endParaRPr lang="en-US"/>
          </a:p>
        </p:txBody>
      </p:sp>
    </p:spTree>
    <p:extLst>
      <p:ext uri="{BB962C8B-B14F-4D97-AF65-F5344CB8AC3E}">
        <p14:creationId xmlns:p14="http://schemas.microsoft.com/office/powerpoint/2010/main" val="1884856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76A58-AAE7-3C5F-2732-6C6B89BCD2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898A5-8B0C-6000-5B9D-546978D8D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3B2C9-8092-7F29-9913-D1ECC0C655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F01628-ABBD-72FD-D6BB-F74FABAC3882}"/>
              </a:ext>
            </a:extLst>
          </p:cNvPr>
          <p:cNvSpPr>
            <a:spLocks noGrp="1"/>
          </p:cNvSpPr>
          <p:nvPr>
            <p:ph type="sldNum" sz="quarter" idx="5"/>
          </p:nvPr>
        </p:nvSpPr>
        <p:spPr/>
        <p:txBody>
          <a:bodyPr/>
          <a:lstStyle/>
          <a:p>
            <a:fld id="{37C63BD6-9A76-3E42-9DF3-1D28BC75B5C8}" type="slidenum">
              <a:rPr lang="en-US" smtClean="0"/>
              <a:t>33</a:t>
            </a:fld>
            <a:endParaRPr lang="en-US"/>
          </a:p>
        </p:txBody>
      </p:sp>
    </p:spTree>
    <p:extLst>
      <p:ext uri="{BB962C8B-B14F-4D97-AF65-F5344CB8AC3E}">
        <p14:creationId xmlns:p14="http://schemas.microsoft.com/office/powerpoint/2010/main" val="1750626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CA2CC-2506-2156-37CC-2E5483C95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670D1-7B51-6F36-C2B5-9F7AD4FF4B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6180C-DACC-57CE-A4AD-85B72B4F1C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F6F22B-A335-4EAB-7784-2E5FF3B85985}"/>
              </a:ext>
            </a:extLst>
          </p:cNvPr>
          <p:cNvSpPr>
            <a:spLocks noGrp="1"/>
          </p:cNvSpPr>
          <p:nvPr>
            <p:ph type="sldNum" sz="quarter" idx="5"/>
          </p:nvPr>
        </p:nvSpPr>
        <p:spPr/>
        <p:txBody>
          <a:bodyPr/>
          <a:lstStyle/>
          <a:p>
            <a:fld id="{37C63BD6-9A76-3E42-9DF3-1D28BC75B5C8}" type="slidenum">
              <a:rPr lang="en-US" smtClean="0"/>
              <a:t>34</a:t>
            </a:fld>
            <a:endParaRPr lang="en-US"/>
          </a:p>
        </p:txBody>
      </p:sp>
    </p:spTree>
    <p:extLst>
      <p:ext uri="{BB962C8B-B14F-4D97-AF65-F5344CB8AC3E}">
        <p14:creationId xmlns:p14="http://schemas.microsoft.com/office/powerpoint/2010/main" val="3688896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E3E65-2508-A25B-A365-8BC7BA4560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DA2413-9ECC-02CE-4816-9585E3FFE5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84FCC-EC4F-0396-5239-C4071FE931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06F12-3D56-5258-55C2-A32C3D8F7D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84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3</a:t>
            </a:fld>
            <a:endParaRPr lang="en-US"/>
          </a:p>
        </p:txBody>
      </p:sp>
    </p:spTree>
    <p:extLst>
      <p:ext uri="{BB962C8B-B14F-4D97-AF65-F5344CB8AC3E}">
        <p14:creationId xmlns:p14="http://schemas.microsoft.com/office/powerpoint/2010/main" val="9126284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97A4F-C60F-E3AD-AA27-628FD9EC16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CD198E-3F5D-7FB6-8802-F6CBCC36D5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CE9800-5B30-7315-9C59-45532358B6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5A96E18-8DAD-6DF4-7E2E-3C6AD59A6C3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14773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486BF-9352-6AE0-FA6A-47F5DD7DD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B02D51-BDDF-E117-F058-CF08BA3B3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98625-9FA3-E6B0-504E-D615B931B1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47E1E0-AACB-6C00-4401-3FCC47C4454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112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2225B-189C-8A22-E85D-B8CDAA538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8A287-70DF-20F9-CA05-F77BE07A4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2F22B-95F8-98BD-FE50-A6530B22DE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B24BEA-FD75-5FC6-4347-029F46FBC1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400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8408E-241D-D450-E787-9E21A9E6D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24FB0A-B049-80BA-0F51-0D5FAB21B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67F611-B367-C23B-7A89-006ACFFE65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580FDB-F5BD-A17B-403A-2B608DB832E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301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DC479-F097-911A-812C-B6B910301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A6AC95-D043-E715-27AA-4DF5FFFF21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DFCB4C-4395-B726-5054-332A180573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26F8AE-0C8C-BEEC-0EC9-273B62F4147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694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1417C-8C35-F28D-9D89-9F7B7346D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31665-28CD-DEB0-DA85-EE3F13726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9BC1D8-3FD9-90FF-C958-BE1230205C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838039-F3FA-F8C1-1E04-37B421EAD85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86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D25F9-14E6-7079-995E-BE25177B6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C3BDF-679C-4227-F6CE-83A25266CA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CCBB3-6237-F710-255F-594F89BDFC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090E96-52A8-0969-36E1-2C3EEF8591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409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04FCE-9D28-222D-0059-A422D6C43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1FE87F-9555-5589-7DB5-8C5D1EDA1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6B44D-53CC-E803-6F9E-90B1440208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DE4C82-0B63-2FF0-1227-63DEBC2776C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105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A2149-0E9E-5193-8125-5124D14BA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4C774E-E0FF-98EA-02B8-8160A3DF1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F2FF93-9C86-AFEB-16CC-BD48F992F1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FA154E-B5A8-3DEC-BBB2-0C308C47F9F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269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3AE92-BCF8-2120-B88E-1BCCC3D513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B02F40-FC88-3F5F-281C-DDAD8FFDE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897C76-D4AA-D875-3EBF-717399E7B1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3E77F0-AB64-2723-C1FD-9358020207B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63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427681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2317B-70DE-C1F0-AEC5-0F5EEDFAF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008475-918D-B650-FA3C-D5617A53A8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33F50-F306-C251-765E-715E7CC861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B5CCDD-0CD7-A400-DD17-CA864EF301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7BF745-0557-B241-863F-056113C7032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555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6F7E7-D553-90C2-3E62-537B49C372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7D2963-0EE9-654C-A8AD-DE4DB24885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AE13F-7ECC-4310-0254-7233EC0B2D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4F3ABA-3544-6EDB-A335-EB1E3839712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797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1BA46-2060-21CF-3F49-C990AE303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C4029-650A-6120-C0B2-54B8528B2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122384-8CCB-24B1-EA6F-645F69F2ED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7CEC20-898B-4610-C242-AC9A2677C80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9884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40820-3E0F-DB19-D41A-8261BBF1F6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E91514-D7FB-FC1C-CFF7-649D39788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DC0D68-875C-58D2-7EB8-E20D8AE4F9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AE30D0-E0B6-8CF5-78EB-B8BC5263374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4852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6BD48-681A-C745-7381-9C298BB982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8DE84-FB50-E525-9ED7-0CA8FE380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DB0CBC-D084-A907-3052-CE485A481D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873354-7183-DA5D-A7EB-0EF27DFDEA1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450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7A381-AB15-32A8-9E99-1DCD3D2C4D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6E5371-C955-0E93-BC06-C86C789678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F0372-742E-C930-2FBE-A1B972038D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6C87A3-ACEE-63C7-6612-1B92D43AAC6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7C63BD6-9A76-3E42-9DF3-1D28BC75B5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758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C63BD6-9A76-3E42-9DF3-1D28BC75B5C8}" type="slidenum">
              <a:rPr lang="en-US" smtClean="0"/>
              <a:t>55</a:t>
            </a:fld>
            <a:endParaRPr lang="en-US"/>
          </a:p>
        </p:txBody>
      </p:sp>
    </p:spTree>
    <p:extLst>
      <p:ext uri="{BB962C8B-B14F-4D97-AF65-F5344CB8AC3E}">
        <p14:creationId xmlns:p14="http://schemas.microsoft.com/office/powerpoint/2010/main" val="99407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A4D25-1438-FD3E-950A-1B326DD1F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6980E-3C09-B132-4ADF-4F992759A96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1F298517-4D7E-EFCA-3174-FB04B0F69D4F}"/>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F2603985-22AE-AF4F-1661-5C1A087B0F4F}"/>
              </a:ext>
            </a:extLst>
          </p:cNvPr>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1507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6E487-ADA2-89D1-7548-2ACE9787D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B8576-B063-CF59-B232-B55C87D6F0D3}"/>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E07749C-A92E-5167-F150-B94FF49E0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6B68CD-E605-9EFA-E7BA-C22A69FBEFB1}"/>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9644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1A451-9289-9CAA-95BF-1AAC4008D3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8F4AD-D62F-FC22-39FE-EECD32B72F87}"/>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8CC3F33-6691-B48B-60B1-2E2A5EAE264F}"/>
              </a:ext>
            </a:extLst>
          </p:cNvPr>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a:extLst>
              <a:ext uri="{FF2B5EF4-FFF2-40B4-BE49-F238E27FC236}">
                <a16:creationId xmlns:a16="http://schemas.microsoft.com/office/drawing/2014/main" id="{F3AE47DE-B6E0-057D-BD8F-A210AD9CF265}"/>
              </a:ext>
            </a:extLst>
          </p:cNvPr>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6607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B47F534D-C1C8-4AA5-88B2-A9405FF0088B}" type="slidenum">
              <a:rPr lang="en-US">
                <a:solidFill>
                  <a:prstClr val="black"/>
                </a:solidFill>
                <a:latin typeface="Arial"/>
              </a:rPr>
              <a:pPr defTabSz="931774">
                <a:defRPr/>
              </a:pPr>
              <a:t>11</a:t>
            </a:fld>
            <a:endParaRPr lang="en-US">
              <a:solidFill>
                <a:prstClr val="black"/>
              </a:solidFill>
              <a:latin typeface="Arial"/>
            </a:endParaRPr>
          </a:p>
        </p:txBody>
      </p:sp>
    </p:spTree>
    <p:extLst>
      <p:ext uri="{BB962C8B-B14F-4D97-AF65-F5344CB8AC3E}">
        <p14:creationId xmlns:p14="http://schemas.microsoft.com/office/powerpoint/2010/main" val="71496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MARKET VALUE CHANGE</a:t>
            </a:r>
          </a:p>
          <a:p>
            <a:pPr>
              <a:spcBef>
                <a:spcPts val="640"/>
              </a:spcBef>
            </a:pPr>
            <a:r>
              <a:rPr lang="en-US" dirty="0"/>
              <a:t>Note: Market values reported for NACUBO include PIP plus separately held less trusts. Net Investment Return is net of Office of Investment expenses.</a:t>
            </a:r>
          </a:p>
          <a:p>
            <a:pPr>
              <a:spcBef>
                <a:spcPts val="640"/>
              </a:spcBef>
            </a:pPr>
            <a:r>
              <a:rPr lang="en-US" dirty="0"/>
              <a:t>The percentages were calculated by taking the dollar amount and dividing it by the beginning of the fiscal year balance.</a:t>
            </a:r>
          </a:p>
          <a:p>
            <a:pPr>
              <a:spcBef>
                <a:spcPts val="640"/>
              </a:spcBef>
            </a:pPr>
            <a:r>
              <a:rPr lang="en-US" baseline="30000" dirty="0"/>
              <a:t>1</a:t>
            </a:r>
            <a:r>
              <a:rPr lang="en-US" dirty="0"/>
              <a:t>Net Investment Return does not match Cambridge reported performance due to valuation timing of some of the alternative asset classes as well as cash flow impact which is adjusted in Modified Dietz methodology utilized by Cambridge.</a:t>
            </a:r>
          </a:p>
          <a:p>
            <a:endParaRPr lang="en-US" dirty="0"/>
          </a:p>
          <a:p>
            <a:r>
              <a:rPr lang="en-US" dirty="0"/>
              <a:t>ASSET ALLOCATION VS TARGET RANGE</a:t>
            </a:r>
            <a:r>
              <a:rPr lang="en-US" baseline="30000" dirty="0"/>
              <a:t>1</a:t>
            </a:r>
          </a:p>
          <a:p>
            <a:pPr>
              <a:spcBef>
                <a:spcPts val="640"/>
              </a:spcBef>
            </a:pPr>
            <a:r>
              <a:rPr lang="en-US" baseline="30000" dirty="0"/>
              <a:t>1</a:t>
            </a:r>
            <a:r>
              <a:rPr lang="en-US" dirty="0"/>
              <a:t>Allocation will not equal 100% due to cash balance. </a:t>
            </a:r>
            <a:br>
              <a:rPr lang="en-US" dirty="0"/>
            </a:br>
            <a:r>
              <a:rPr lang="en-US" dirty="0"/>
              <a:t>Cash balance as of May 31, 2018 was 0.8%.</a:t>
            </a:r>
          </a:p>
          <a:p>
            <a:pPr>
              <a:spcBef>
                <a:spcPts val="640"/>
              </a:spcBef>
            </a:pPr>
            <a:r>
              <a:rPr lang="en-US" dirty="0"/>
              <a:t>Note: For Real Estate and Natural Resources, private and public allocations are combined.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60192" rtl="0" eaLnBrk="1" fontAlgn="auto" latinLnBrk="0" hangingPunct="1">
              <a:lnSpc>
                <a:spcPct val="100000"/>
              </a:lnSpc>
              <a:spcBef>
                <a:spcPts val="0"/>
              </a:spcBef>
              <a:spcAft>
                <a:spcPts val="0"/>
              </a:spcAft>
              <a:buClrTx/>
              <a:buSzTx/>
              <a:buFontTx/>
              <a:buNone/>
              <a:tabLst/>
              <a:defRPr/>
            </a:pPr>
            <a:fld id="{B47F534D-C1C8-4AA5-88B2-A9405FF0088B}" type="slidenum">
              <a:rPr kumimoji="0" lang="en-US" sz="800" b="0" i="0" u="none" strike="noStrike" kern="1200" cap="none" spc="0" normalizeH="0" baseline="0" noProof="0">
                <a:ln>
                  <a:noFill/>
                </a:ln>
                <a:solidFill>
                  <a:prstClr val="black"/>
                </a:solidFill>
                <a:effectLst/>
                <a:uLnTx/>
                <a:uFillTx/>
                <a:latin typeface="Arial"/>
                <a:ea typeface="+mn-ea"/>
                <a:cs typeface="+mn-cs"/>
              </a:rPr>
              <a:pPr marL="0" marR="0" lvl="0" indent="0" algn="r" defTabSz="960192"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78504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cessibility Statement">
    <p:bg>
      <p:bgPr>
        <a:solidFill>
          <a:schemeClr val="accent4"/>
        </a:solidFill>
        <a:effectLst/>
      </p:bgPr>
    </p:bg>
    <p:spTree>
      <p:nvGrpSpPr>
        <p:cNvPr id="1" name=""/>
        <p:cNvGrpSpPr/>
        <p:nvPr/>
      </p:nvGrpSpPr>
      <p:grpSpPr>
        <a:xfrm>
          <a:off x="0" y="0"/>
          <a:ext cx="0" cy="0"/>
          <a:chOff x="0" y="0"/>
          <a:chExt cx="0" cy="0"/>
        </a:xfrm>
      </p:grpSpPr>
      <p:pic>
        <p:nvPicPr>
          <p:cNvPr id="9" name="Gold Triangle">
            <a:extLst>
              <a:ext uri="{FF2B5EF4-FFF2-40B4-BE49-F238E27FC236}">
                <a16:creationId xmlns:a16="http://schemas.microsoft.com/office/drawing/2014/main" id="{E70078DF-893B-3648-9805-A5BF17734C50}"/>
              </a:ext>
            </a:extLst>
          </p:cNvPr>
          <p:cNvPicPr>
            <a:picLocks noChangeAspect="1"/>
          </p:cNvPicPr>
          <p:nvPr userDrawn="1"/>
        </p:nvPicPr>
        <p:blipFill>
          <a:blip r:embed="rId2"/>
          <a:stretch>
            <a:fillRect/>
          </a:stretch>
        </p:blipFill>
        <p:spPr>
          <a:xfrm>
            <a:off x="10414000" y="0"/>
            <a:ext cx="1778000" cy="6858000"/>
          </a:xfrm>
          <a:prstGeom prst="rect">
            <a:avLst/>
          </a:prstGeom>
        </p:spPr>
      </p:pic>
      <p:sp>
        <p:nvSpPr>
          <p:cNvPr id="11" name="PPT Accessibility">
            <a:extLst>
              <a:ext uri="{FF2B5EF4-FFF2-40B4-BE49-F238E27FC236}">
                <a16:creationId xmlns:a16="http://schemas.microsoft.com/office/drawing/2014/main" id="{7218C6A0-FE47-3C49-9974-F3CABE12FB6E}"/>
              </a:ext>
            </a:extLst>
          </p:cNvPr>
          <p:cNvSpPr txBox="1"/>
          <p:nvPr userDrawn="1"/>
        </p:nvSpPr>
        <p:spPr>
          <a:xfrm>
            <a:off x="1943100" y="1877220"/>
            <a:ext cx="6844439" cy="1661993"/>
          </a:xfrm>
          <a:prstGeom prst="rect">
            <a:avLst/>
          </a:prstGeom>
          <a:noFill/>
        </p:spPr>
        <p:txBody>
          <a:bodyPr wrap="square" lIns="0" tIns="0" rIns="0" bIns="0" rtlCol="0">
            <a:spAutoFit/>
          </a:bodyPr>
          <a:lstStyle/>
          <a:p>
            <a:r>
              <a:rPr lang="en-US" sz="1800" dirty="0">
                <a:solidFill>
                  <a:schemeClr val="bg1"/>
                </a:solidFill>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endParaRPr lang="en-US" sz="1800" dirty="0">
              <a:solidFill>
                <a:schemeClr val="bg1"/>
              </a:solidFill>
            </a:endParaRPr>
          </a:p>
        </p:txBody>
      </p:sp>
      <p:sp>
        <p:nvSpPr>
          <p:cNvPr id="15" name="PPT Accessibility URL">
            <a:extLst>
              <a:ext uri="{FF2B5EF4-FFF2-40B4-BE49-F238E27FC236}">
                <a16:creationId xmlns:a16="http://schemas.microsoft.com/office/drawing/2014/main" id="{BA1A708E-CC6F-5046-B62E-67EF72C8345F}"/>
              </a:ext>
            </a:extLst>
          </p:cNvPr>
          <p:cNvSpPr>
            <a:spLocks noGrp="1"/>
          </p:cNvSpPr>
          <p:nvPr>
            <p:ph type="ctrTitle" hasCustomPrompt="1"/>
          </p:nvPr>
        </p:nvSpPr>
        <p:spPr bwMode="blackWhite">
          <a:xfrm>
            <a:off x="1943100" y="3846218"/>
            <a:ext cx="7225680" cy="505523"/>
          </a:xfrm>
          <a:prstGeom prst="rect">
            <a:avLst/>
          </a:prstGeom>
          <a:noFill/>
          <a:ln w="38100">
            <a:noFill/>
          </a:ln>
        </p:spPr>
        <p:txBody>
          <a:bodyPr wrap="square" lIns="0" tIns="0" rIns="0" bIns="0" anchor="t" anchorCtr="0">
            <a:spAutoFit/>
          </a:bodyPr>
          <a:lstStyle>
            <a:lvl1pPr algn="l">
              <a:defRPr sz="1800" b="0" i="0" cap="none" spc="0">
                <a:solidFill>
                  <a:schemeClr val="bg1"/>
                </a:solidFill>
                <a:latin typeface="Acumin Pro" panose="020B0504020202020204" pitchFamily="34" charset="77"/>
              </a:defRPr>
            </a:lvl1pPr>
          </a:lstStyle>
          <a:p>
            <a:r>
              <a:rPr lang="en-US" dirty="0">
                <a:solidFill>
                  <a:schemeClr val="accent1"/>
                </a:solidFill>
              </a:rPr>
              <a:t>https://</a:t>
            </a:r>
            <a:r>
              <a:rPr lang="en-US" dirty="0" err="1">
                <a:solidFill>
                  <a:schemeClr val="accent1"/>
                </a:solidFill>
              </a:rPr>
              <a:t>support.office.com</a:t>
            </a:r>
            <a:r>
              <a:rPr lang="en-US" dirty="0">
                <a:solidFill>
                  <a:schemeClr val="accent1"/>
                </a:solidFill>
              </a:rPr>
              <a:t>/</a:t>
            </a:r>
            <a:r>
              <a:rPr lang="en-US" dirty="0" err="1">
                <a:solidFill>
                  <a:schemeClr val="accent1"/>
                </a:solidFill>
              </a:rPr>
              <a:t>en</a:t>
            </a:r>
            <a:r>
              <a:rPr lang="en-US" dirty="0">
                <a:solidFill>
                  <a:schemeClr val="accent1"/>
                </a:solidFill>
              </a:rPr>
              <a:t>-us/article/Make-your-PowerPoint-presentations-accessible-6f7772b2-2f33-4bd2-8ca7-dae3b2b3ef25</a:t>
            </a:r>
          </a:p>
        </p:txBody>
      </p:sp>
      <p:pic>
        <p:nvPicPr>
          <p:cNvPr id="17" name="Purdue Logo" descr="Purdue Logo">
            <a:extLst>
              <a:ext uri="{FF2B5EF4-FFF2-40B4-BE49-F238E27FC236}">
                <a16:creationId xmlns:a16="http://schemas.microsoft.com/office/drawing/2014/main" id="{7A4725A0-D647-994A-977C-93D29415CC27}"/>
              </a:ext>
            </a:extLst>
          </p:cNvPr>
          <p:cNvPicPr>
            <a:picLocks noChangeAspect="1"/>
          </p:cNvPicPr>
          <p:nvPr userDrawn="1"/>
        </p:nvPicPr>
        <p:blipFill>
          <a:blip r:embed="rId3"/>
          <a:stretch>
            <a:fillRect/>
          </a:stretch>
        </p:blipFill>
        <p:spPr>
          <a:xfrm>
            <a:off x="1020306" y="5972250"/>
            <a:ext cx="2463665" cy="440990"/>
          </a:xfrm>
          <a:prstGeom prst="rect">
            <a:avLst/>
          </a:prstGeom>
        </p:spPr>
      </p:pic>
    </p:spTree>
    <p:extLst>
      <p:ext uri="{BB962C8B-B14F-4D97-AF65-F5344CB8AC3E}">
        <p14:creationId xmlns:p14="http://schemas.microsoft.com/office/powerpoint/2010/main" val="57418840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12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9918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75270-F0A7-41DD-AB7A-83D81B515BC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D1FC08F-C3E7-FAE7-F0B5-702D346D22FA}"/>
              </a:ext>
            </a:extLst>
          </p:cNvPr>
          <p:cNvSpPr>
            <a:spLocks noGrp="1"/>
          </p:cNvSpPr>
          <p:nvPr>
            <p:ph type="dt" sz="half" idx="10"/>
          </p:nvPr>
        </p:nvSpPr>
        <p:spPr/>
        <p:txBody>
          <a:bodyPr/>
          <a:lstStyle/>
          <a:p>
            <a:fld id="{196E4696-A571-4331-AC91-0891AC72766B}" type="datetimeFigureOut">
              <a:rPr lang="en-US" smtClean="0"/>
              <a:pPr/>
              <a:t>2/25/2026</a:t>
            </a:fld>
            <a:endParaRPr lang="en-US" dirty="0"/>
          </a:p>
        </p:txBody>
      </p:sp>
      <p:sp>
        <p:nvSpPr>
          <p:cNvPr id="4" name="Footer Placeholder 3">
            <a:extLst>
              <a:ext uri="{FF2B5EF4-FFF2-40B4-BE49-F238E27FC236}">
                <a16:creationId xmlns:a16="http://schemas.microsoft.com/office/drawing/2014/main" id="{EAD6A8DF-7DAF-3440-4238-FA44618D04A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00C1089-EA42-C4E9-EBCC-E658771585D3}"/>
              </a:ext>
            </a:extLst>
          </p:cNvPr>
          <p:cNvSpPr>
            <a:spLocks noGrp="1"/>
          </p:cNvSpPr>
          <p:nvPr>
            <p:ph type="sldNum" sz="quarter" idx="12"/>
          </p:nvPr>
        </p:nvSpPr>
        <p:spPr/>
        <p:txBody>
          <a:bodyPr/>
          <a:lstStyle/>
          <a:p>
            <a:fld id="{B2643E34-DC33-45ED-8E33-EC0D5991E9A4}" type="slidenum">
              <a:rPr lang="en-US" smtClean="0"/>
              <a:pPr/>
              <a:t>‹#›</a:t>
            </a:fld>
            <a:endParaRPr lang="en-US" dirty="0"/>
          </a:p>
        </p:txBody>
      </p:sp>
    </p:spTree>
    <p:extLst>
      <p:ext uri="{BB962C8B-B14F-4D97-AF65-F5344CB8AC3E}">
        <p14:creationId xmlns:p14="http://schemas.microsoft.com/office/powerpoint/2010/main" val="283112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20" name="Gold Background">
            <a:extLst>
              <a:ext uri="{FF2B5EF4-FFF2-40B4-BE49-F238E27FC236}">
                <a16:creationId xmlns:a16="http://schemas.microsoft.com/office/drawing/2014/main" id="{EACB2F0C-1C3D-CD48-AD13-7B5AD683F7C7}"/>
              </a:ext>
            </a:extLst>
          </p:cNvPr>
          <p:cNvSpPr/>
          <p:nvPr/>
        </p:nvSpPr>
        <p:spPr>
          <a:xfrm>
            <a:off x="-26817" y="-9525"/>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43100" y="1626244"/>
            <a:ext cx="7911945" cy="1523494"/>
          </a:xfrm>
          <a:prstGeom prst="rect">
            <a:avLst/>
          </a:prstGeom>
          <a:noFill/>
          <a:ln w="38100">
            <a:noFill/>
          </a:ln>
        </p:spPr>
        <p:txBody>
          <a:bodyPr wrap="square" lIns="0" tIns="0" rIns="0" bIns="0" anchor="t" anchorCtr="0">
            <a:spAutoFit/>
          </a:bodyPr>
          <a:lstStyle>
            <a:lvl1pPr algn="l">
              <a:lnSpc>
                <a:spcPct val="80000"/>
              </a:lnSpc>
              <a:defRPr sz="6000" b="1" i="1" spc="0">
                <a:solidFill>
                  <a:schemeClr val="bg1"/>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1950624" y="3990085"/>
            <a:ext cx="7096269" cy="336015"/>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Black Triangle">
            <a:extLst>
              <a:ext uri="{FF2B5EF4-FFF2-40B4-BE49-F238E27FC236}">
                <a16:creationId xmlns:a16="http://schemas.microsoft.com/office/drawing/2014/main" id="{89E231D1-E6F4-D744-B354-255815F71933}"/>
              </a:ext>
            </a:extLst>
          </p:cNvPr>
          <p:cNvPicPr>
            <a:picLocks noChangeAspect="1"/>
          </p:cNvPicPr>
          <p:nvPr userDrawn="1"/>
        </p:nvPicPr>
        <p:blipFill>
          <a:blip r:embed="rId2"/>
          <a:stretch>
            <a:fillRect/>
          </a:stretch>
        </p:blipFill>
        <p:spPr>
          <a:xfrm>
            <a:off x="9982200" y="-19050"/>
            <a:ext cx="2241409" cy="6877050"/>
          </a:xfrm>
          <a:prstGeom prst="rect">
            <a:avLst/>
          </a:prstGeom>
        </p:spPr>
      </p:pic>
      <p:sp>
        <p:nvSpPr>
          <p:cNvPr id="7" name="Date"/>
          <p:cNvSpPr>
            <a:spLocks noGrp="1"/>
          </p:cNvSpPr>
          <p:nvPr>
            <p:ph type="dt" sz="half" idx="10"/>
          </p:nvPr>
        </p:nvSpPr>
        <p:spPr>
          <a:xfrm>
            <a:off x="10917521" y="6372048"/>
            <a:ext cx="1020348" cy="323968"/>
          </a:xfrm>
          <a:prstGeom prst="rect">
            <a:avLst/>
          </a:prstGeom>
        </p:spPr>
        <p:txBody>
          <a:bodyPr/>
          <a:lstStyle>
            <a:lvl1pPr algn="r">
              <a:defRPr sz="1400">
                <a:solidFill>
                  <a:schemeClr val="bg2">
                    <a:alpha val="70000"/>
                  </a:schemeClr>
                </a:solidFill>
              </a:defRPr>
            </a:lvl1pPr>
          </a:lstStyle>
          <a:p>
            <a:fld id="{049DC8E1-D369-0F48-9062-BB068AFD07CE}" type="datetime1">
              <a:rPr lang="en-US" smtClean="0"/>
              <a:pPr/>
              <a:t>2/25/2026</a:t>
            </a:fld>
            <a:endParaRPr lang="en-US" dirty="0"/>
          </a:p>
        </p:txBody>
      </p:sp>
      <p:pic>
        <p:nvPicPr>
          <p:cNvPr id="14" name="Picture 13">
            <a:extLst>
              <a:ext uri="{FF2B5EF4-FFF2-40B4-BE49-F238E27FC236}">
                <a16:creationId xmlns:a16="http://schemas.microsoft.com/office/drawing/2014/main" id="{38C43991-629C-3B4D-813A-EBEEECA6C686}"/>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8" pos="12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ntent Slide - Copy">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27" name="Black Bar">
            <a:extLst>
              <a:ext uri="{FF2B5EF4-FFF2-40B4-BE49-F238E27FC236}">
                <a16:creationId xmlns:a16="http://schemas.microsoft.com/office/drawing/2014/main" id="{6283C7A5-FA96-634B-82F6-99BF44D20F7C}"/>
              </a:ext>
            </a:extLst>
          </p:cNvPr>
          <p:cNvPicPr>
            <a:picLocks noChangeAspect="1"/>
          </p:cNvPicPr>
          <p:nvPr/>
        </p:nvPicPr>
        <p:blipFill>
          <a:blip r:embed="rId2"/>
          <a:stretch>
            <a:fillRect/>
          </a:stretch>
        </p:blipFill>
        <p:spPr>
          <a:xfrm>
            <a:off x="7009" y="0"/>
            <a:ext cx="11514667" cy="914400"/>
          </a:xfrm>
          <a:prstGeom prst="rect">
            <a:avLst/>
          </a:prstGeom>
        </p:spPr>
      </p:pic>
      <p:sp>
        <p:nvSpPr>
          <p:cNvPr id="2" name="Title"/>
          <p:cNvSpPr>
            <a:spLocks noGrp="1"/>
          </p:cNvSpPr>
          <p:nvPr>
            <p:ph type="ctrTitle" hasCustomPrompt="1"/>
          </p:nvPr>
        </p:nvSpPr>
        <p:spPr bwMode="blackWhite">
          <a:xfrm>
            <a:off x="1043554"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7"/>
            <a:ext cx="7321993" cy="341599"/>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1371600" y="1962540"/>
            <a:ext cx="7074729"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4" name="Slide Number Placeholder 2">
            <a:extLst>
              <a:ext uri="{FF2B5EF4-FFF2-40B4-BE49-F238E27FC236}">
                <a16:creationId xmlns:a16="http://schemas.microsoft.com/office/drawing/2014/main" id="{7141A4DC-D783-3D49-89CD-7EDF52A6CEEA}"/>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5" name="Line">
            <a:extLst>
              <a:ext uri="{FF2B5EF4-FFF2-40B4-BE49-F238E27FC236}">
                <a16:creationId xmlns:a16="http://schemas.microsoft.com/office/drawing/2014/main" id="{935A125B-7722-5C47-A421-3A89E11EE7EC}"/>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BF3D23F-0621-3A42-A3EE-D8C9352B5DD0}"/>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32" userDrawn="1">
          <p15:clr>
            <a:srgbClr val="FBAE40"/>
          </p15:clr>
        </p15:guide>
        <p15:guide id="7" pos="1224" userDrawn="1">
          <p15:clr>
            <a:srgbClr val="FBAE40"/>
          </p15:clr>
        </p15:guide>
        <p15:guide id="8" pos="648" userDrawn="1">
          <p15:clr>
            <a:srgbClr val="FBAE40"/>
          </p15:clr>
        </p15:guide>
        <p15:guide id="9" pos="153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Slide - Copy &amp; Pic/Chart">
    <p:bg>
      <p:bgPr>
        <a:solidFill>
          <a:schemeClr val="accent4"/>
        </a:solidFill>
        <a:effectLst/>
      </p:bgPr>
    </p:bg>
    <p:spTree>
      <p:nvGrpSpPr>
        <p:cNvPr id="1" name=""/>
        <p:cNvGrpSpPr/>
        <p:nvPr/>
      </p:nvGrpSpPr>
      <p:grpSpPr>
        <a:xfrm>
          <a:off x="0" y="0"/>
          <a:ext cx="0" cy="0"/>
          <a:chOff x="0" y="0"/>
          <a:chExt cx="0" cy="0"/>
        </a:xfrm>
      </p:grpSpPr>
      <p:pic>
        <p:nvPicPr>
          <p:cNvPr id="21" name="Black Bar">
            <a:extLst>
              <a:ext uri="{FF2B5EF4-FFF2-40B4-BE49-F238E27FC236}">
                <a16:creationId xmlns:a16="http://schemas.microsoft.com/office/drawing/2014/main" id="{87C91AFD-CCD5-AA40-82FE-4B69C6151917}"/>
              </a:ext>
            </a:extLst>
          </p:cNvPr>
          <p:cNvPicPr>
            <a:picLocks noChangeAspect="1"/>
          </p:cNvPicPr>
          <p:nvPr/>
        </p:nvPicPr>
        <p:blipFill>
          <a:blip r:embed="rId2"/>
          <a:stretch>
            <a:fillRect/>
          </a:stretch>
        </p:blipFill>
        <p:spPr>
          <a:xfrm>
            <a:off x="7009" y="0"/>
            <a:ext cx="11514667" cy="914400"/>
          </a:xfrm>
          <a:prstGeom prst="rect">
            <a:avLst/>
          </a:prstGeom>
        </p:spPr>
      </p:pic>
      <p:sp>
        <p:nvSpPr>
          <p:cNvPr id="22" name="Title">
            <a:extLst>
              <a:ext uri="{FF2B5EF4-FFF2-40B4-BE49-F238E27FC236}">
                <a16:creationId xmlns:a16="http://schemas.microsoft.com/office/drawing/2014/main" id="{73768DE6-FB80-874D-8DE0-986B46F1FD05}"/>
              </a:ext>
            </a:extLst>
          </p:cNvPr>
          <p:cNvSpPr>
            <a:spLocks noGrp="1"/>
          </p:cNvSpPr>
          <p:nvPr>
            <p:ph type="ctrTitle" hasCustomPrompt="1"/>
          </p:nvPr>
        </p:nvSpPr>
        <p:spPr bwMode="blackWhite">
          <a:xfrm>
            <a:off x="1043553" y="442674"/>
            <a:ext cx="9234309"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1043553" y="1345166"/>
            <a:ext cx="7288495" cy="338554"/>
          </a:xfrm>
          <a:prstGeom prst="rect">
            <a:avLst/>
          </a:prstGeo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1370606" y="1965960"/>
            <a:ext cx="4837904" cy="3411537"/>
          </a:xfrm>
          <a:prstGeom prst="rect">
            <a:avLst/>
          </a:prstGeo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6803762" y="1965960"/>
            <a:ext cx="4837905" cy="2982913"/>
          </a:xfrm>
          <a:prstGeom prst="rect">
            <a:avLst/>
          </a:prstGeom>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12" name="Picture 11">
            <a:extLst>
              <a:ext uri="{FF2B5EF4-FFF2-40B4-BE49-F238E27FC236}">
                <a16:creationId xmlns:a16="http://schemas.microsoft.com/office/drawing/2014/main" id="{92B95935-E76D-194A-84B6-5E8417ACB18A}"/>
              </a:ext>
            </a:extLst>
          </p:cNvPr>
          <p:cNvPicPr>
            <a:picLocks noChangeAspect="1"/>
          </p:cNvPicPr>
          <p:nvPr userDrawn="1"/>
        </p:nvPicPr>
        <p:blipFill>
          <a:blip r:embed="rId3"/>
          <a:srcRect/>
          <a:stretch/>
        </p:blipFill>
        <p:spPr>
          <a:xfrm>
            <a:off x="566514" y="5829300"/>
            <a:ext cx="1345002" cy="739751"/>
          </a:xfrm>
          <a:prstGeom prst="rect">
            <a:avLst/>
          </a:prstGeom>
        </p:spPr>
      </p:pic>
      <p:sp>
        <p:nvSpPr>
          <p:cNvPr id="13" name="Slide Number Placeholder 2">
            <a:extLst>
              <a:ext uri="{FF2B5EF4-FFF2-40B4-BE49-F238E27FC236}">
                <a16:creationId xmlns:a16="http://schemas.microsoft.com/office/drawing/2014/main" id="{EA899A71-E1FE-7A45-B038-482EA82CC6AB}"/>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14" name="Line">
            <a:extLst>
              <a:ext uri="{FF2B5EF4-FFF2-40B4-BE49-F238E27FC236}">
                <a16:creationId xmlns:a16="http://schemas.microsoft.com/office/drawing/2014/main" id="{92C4854B-F247-5741-AB23-002A2BB08206}"/>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648" userDrawn="1">
          <p15:clr>
            <a:srgbClr val="FBAE40"/>
          </p15:clr>
        </p15:guide>
        <p15:guide id="8" pos="1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4" name="Photo Caption">
            <a:extLst>
              <a:ext uri="{FF2B5EF4-FFF2-40B4-BE49-F238E27FC236}">
                <a16:creationId xmlns:a16="http://schemas.microsoft.com/office/drawing/2014/main" id="{0D6DAF39-EE35-6843-807B-FF770BE21293}"/>
              </a:ext>
            </a:extLst>
          </p:cNvPr>
          <p:cNvSpPr>
            <a:spLocks noGrp="1"/>
          </p:cNvSpPr>
          <p:nvPr>
            <p:ph type="ctrTitle" hasCustomPrompt="1"/>
          </p:nvPr>
        </p:nvSpPr>
        <p:spPr bwMode="blackWhite">
          <a:xfrm>
            <a:off x="1035804" y="304800"/>
            <a:ext cx="4188203" cy="754822"/>
          </a:xfrm>
          <a:prstGeom prst="rect">
            <a:avLst/>
          </a:prstGeom>
          <a:noFill/>
          <a:ln w="38100">
            <a:noFill/>
          </a:ln>
        </p:spPr>
        <p:txBody>
          <a:bodyPr wrap="square" lIns="0" tIns="0" rIns="0" bIns="0" anchor="t" anchorCtr="0">
            <a:spAutoFit/>
          </a:bodyPr>
          <a:lstStyle>
            <a:lvl1pPr algn="l">
              <a:defRPr sz="1800" b="1" i="0" cap="none" spc="0">
                <a:solidFill>
                  <a:schemeClr val="bg1"/>
                </a:solidFill>
                <a:latin typeface="Acumin Pro" panose="020B0504020202020204" pitchFamily="34" charset="77"/>
              </a:defRPr>
            </a:lvl1pPr>
          </a:lstStyle>
          <a:p>
            <a:r>
              <a:rPr lang="en-US" dirty="0"/>
              <a:t>Brief photo caption. Place in top left or right corner. </a:t>
            </a:r>
            <a:r>
              <a:rPr lang="en-US" dirty="0" err="1"/>
              <a:t>Acumin</a:t>
            </a:r>
            <a:r>
              <a:rPr lang="en-US" dirty="0"/>
              <a:t> Pro Bold 18 pt. Make text black or white for legibility.</a:t>
            </a:r>
          </a:p>
        </p:txBody>
      </p:sp>
      <p:pic>
        <p:nvPicPr>
          <p:cNvPr id="10" name="Gold Triangle">
            <a:extLst>
              <a:ext uri="{FF2B5EF4-FFF2-40B4-BE49-F238E27FC236}">
                <a16:creationId xmlns:a16="http://schemas.microsoft.com/office/drawing/2014/main" id="{3EF0B125-032B-B44A-9FE2-88884A0C13D7}"/>
              </a:ext>
            </a:extLst>
          </p:cNvPr>
          <p:cNvPicPr>
            <a:picLocks noChangeAspect="1"/>
          </p:cNvPicPr>
          <p:nvPr userDrawn="1"/>
        </p:nvPicPr>
        <p:blipFill>
          <a:blip r:embed="rId2"/>
          <a:stretch>
            <a:fillRect/>
          </a:stretch>
        </p:blipFill>
        <p:spPr>
          <a:xfrm>
            <a:off x="10427177" y="0"/>
            <a:ext cx="1778000" cy="6858000"/>
          </a:xfrm>
          <a:prstGeom prst="rect">
            <a:avLst/>
          </a:prstGeom>
        </p:spPr>
      </p:pic>
      <p:sp>
        <p:nvSpPr>
          <p:cNvPr id="11" name="Slide Number Placeholder 2">
            <a:extLst>
              <a:ext uri="{FF2B5EF4-FFF2-40B4-BE49-F238E27FC236}">
                <a16:creationId xmlns:a16="http://schemas.microsoft.com/office/drawing/2014/main" id="{0B4B774D-C69E-CB46-8C6A-455BB9653C68}"/>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dirty="0">
              <a:solidFill>
                <a:schemeClr val="bg2">
                  <a:alpha val="70000"/>
                </a:schemeClr>
              </a:solidFill>
            </a:endParaRPr>
          </a:p>
        </p:txBody>
      </p:sp>
      <p:cxnSp>
        <p:nvCxnSpPr>
          <p:cNvPr id="13" name="Line">
            <a:extLst>
              <a:ext uri="{FF2B5EF4-FFF2-40B4-BE49-F238E27FC236}">
                <a16:creationId xmlns:a16="http://schemas.microsoft.com/office/drawing/2014/main" id="{074D5FC6-7A47-D946-9FEB-ED9CE1085E0A}"/>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00EF165-4115-2946-8C38-D819512B8E4D}"/>
              </a:ext>
            </a:extLst>
          </p:cNvPr>
          <p:cNvPicPr>
            <a:picLocks noChangeAspect="1"/>
          </p:cNvPicPr>
          <p:nvPr userDrawn="1"/>
        </p:nvPicPr>
        <p:blipFill>
          <a:blip r:embed="rId3"/>
          <a:srcRect/>
          <a:stretch/>
        </p:blipFill>
        <p:spPr>
          <a:xfrm>
            <a:off x="566514" y="5829300"/>
            <a:ext cx="1345002" cy="739751"/>
          </a:xfrm>
          <a:prstGeom prst="rect">
            <a:avLst/>
          </a:prstGeom>
        </p:spPr>
      </p:pic>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352" userDrawn="1">
          <p15:clr>
            <a:srgbClr val="FBAE40"/>
          </p15:clr>
        </p15:guide>
        <p15:guide id="8" orient="horz" pos="192" userDrawn="1">
          <p15:clr>
            <a:srgbClr val="FBAE40"/>
          </p15:clr>
        </p15:guide>
        <p15:guide id="9" pos="64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ntent Slide - Fact/Highlight">
    <p:bg>
      <p:bgPr>
        <a:solidFill>
          <a:schemeClr val="accent2"/>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Heading">
            <a:extLst>
              <a:ext uri="{FF2B5EF4-FFF2-40B4-BE49-F238E27FC236}">
                <a16:creationId xmlns:a16="http://schemas.microsoft.com/office/drawing/2014/main" id="{4D7D7E43-151C-6148-8D70-1135C4C4B705}"/>
              </a:ext>
            </a:extLst>
          </p:cNvPr>
          <p:cNvSpPr>
            <a:spLocks noGrp="1"/>
          </p:cNvSpPr>
          <p:nvPr>
            <p:ph type="ctrTitle" hasCustomPrompt="1"/>
          </p:nvPr>
        </p:nvSpPr>
        <p:spPr bwMode="blackWhite">
          <a:xfrm>
            <a:off x="2893545" y="1466567"/>
            <a:ext cx="6419331" cy="1210973"/>
          </a:xfrm>
          <a:prstGeom prst="rect">
            <a:avLst/>
          </a:prstGeom>
          <a:noFill/>
          <a:ln w="38100">
            <a:noFill/>
          </a:ln>
        </p:spPr>
        <p:txBody>
          <a:bodyPr wrap="square" lIns="0" tIns="0" rIns="0" bIns="0" anchor="t" anchorCtr="0">
            <a:spAutoFit/>
          </a:bodyPr>
          <a:lstStyle>
            <a:lvl1pPr algn="ctr">
              <a:defRPr sz="8600" b="0" i="0" cap="none" spc="300">
                <a:solidFill>
                  <a:schemeClr val="accent2"/>
                </a:solidFill>
                <a:latin typeface="United Sans Cond Medium" pitchFamily="2" charset="77"/>
              </a:defRPr>
            </a:lvl1pPr>
          </a:lstStyle>
          <a:p>
            <a:r>
              <a:rPr lang="en-US" b="1" spc="0" dirty="0">
                <a:latin typeface="United Sans Reg Medium" pitchFamily="2" charset="77"/>
              </a:rPr>
              <a:t>123(CAPS)</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ubhead">
            <a:extLst>
              <a:ext uri="{FF2B5EF4-FFF2-40B4-BE49-F238E27FC236}">
                <a16:creationId xmlns:a16="http://schemas.microsoft.com/office/drawing/2014/main" id="{0B79470A-88E7-9241-9D11-9A69D762338C}"/>
              </a:ext>
            </a:extLst>
          </p:cNvPr>
          <p:cNvSpPr>
            <a:spLocks noGrp="1"/>
          </p:cNvSpPr>
          <p:nvPr>
            <p:ph type="subTitle" idx="1" hasCustomPrompt="1"/>
          </p:nvPr>
        </p:nvSpPr>
        <p:spPr>
          <a:xfrm>
            <a:off x="2648276" y="2706475"/>
            <a:ext cx="6895463" cy="553998"/>
          </a:xfrm>
          <a:prstGeom prst="rect">
            <a:avLst/>
          </a:prstGeo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 (ALL CAPS)</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Gold Triangle">
            <a:extLst>
              <a:ext uri="{FF2B5EF4-FFF2-40B4-BE49-F238E27FC236}">
                <a16:creationId xmlns:a16="http://schemas.microsoft.com/office/drawing/2014/main" id="{C3095A73-F97F-3941-B3EF-BEBE9F042466}"/>
              </a:ext>
            </a:extLst>
          </p:cNvPr>
          <p:cNvPicPr>
            <a:picLocks noChangeAspect="1"/>
          </p:cNvPicPr>
          <p:nvPr userDrawn="1"/>
        </p:nvPicPr>
        <p:blipFill>
          <a:blip r:embed="rId2">
            <a:grayscl/>
          </a:blip>
          <a:stretch>
            <a:fillRect/>
          </a:stretch>
        </p:blipFill>
        <p:spPr>
          <a:xfrm>
            <a:off x="10414001" y="0"/>
            <a:ext cx="1778000" cy="6858000"/>
          </a:xfrm>
          <a:prstGeom prst="rect">
            <a:avLst/>
          </a:prstGeom>
        </p:spPr>
      </p:pic>
      <p:pic>
        <p:nvPicPr>
          <p:cNvPr id="17" name="Picture 16">
            <a:extLst>
              <a:ext uri="{FF2B5EF4-FFF2-40B4-BE49-F238E27FC236}">
                <a16:creationId xmlns:a16="http://schemas.microsoft.com/office/drawing/2014/main" id="{1F412C0C-614B-3946-9AC3-D98FE3CBE06D}"/>
              </a:ext>
            </a:extLst>
          </p:cNvPr>
          <p:cNvPicPr>
            <a:picLocks noChangeAspect="1"/>
          </p:cNvPicPr>
          <p:nvPr userDrawn="1"/>
        </p:nvPicPr>
        <p:blipFill>
          <a:blip r:embed="rId3"/>
          <a:srcRect/>
          <a:stretch/>
        </p:blipFill>
        <p:spPr>
          <a:xfrm>
            <a:off x="576072" y="5833872"/>
            <a:ext cx="1344168" cy="739293"/>
          </a:xfrm>
          <a:prstGeom prst="rect">
            <a:avLst/>
          </a:prstGeom>
        </p:spPr>
      </p:pic>
      <p:sp>
        <p:nvSpPr>
          <p:cNvPr id="18" name="Slide Number Placeholder 2">
            <a:extLst>
              <a:ext uri="{FF2B5EF4-FFF2-40B4-BE49-F238E27FC236}">
                <a16:creationId xmlns:a16="http://schemas.microsoft.com/office/drawing/2014/main" id="{C5E3A6DA-6C83-8A4D-8E69-CA7039F2F606}"/>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bg2">
                    <a:alpha val="70000"/>
                  </a:schemeClr>
                </a:solidFill>
              </a:rPr>
              <a:pPr/>
              <a:t>‹#›</a:t>
            </a:fld>
            <a:endParaRPr lang="en-US" dirty="0">
              <a:solidFill>
                <a:schemeClr val="bg2">
                  <a:alpha val="70000"/>
                </a:schemeClr>
              </a:solidFill>
            </a:endParaRPr>
          </a:p>
        </p:txBody>
      </p:sp>
      <p:cxnSp>
        <p:nvCxnSpPr>
          <p:cNvPr id="19" name="Line">
            <a:extLst>
              <a:ext uri="{FF2B5EF4-FFF2-40B4-BE49-F238E27FC236}">
                <a16:creationId xmlns:a16="http://schemas.microsoft.com/office/drawing/2014/main" id="{E084EF09-8FBA-4147-B00C-1068F723F3A3}"/>
              </a:ext>
            </a:extLst>
          </p:cNvPr>
          <p:cNvCxnSpPr>
            <a:cxnSpLocks/>
          </p:cNvCxnSpPr>
          <p:nvPr userDrawn="1"/>
        </p:nvCxnSpPr>
        <p:spPr>
          <a:xfrm>
            <a:off x="11631961" y="6446901"/>
            <a:ext cx="0" cy="160020"/>
          </a:xfrm>
          <a:prstGeom prst="line">
            <a:avLst/>
          </a:prstGeom>
          <a:ln>
            <a:solidFill>
              <a:schemeClr val="bg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Content Slide - Fact/Highlight">
    <p:bg>
      <p:bgPr>
        <a:solidFill>
          <a:schemeClr val="accent4"/>
        </a:solidFill>
        <a:effectLst/>
      </p:bgPr>
    </p:bg>
    <p:spTree>
      <p:nvGrpSpPr>
        <p:cNvPr id="1" name=""/>
        <p:cNvGrpSpPr/>
        <p:nvPr/>
      </p:nvGrpSpPr>
      <p:grpSpPr>
        <a:xfrm>
          <a:off x="0" y="0"/>
          <a:ext cx="0" cy="0"/>
          <a:chOff x="0" y="0"/>
          <a:chExt cx="0" cy="0"/>
        </a:xfrm>
      </p:grpSpPr>
      <p:sp>
        <p:nvSpPr>
          <p:cNvPr id="13" name="Picture" descr="Picture Description">
            <a:extLst>
              <a:ext uri="{FF2B5EF4-FFF2-40B4-BE49-F238E27FC236}">
                <a16:creationId xmlns:a16="http://schemas.microsoft.com/office/drawing/2014/main" id="{28FD842F-2C35-974E-9F89-522A2FA053ED}"/>
              </a:ext>
            </a:extLst>
          </p:cNvPr>
          <p:cNvSpPr>
            <a:spLocks noGrp="1"/>
          </p:cNvSpPr>
          <p:nvPr>
            <p:ph type="pic" sz="quarter" idx="13"/>
          </p:nvPr>
        </p:nvSpPr>
        <p:spPr>
          <a:xfrm>
            <a:off x="-52627" y="-52627"/>
            <a:ext cx="12311302" cy="6979700"/>
          </a:xfrm>
          <a:prstGeom prst="rect">
            <a:avLst/>
          </a:prstGeo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18" name="Heading">
            <a:extLst>
              <a:ext uri="{FF2B5EF4-FFF2-40B4-BE49-F238E27FC236}">
                <a16:creationId xmlns:a16="http://schemas.microsoft.com/office/drawing/2014/main" id="{5C6AD52E-F9E3-F94D-BCA8-04C6CEB3AAE7}"/>
              </a:ext>
            </a:extLst>
          </p:cNvPr>
          <p:cNvSpPr>
            <a:spLocks noGrp="1"/>
          </p:cNvSpPr>
          <p:nvPr>
            <p:ph type="ctrTitle" hasCustomPrompt="1"/>
          </p:nvPr>
        </p:nvSpPr>
        <p:spPr bwMode="blackWhite">
          <a:xfrm>
            <a:off x="2432302" y="2215473"/>
            <a:ext cx="7140324" cy="2703497"/>
          </a:xfrm>
          <a:prstGeom prst="rect">
            <a:avLst/>
          </a:prstGeom>
          <a:noFill/>
          <a:ln w="38100">
            <a:noFill/>
          </a:ln>
        </p:spPr>
        <p:txBody>
          <a:bodyPr wrap="square" lIns="0" tIns="0" rIns="0" bIns="0" anchor="t" anchorCtr="0">
            <a:spAutoFit/>
          </a:bodyPr>
          <a:lstStyle>
            <a:lvl1pPr algn="ctr">
              <a:lnSpc>
                <a:spcPct val="80000"/>
              </a:lnSpc>
              <a:defRPr sz="7200" b="1" i="0" cap="none" spc="300">
                <a:solidFill>
                  <a:schemeClr val="accent4">
                    <a:lumMod val="95000"/>
                  </a:schemeClr>
                </a:solidFill>
                <a:latin typeface="United Sans Cd Md" pitchFamily="50" charset="0"/>
              </a:defRPr>
            </a:lvl1pPr>
          </a:lstStyle>
          <a:p>
            <a:r>
              <a:rPr lang="en-US" b="1" spc="0" dirty="0">
                <a:latin typeface="United Sans Reg Medium" pitchFamily="2" charset="77"/>
              </a:rPr>
              <a:t>CALL OUT</a:t>
            </a:r>
            <a:br>
              <a:rPr lang="en-US" b="1" spc="0" dirty="0">
                <a:latin typeface="United Sans Reg Medium" pitchFamily="2" charset="77"/>
              </a:rPr>
            </a:br>
            <a:r>
              <a:rPr lang="en-US" b="1" spc="0" dirty="0">
                <a:latin typeface="United Sans Reg Medium" pitchFamily="2" charset="77"/>
              </a:rPr>
              <a:t>SLIDE </a:t>
            </a:r>
            <a:br>
              <a:rPr lang="en-US" b="1" spc="0" dirty="0">
                <a:latin typeface="United Sans Reg Medium" pitchFamily="2" charset="77"/>
              </a:rPr>
            </a:br>
            <a:r>
              <a:rPr lang="en-US" b="1" spc="0" dirty="0">
                <a:latin typeface="United Sans Reg Medium" pitchFamily="2" charset="77"/>
              </a:rPr>
              <a:t>(ALL CAPS)</a:t>
            </a:r>
            <a:endParaRPr lang="en-US" dirty="0"/>
          </a:p>
        </p:txBody>
      </p:sp>
      <p:sp>
        <p:nvSpPr>
          <p:cNvPr id="19" name="Slide Number Placeholder 2">
            <a:extLst>
              <a:ext uri="{FF2B5EF4-FFF2-40B4-BE49-F238E27FC236}">
                <a16:creationId xmlns:a16="http://schemas.microsoft.com/office/drawing/2014/main" id="{BBE6B2E6-66B0-C646-91CF-7C4E7210C494}"/>
              </a:ext>
            </a:extLst>
          </p:cNvPr>
          <p:cNvSpPr txBox="1">
            <a:spLocks/>
          </p:cNvSpPr>
          <p:nvPr userDrawn="1"/>
        </p:nvSpPr>
        <p:spPr>
          <a:xfrm>
            <a:off x="11625486" y="6345936"/>
            <a:ext cx="431800" cy="3651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2"/>
                </a:solidFill>
                <a:latin typeface="Acumin Pro Medium" panose="020B0504020202020204" pitchFamily="34" charset="77"/>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63B0091-2382-A34C-B868-EF0443B81E12}" type="slidenum">
              <a:rPr lang="en-US" smtClean="0">
                <a:solidFill>
                  <a:schemeClr val="accent6">
                    <a:alpha val="70000"/>
                  </a:schemeClr>
                </a:solidFill>
              </a:rPr>
              <a:pPr/>
              <a:t>‹#›</a:t>
            </a:fld>
            <a:endParaRPr lang="en-US" dirty="0">
              <a:solidFill>
                <a:schemeClr val="accent6">
                  <a:alpha val="70000"/>
                </a:schemeClr>
              </a:solidFill>
            </a:endParaRPr>
          </a:p>
        </p:txBody>
      </p:sp>
      <p:cxnSp>
        <p:nvCxnSpPr>
          <p:cNvPr id="21" name="Line">
            <a:extLst>
              <a:ext uri="{FF2B5EF4-FFF2-40B4-BE49-F238E27FC236}">
                <a16:creationId xmlns:a16="http://schemas.microsoft.com/office/drawing/2014/main" id="{122F123D-B568-3143-A12E-2B4D87A8BFC2}"/>
              </a:ext>
            </a:extLst>
          </p:cNvPr>
          <p:cNvCxnSpPr>
            <a:cxnSpLocks/>
          </p:cNvCxnSpPr>
          <p:nvPr userDrawn="1"/>
        </p:nvCxnSpPr>
        <p:spPr>
          <a:xfrm>
            <a:off x="11631961" y="6446901"/>
            <a:ext cx="0" cy="160020"/>
          </a:xfrm>
          <a:prstGeom prst="line">
            <a:avLst/>
          </a:prstGeom>
          <a:ln>
            <a:solidFill>
              <a:schemeClr val="accent6">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3562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2"/>
        </a:solidFill>
        <a:effectLst/>
      </p:bgPr>
    </p:bg>
    <p:spTree>
      <p:nvGrpSpPr>
        <p:cNvPr id="1" name=""/>
        <p:cNvGrpSpPr/>
        <p:nvPr/>
      </p:nvGrpSpPr>
      <p:grpSpPr>
        <a:xfrm>
          <a:off x="0" y="0"/>
          <a:ext cx="0" cy="0"/>
          <a:chOff x="0" y="0"/>
          <a:chExt cx="0" cy="0"/>
        </a:xfrm>
      </p:grpSpPr>
      <p:sp>
        <p:nvSpPr>
          <p:cNvPr id="17" name="Gold Background">
            <a:extLst>
              <a:ext uri="{FF2B5EF4-FFF2-40B4-BE49-F238E27FC236}">
                <a16:creationId xmlns:a16="http://schemas.microsoft.com/office/drawing/2014/main" id="{F59025A6-822F-2D44-9F31-61A4A63F5CD3}"/>
              </a:ext>
            </a:extLst>
          </p:cNvPr>
          <p:cNvSpPr/>
          <p:nvPr/>
        </p:nvSpPr>
        <p:spPr>
          <a:xfrm>
            <a:off x="0" y="0"/>
            <a:ext cx="12192000"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1935351" y="1557666"/>
            <a:ext cx="7334529" cy="854080"/>
          </a:xfrm>
          <a:prstGeom prst="rect">
            <a:avLst/>
          </a:prstGeom>
          <a:noFill/>
          <a:ln w="38100">
            <a:noFill/>
          </a:ln>
        </p:spPr>
        <p:txBody>
          <a:bodyPr wrap="square" lIns="0" tIns="0" rIns="0" bIns="0" anchor="t" anchorCtr="0">
            <a:spAutoFit/>
          </a:bodyPr>
          <a:lstStyle>
            <a:lvl1pPr algn="l">
              <a:defRPr sz="6000" b="1" i="1" spc="0">
                <a:solidFill>
                  <a:schemeClr val="bg1"/>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1959575" y="2578488"/>
            <a:ext cx="6487002" cy="1024867"/>
          </a:xfrm>
          <a:prstGeom prst="rect">
            <a:avLst/>
          </a:prstGeo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Black Triangle">
            <a:extLst>
              <a:ext uri="{FF2B5EF4-FFF2-40B4-BE49-F238E27FC236}">
                <a16:creationId xmlns:a16="http://schemas.microsoft.com/office/drawing/2014/main" id="{904FC13A-FC75-1849-92C4-9C25AD10CCBD}"/>
              </a:ext>
            </a:extLst>
          </p:cNvPr>
          <p:cNvPicPr>
            <a:picLocks noChangeAspect="1"/>
          </p:cNvPicPr>
          <p:nvPr userDrawn="1"/>
        </p:nvPicPr>
        <p:blipFill>
          <a:blip r:embed="rId2"/>
          <a:stretch>
            <a:fillRect/>
          </a:stretch>
        </p:blipFill>
        <p:spPr>
          <a:xfrm>
            <a:off x="9956800" y="0"/>
            <a:ext cx="2235200" cy="6858000"/>
          </a:xfrm>
          <a:prstGeom prst="rect">
            <a:avLst/>
          </a:prstGeom>
        </p:spPr>
      </p:pic>
      <p:pic>
        <p:nvPicPr>
          <p:cNvPr id="18" name="Picture 17">
            <a:extLst>
              <a:ext uri="{FF2B5EF4-FFF2-40B4-BE49-F238E27FC236}">
                <a16:creationId xmlns:a16="http://schemas.microsoft.com/office/drawing/2014/main" id="{B897196A-921D-B94A-8EBC-296AFB0E864E}"/>
              </a:ext>
            </a:extLst>
          </p:cNvPr>
          <p:cNvPicPr>
            <a:picLocks noChangeAspect="1"/>
          </p:cNvPicPr>
          <p:nvPr userDrawn="1"/>
        </p:nvPicPr>
        <p:blipFill>
          <a:blip r:embed="rId3"/>
          <a:srcRect/>
          <a:stretch/>
        </p:blipFill>
        <p:spPr>
          <a:xfrm>
            <a:off x="574465" y="5697573"/>
            <a:ext cx="1581700" cy="869934"/>
          </a:xfrm>
          <a:prstGeom prst="rect">
            <a:avLst/>
          </a:prstGeom>
        </p:spPr>
      </p:pic>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928" userDrawn="1">
          <p15:clr>
            <a:srgbClr val="FBAE40"/>
          </p15:clr>
        </p15:guide>
        <p15:guide id="8"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bold"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302693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6" r:id="rId7"/>
    <p:sldLayoutId id="2147483724" r:id="rId8"/>
    <p:sldLayoutId id="2147483760" r:id="rId9"/>
    <p:sldLayoutId id="2147483761" r:id="rId10"/>
    <p:sldLayoutId id="2147483762" r:id="rId11"/>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1.xml"/><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sv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chart" Target="../charts/chart7.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chart" Target="../charts/chart9.xml"/><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2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https://www.purdue.edu/newsroom/2025/Q4/expedition-to-search-for-amelia-earharts-plane-postponed-to-2026/"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www.purdue.edu/newsroom/2025/Q4/keep-going-and-get-ready-for-whats-ahead-says-purdue-global-commencement-speaker-to-graduates/"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dmissions.purdue.edu/become-student/class-profile/"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admissions.purdue.edu/become-student/class-profile/"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hyperlink" Target="https://admissions.purdue.edu/become-student/class-profile/"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hyperlink" Target="https://www.purdueforlife.org/alumni-leaders/alumni-clubs/alumni-leader-integrity-conduct-expectation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drjernagan@purdueforlife.org"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purdueforlife.org/app/uploads/Social-Media-Best-Practice-Discussion-20250321_131355-Meeting-Recording-1.mp4"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purdueforlife.org/alumni-leaders/alumni-clubs/alumni-clubs-logos/" TargetMode="External"/><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mailto:lewilliams@purdueforlife.org"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hyperlink" Target="mailto:alumniclubs@purdueforlife.org"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mailto:lewilliams@purdueforlife.org"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hyperlink" Target="https://forms.office.com/pages/responsepage.aspx?id=7UBb4sj5uUSUIP4chmQYVIeu2ALtbUhCuDKoGt8WEZFUN1BJR0VTVVlEVkFaVkpWNUJQMlpSRU9HTS4u&amp;route=shorturl" TargetMode="Externa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bigten.org/abbott" TargetMode="External"/><Relationship Id="rId2" Type="http://schemas.openxmlformats.org/officeDocument/2006/relationships/hyperlink" Target="nam11.safelinks.protection.outlook.com/?url=https:\\bit.ly\Purdueblood&amp;data=05|02|ihlutz@purdueforlife.org|863d4ced3a4a46df018d08dddf62ff11|e25b40edf9c844b99420fe1c86641854|0|0|638912338485280426|Unknown|TWFpbGZsb3d8eyJFbXB0eU1hcGkiOnRydWUsIlYiOiIwLjAuMDAwMCIsIlAiOiJXaW4zMiIsIkFOIjoiTWFpbCIsIldUIjoyfQ==|0|||&amp;sdata=sOl1aPZO2lTqLpIcqbMcc8g7V8TcebrLo7MyFuwuLfY=&amp;reserved=0" TargetMode="Externa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3" Type="http://schemas.openxmlformats.org/officeDocument/2006/relationships/hyperlink" Target="https://www.purdueforlife.org/alumni-leaders/clubs/resource-library/" TargetMode="External"/><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144B8-7DDD-7244-BF7C-67FAD2AC1994}"/>
              </a:ext>
            </a:extLst>
          </p:cNvPr>
          <p:cNvSpPr>
            <a:spLocks noGrp="1"/>
          </p:cNvSpPr>
          <p:nvPr>
            <p:ph type="ctrTitle"/>
          </p:nvPr>
        </p:nvSpPr>
        <p:spPr>
          <a:xfrm>
            <a:off x="1950624" y="1738211"/>
            <a:ext cx="7911945" cy="1477328"/>
          </a:xfrm>
        </p:spPr>
        <p:txBody>
          <a:bodyPr/>
          <a:lstStyle/>
          <a:p>
            <a:r>
              <a:rPr lang="en-US" dirty="0">
                <a:latin typeface="Franklin Gothic Medium" panose="020B0603020102020204" pitchFamily="34" charset="0"/>
              </a:rPr>
              <a:t>Alumni Club Leaders Forum</a:t>
            </a:r>
          </a:p>
        </p:txBody>
      </p:sp>
      <p:sp>
        <p:nvSpPr>
          <p:cNvPr id="3" name="Subtitle 2">
            <a:extLst>
              <a:ext uri="{FF2B5EF4-FFF2-40B4-BE49-F238E27FC236}">
                <a16:creationId xmlns:a16="http://schemas.microsoft.com/office/drawing/2014/main" id="{EED66735-6D95-DD40-B3C4-182BCD4A8A44}"/>
              </a:ext>
            </a:extLst>
          </p:cNvPr>
          <p:cNvSpPr>
            <a:spLocks noGrp="1"/>
          </p:cNvSpPr>
          <p:nvPr>
            <p:ph type="subTitle" idx="1"/>
          </p:nvPr>
        </p:nvSpPr>
        <p:spPr/>
        <p:txBody>
          <a:bodyPr/>
          <a:lstStyle/>
          <a:p>
            <a:r>
              <a:rPr lang="en-US">
                <a:latin typeface="Franklin Gothic Medium"/>
              </a:rPr>
              <a:t>November 19, 2025</a:t>
            </a:r>
          </a:p>
        </p:txBody>
      </p:sp>
    </p:spTree>
    <p:extLst>
      <p:ext uri="{BB962C8B-B14F-4D97-AF65-F5344CB8AC3E}">
        <p14:creationId xmlns:p14="http://schemas.microsoft.com/office/powerpoint/2010/main" val="24829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3">
            <a:extLst>
              <a:ext uri="{FF2B5EF4-FFF2-40B4-BE49-F238E27FC236}">
                <a16:creationId xmlns:a16="http://schemas.microsoft.com/office/drawing/2014/main" id="{BF8CD425-0A8B-113F-EBEE-011FDDB6F7B9}"/>
              </a:ext>
            </a:extLst>
          </p:cNvPr>
          <p:cNvPicPr>
            <a:picLocks noChangeAspect="1"/>
          </p:cNvPicPr>
          <p:nvPr/>
        </p:nvPicPr>
        <p:blipFill>
          <a:blip r:embed="rId2"/>
          <a:srcRect l="19960" r="19960"/>
          <a:stretch/>
        </p:blipFill>
        <p:spPr>
          <a:xfrm>
            <a:off x="5562599" y="0"/>
            <a:ext cx="6172201" cy="6858000"/>
          </a:xfrm>
          <a:prstGeom prst="rect">
            <a:avLst/>
          </a:prstGeom>
        </p:spPr>
      </p:pic>
      <p:sp>
        <p:nvSpPr>
          <p:cNvPr id="2" name="Title 1">
            <a:extLst>
              <a:ext uri="{FF2B5EF4-FFF2-40B4-BE49-F238E27FC236}">
                <a16:creationId xmlns:a16="http://schemas.microsoft.com/office/drawing/2014/main" id="{F5ABB299-5A21-B659-2A0E-D16B97AE75E2}"/>
              </a:ext>
            </a:extLst>
          </p:cNvPr>
          <p:cNvSpPr>
            <a:spLocks noGrp="1"/>
          </p:cNvSpPr>
          <p:nvPr>
            <p:ph type="title"/>
          </p:nvPr>
        </p:nvSpPr>
        <p:spPr>
          <a:xfrm>
            <a:off x="452767" y="685800"/>
            <a:ext cx="4339175" cy="2743201"/>
          </a:xfrm>
        </p:spPr>
        <p:txBody>
          <a:bodyPr/>
          <a:lstStyle/>
          <a:p>
            <a:pPr>
              <a:lnSpc>
                <a:spcPct val="90000"/>
              </a:lnSpc>
              <a:spcBef>
                <a:spcPts val="900"/>
              </a:spcBef>
              <a:spcAft>
                <a:spcPts val="500"/>
              </a:spcAft>
              <a:defRPr/>
            </a:pPr>
            <a:r>
              <a:rPr lang="en-US" sz="2000" b="1" cap="none" dirty="0">
                <a:solidFill>
                  <a:schemeClr val="accent1"/>
                </a:solidFill>
                <a:latin typeface="Arial Narrow" panose="020B0606020202030204" pitchFamily="34" charset="0"/>
                <a:ea typeface="+mn-ea"/>
                <a:cs typeface="+mn-cs"/>
              </a:rPr>
              <a:t>OFFICE OF INVESTMENTS</a:t>
            </a:r>
          </a:p>
        </p:txBody>
      </p:sp>
      <p:sp>
        <p:nvSpPr>
          <p:cNvPr id="4" name="Rectangle 3">
            <a:extLst>
              <a:ext uri="{FF2B5EF4-FFF2-40B4-BE49-F238E27FC236}">
                <a16:creationId xmlns:a16="http://schemas.microsoft.com/office/drawing/2014/main" id="{E010DF74-62EE-A83B-9B02-025C083B3629}"/>
              </a:ext>
            </a:extLst>
          </p:cNvPr>
          <p:cNvSpPr/>
          <p:nvPr/>
        </p:nvSpPr>
        <p:spPr>
          <a:xfrm>
            <a:off x="452767" y="1058861"/>
            <a:ext cx="4133005" cy="1805365"/>
          </a:xfrm>
          <a:prstGeom prst="rect">
            <a:avLst/>
          </a:prstGeom>
        </p:spPr>
        <p:txBody>
          <a:bodyPr wrap="square" lIns="0" tIns="0" rIns="0" bIns="0">
            <a:noAutofit/>
          </a:bodyPr>
          <a:lstStyle/>
          <a:p>
            <a:pPr marL="0" marR="0" lvl="0" indent="0" algn="l" defTabSz="685800" rtl="0" eaLnBrk="1" fontAlgn="auto" latinLnBrk="0" hangingPunct="1">
              <a:lnSpc>
                <a:spcPct val="80000"/>
              </a:lnSpc>
              <a:spcBef>
                <a:spcPct val="0"/>
              </a:spcBef>
              <a:spcAft>
                <a:spcPts val="50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pitchFamily="34" charset="0"/>
                <a:ea typeface="+mn-ea"/>
                <a:cs typeface="+mn-cs"/>
              </a:rPr>
              <a:t>Imperatives for Endowment Assets</a:t>
            </a:r>
            <a:endParaRPr kumimoji="0" lang="th-TH" sz="2400" b="0" i="0" u="none" strike="noStrike" kern="1200" cap="all" spc="0" normalizeH="0" baseline="0" noProof="0" dirty="0">
              <a:ln>
                <a:noFill/>
              </a:ln>
              <a:solidFill>
                <a:srgbClr val="000000"/>
              </a:solidFill>
              <a:effectLst/>
              <a:uLnTx/>
              <a:uFillTx/>
              <a:latin typeface="Arial Black" panose="020B0A04020102020204" pitchFamily="34" charset="0"/>
              <a:ea typeface="+mn-ea"/>
              <a:cs typeface="FreesiaUPC" panose="020B0604020202020204" pitchFamily="34" charset="-34"/>
            </a:endParaRPr>
          </a:p>
        </p:txBody>
      </p:sp>
      <p:sp>
        <p:nvSpPr>
          <p:cNvPr id="24" name="Content Placeholder 4">
            <a:extLst>
              <a:ext uri="{FF2B5EF4-FFF2-40B4-BE49-F238E27FC236}">
                <a16:creationId xmlns:a16="http://schemas.microsoft.com/office/drawing/2014/main" id="{C8DD5507-2496-6FBE-F83E-5F37E9F48CBA}"/>
              </a:ext>
            </a:extLst>
          </p:cNvPr>
          <p:cNvSpPr txBox="1">
            <a:spLocks/>
          </p:cNvSpPr>
          <p:nvPr/>
        </p:nvSpPr>
        <p:spPr>
          <a:xfrm>
            <a:off x="6451877" y="3321920"/>
            <a:ext cx="4416448" cy="2627746"/>
          </a:xfrm>
          <a:prstGeom prst="roundRect">
            <a:avLst>
              <a:gd name="adj" fmla="val 2100"/>
            </a:avLst>
          </a:prstGeom>
          <a:solidFill>
            <a:schemeClr val="accent2"/>
          </a:solidFill>
          <a:ln w="9525">
            <a:solidFill>
              <a:schemeClr val="accent1"/>
            </a:solidFill>
          </a:ln>
        </p:spPr>
        <p:txBody>
          <a:bodyPr lIns="685800" tIns="0" rIns="365760" bIns="0" anchor="ctr"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Achieve the needed long-term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rate of return as efficiently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and effectively as possible by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focusing on net return per unit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of risk (Sharpe Ratio</a:t>
            </a:r>
            <a:r>
              <a:rPr kumimoji="0" lang="en-US" sz="2000" b="1" i="0" u="none" strike="noStrike" kern="1200" cap="none" spc="0" normalizeH="0" baseline="30000" noProof="0" dirty="0">
                <a:ln>
                  <a:noFill/>
                </a:ln>
                <a:solidFill>
                  <a:srgbClr val="FFFFFF"/>
                </a:solidFill>
                <a:effectLst/>
                <a:uLnTx/>
                <a:uFillTx/>
                <a:latin typeface="Arial Narrow" panose="020B0606020202030204" pitchFamily="34" charset="0"/>
                <a:ea typeface="+mn-ea"/>
                <a:cs typeface="Arial" panose="020B0604020202020204" pitchFamily="34" charset="0"/>
              </a:rPr>
              <a:t>1 </a:t>
            </a: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&gt; 0.50).</a:t>
            </a:r>
          </a:p>
        </p:txBody>
      </p:sp>
      <p:sp>
        <p:nvSpPr>
          <p:cNvPr id="22" name="Content Placeholder 4">
            <a:extLst>
              <a:ext uri="{FF2B5EF4-FFF2-40B4-BE49-F238E27FC236}">
                <a16:creationId xmlns:a16="http://schemas.microsoft.com/office/drawing/2014/main" id="{57982BC7-1827-BC89-C7BB-F72A36686524}"/>
              </a:ext>
            </a:extLst>
          </p:cNvPr>
          <p:cNvSpPr txBox="1">
            <a:spLocks/>
          </p:cNvSpPr>
          <p:nvPr/>
        </p:nvSpPr>
        <p:spPr>
          <a:xfrm>
            <a:off x="6451877" y="685800"/>
            <a:ext cx="4416448" cy="2178426"/>
          </a:xfrm>
          <a:prstGeom prst="roundRect">
            <a:avLst>
              <a:gd name="adj" fmla="val 2513"/>
            </a:avLst>
          </a:prstGeom>
          <a:solidFill>
            <a:schemeClr val="accent2"/>
          </a:solidFill>
          <a:ln w="9525">
            <a:solidFill>
              <a:schemeClr val="accent1"/>
            </a:solidFill>
          </a:ln>
        </p:spPr>
        <p:txBody>
          <a:bodyPr lIns="685800" tIns="0" rIns="365760" bIns="0" anchor="ctr"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ct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Achieve a long-term total rate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of return for the Endowment </a:t>
            </a:r>
            <a:b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Arial" panose="020B0604020202020204" pitchFamily="34" charset="0"/>
              </a:rPr>
              <a:t>that is greater than distributions, inflation, and all costs.</a:t>
            </a:r>
          </a:p>
        </p:txBody>
      </p:sp>
      <p:sp>
        <p:nvSpPr>
          <p:cNvPr id="5" name="Slide Number Placeholder 6">
            <a:extLst>
              <a:ext uri="{FF2B5EF4-FFF2-40B4-BE49-F238E27FC236}">
                <a16:creationId xmlns:a16="http://schemas.microsoft.com/office/drawing/2014/main" id="{41045578-A679-EDB7-80DD-10950A2934BD}"/>
              </a:ext>
            </a:extLst>
          </p:cNvPr>
          <p:cNvSpPr>
            <a:spLocks noGrp="1"/>
          </p:cNvSpPr>
          <p:nvPr>
            <p:ph type="sldNum" sz="quarter" idx="12"/>
          </p:nvPr>
        </p:nvSpPr>
        <p:spPr>
          <a:xfrm>
            <a:off x="11409465" y="6499775"/>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CFB991"/>
                </a:solidFill>
                <a:effectLst/>
                <a:uLnTx/>
                <a:uFillTx/>
                <a:latin typeface="Arial Black" panose="020B0A040201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CFB991"/>
              </a:solidFill>
              <a:effectLst/>
              <a:uLnTx/>
              <a:uFillTx/>
              <a:latin typeface="Arial Black" panose="020B0A04020102020204" pitchFamily="34" charset="0"/>
              <a:ea typeface="+mn-ea"/>
              <a:cs typeface="+mn-cs"/>
            </a:endParaRPr>
          </a:p>
        </p:txBody>
      </p:sp>
      <p:grpSp>
        <p:nvGrpSpPr>
          <p:cNvPr id="17" name="Group 16">
            <a:extLst>
              <a:ext uri="{FF2B5EF4-FFF2-40B4-BE49-F238E27FC236}">
                <a16:creationId xmlns:a16="http://schemas.microsoft.com/office/drawing/2014/main" id="{3CCF8EE3-CB0B-C98E-3238-553189E0E3B0}"/>
              </a:ext>
            </a:extLst>
          </p:cNvPr>
          <p:cNvGrpSpPr/>
          <p:nvPr/>
        </p:nvGrpSpPr>
        <p:grpSpPr>
          <a:xfrm>
            <a:off x="6696480" y="967420"/>
            <a:ext cx="228600" cy="228600"/>
            <a:chOff x="540689" y="2472856"/>
            <a:chExt cx="182880" cy="182880"/>
          </a:xfrm>
        </p:grpSpPr>
        <p:sp>
          <p:nvSpPr>
            <p:cNvPr id="18" name="Oval 17">
              <a:extLst>
                <a:ext uri="{FF2B5EF4-FFF2-40B4-BE49-F238E27FC236}">
                  <a16:creationId xmlns:a16="http://schemas.microsoft.com/office/drawing/2014/main" id="{3B6DDA46-757A-1119-FB84-C33C3C4055F3}"/>
                </a:ext>
              </a:extLst>
            </p:cNvPr>
            <p:cNvSpPr/>
            <p:nvPr/>
          </p:nvSpPr>
          <p:spPr>
            <a:xfrm>
              <a:off x="540689" y="2472856"/>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79E08FAC-A0FB-3F1C-4219-BFF58E08D817}"/>
                </a:ext>
              </a:extLst>
            </p:cNvPr>
            <p:cNvSpPr txBox="1"/>
            <p:nvPr/>
          </p:nvSpPr>
          <p:spPr>
            <a:xfrm>
              <a:off x="601127" y="2501561"/>
              <a:ext cx="59739" cy="115654"/>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900" b="1" i="0" u="none" strike="noStrike" kern="1200" cap="none" spc="0" normalizeH="0" baseline="0" noProof="0" dirty="0">
                  <a:ln>
                    <a:noFill/>
                  </a:ln>
                  <a:solidFill>
                    <a:srgbClr val="333333"/>
                  </a:solidFill>
                  <a:effectLst/>
                  <a:uLnTx/>
                  <a:uFillTx/>
                  <a:latin typeface="Arial" panose="020B0604020202020204"/>
                  <a:ea typeface="+mn-ea"/>
                  <a:cs typeface="+mn-cs"/>
                </a:rPr>
                <a:t>1</a:t>
              </a:r>
            </a:p>
          </p:txBody>
        </p:sp>
      </p:grpSp>
      <p:grpSp>
        <p:nvGrpSpPr>
          <p:cNvPr id="20" name="Group 19">
            <a:extLst>
              <a:ext uri="{FF2B5EF4-FFF2-40B4-BE49-F238E27FC236}">
                <a16:creationId xmlns:a16="http://schemas.microsoft.com/office/drawing/2014/main" id="{AF207349-7AA9-6380-A402-5A28614FD063}"/>
              </a:ext>
            </a:extLst>
          </p:cNvPr>
          <p:cNvGrpSpPr/>
          <p:nvPr/>
        </p:nvGrpSpPr>
        <p:grpSpPr>
          <a:xfrm>
            <a:off x="6699635" y="3689249"/>
            <a:ext cx="227487" cy="228600"/>
            <a:chOff x="540689" y="2472856"/>
            <a:chExt cx="182880" cy="182880"/>
          </a:xfrm>
        </p:grpSpPr>
        <p:sp>
          <p:nvSpPr>
            <p:cNvPr id="21" name="Oval 20">
              <a:extLst>
                <a:ext uri="{FF2B5EF4-FFF2-40B4-BE49-F238E27FC236}">
                  <a16:creationId xmlns:a16="http://schemas.microsoft.com/office/drawing/2014/main" id="{B3935035-51F6-41A4-0D73-7BEE0E91B467}"/>
                </a:ext>
              </a:extLst>
            </p:cNvPr>
            <p:cNvSpPr/>
            <p:nvPr/>
          </p:nvSpPr>
          <p:spPr>
            <a:xfrm>
              <a:off x="540689" y="2472856"/>
              <a:ext cx="182880" cy="1828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60CA31D-AAB1-EC3C-DD3C-35203F7FC729}"/>
                </a:ext>
              </a:extLst>
            </p:cNvPr>
            <p:cNvSpPr txBox="1"/>
            <p:nvPr/>
          </p:nvSpPr>
          <p:spPr>
            <a:xfrm>
              <a:off x="608748" y="2501330"/>
              <a:ext cx="59739" cy="115654"/>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900" b="1" i="0" u="none" strike="noStrike" kern="1200" cap="none" spc="0" normalizeH="0" baseline="0" noProof="0" dirty="0">
                  <a:ln>
                    <a:noFill/>
                  </a:ln>
                  <a:solidFill>
                    <a:srgbClr val="333333"/>
                  </a:solidFill>
                  <a:effectLst/>
                  <a:uLnTx/>
                  <a:uFillTx/>
                  <a:latin typeface="Arial" panose="020B0604020202020204"/>
                  <a:ea typeface="+mn-ea"/>
                  <a:cs typeface="+mn-cs"/>
                </a:rPr>
                <a:t>2</a:t>
              </a:r>
            </a:p>
          </p:txBody>
        </p:sp>
      </p:grpSp>
      <p:sp>
        <p:nvSpPr>
          <p:cNvPr id="10" name="Footer Placeholder 2">
            <a:extLst>
              <a:ext uri="{FF2B5EF4-FFF2-40B4-BE49-F238E27FC236}">
                <a16:creationId xmlns:a16="http://schemas.microsoft.com/office/drawing/2014/main" id="{1FC8CE17-7C9C-0FB2-C8B5-789AB6DCD4E7}"/>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pic>
        <p:nvPicPr>
          <p:cNvPr id="12" name="Graphic 11">
            <a:extLst>
              <a:ext uri="{FF2B5EF4-FFF2-40B4-BE49-F238E27FC236}">
                <a16:creationId xmlns:a16="http://schemas.microsoft.com/office/drawing/2014/main" id="{A4C84920-F660-5E54-E138-6EBB34E6DE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9560" y="6405146"/>
            <a:ext cx="1749711" cy="219456"/>
          </a:xfrm>
          <a:prstGeom prst="rect">
            <a:avLst/>
          </a:prstGeom>
        </p:spPr>
      </p:pic>
      <p:sp>
        <p:nvSpPr>
          <p:cNvPr id="7" name="Rectangle 6">
            <a:extLst>
              <a:ext uri="{FF2B5EF4-FFF2-40B4-BE49-F238E27FC236}">
                <a16:creationId xmlns:a16="http://schemas.microsoft.com/office/drawing/2014/main" id="{1C61A0A9-441C-002F-98A1-4C6FF362B9FB}"/>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11" name="Title 6">
            <a:extLst>
              <a:ext uri="{FF2B5EF4-FFF2-40B4-BE49-F238E27FC236}">
                <a16:creationId xmlns:a16="http://schemas.microsoft.com/office/drawing/2014/main" id="{BB33C035-D3D7-3EAF-25A7-4993105D1848}"/>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416062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1C3252D0-45E5-8BC5-3C31-02107668492B}"/>
              </a:ext>
            </a:extLst>
          </p:cNvPr>
          <p:cNvGraphicFramePr>
            <a:graphicFrameLocks/>
          </p:cNvGraphicFramePr>
          <p:nvPr/>
        </p:nvGraphicFramePr>
        <p:xfrm>
          <a:off x="452767" y="1250720"/>
          <a:ext cx="11282034" cy="5221224"/>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7">
            <a:extLst>
              <a:ext uri="{FF2B5EF4-FFF2-40B4-BE49-F238E27FC236}">
                <a16:creationId xmlns:a16="http://schemas.microsoft.com/office/drawing/2014/main" id="{711CACE4-DD49-FF7F-CCD6-003080DF751C}"/>
              </a:ext>
            </a:extLst>
          </p:cNvPr>
          <p:cNvSpPr>
            <a:spLocks noGrp="1"/>
          </p:cNvSpPr>
          <p:nvPr>
            <p:ph type="sldNum" sz="quarter" idx="12"/>
          </p:nvPr>
        </p:nvSpPr>
        <p:spPr/>
        <p:txBody>
          <a:bodyPr/>
          <a:lstStyle/>
          <a:p>
            <a:pPr>
              <a:defRPr/>
            </a:pPr>
            <a:fld id="{B2643E34-DC33-45ED-8E33-EC0D5991E9A4}" type="slidenum">
              <a:rPr lang="en-US">
                <a:latin typeface="Arial Black" panose="020B0A04020102020204"/>
              </a:rPr>
              <a:pPr>
                <a:defRPr/>
              </a:pPr>
              <a:t>11</a:t>
            </a:fld>
            <a:endParaRPr lang="en-US" dirty="0">
              <a:latin typeface="Arial Black" panose="020B0A04020102020204"/>
            </a:endParaRPr>
          </a:p>
        </p:txBody>
      </p:sp>
      <p:sp>
        <p:nvSpPr>
          <p:cNvPr id="3" name="Title 1">
            <a:extLst>
              <a:ext uri="{FF2B5EF4-FFF2-40B4-BE49-F238E27FC236}">
                <a16:creationId xmlns:a16="http://schemas.microsoft.com/office/drawing/2014/main" id="{5646EA47-0FDF-2A3D-BB3E-C43CA3D57D50}"/>
              </a:ext>
            </a:extLst>
          </p:cNvPr>
          <p:cNvSpPr txBox="1">
            <a:spLocks/>
          </p:cNvSpPr>
          <p:nvPr/>
        </p:nvSpPr>
        <p:spPr>
          <a:xfrm>
            <a:off x="452767" y="685800"/>
            <a:ext cx="9529433"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Endowment Assets</a:t>
            </a:r>
            <a:endParaRPr lang="en-US" dirty="0">
              <a:solidFill>
                <a:schemeClr val="accent6"/>
              </a:solidFill>
            </a:endParaRPr>
          </a:p>
        </p:txBody>
      </p:sp>
      <p:sp>
        <p:nvSpPr>
          <p:cNvPr id="2" name="Footer Placeholder 2">
            <a:extLst>
              <a:ext uri="{FF2B5EF4-FFF2-40B4-BE49-F238E27FC236}">
                <a16:creationId xmlns:a16="http://schemas.microsoft.com/office/drawing/2014/main" id="{C04AD2BA-3FC3-DAA1-A0C9-997E2A7BA2D6}"/>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Note: Dollars shown in millions. </a:t>
            </a:r>
          </a:p>
          <a:p>
            <a:pPr>
              <a:defRPr/>
            </a:pPr>
            <a:r>
              <a:rPr lang="en-US" sz="700" dirty="0">
                <a:latin typeface="Arial" panose="020B0604020202020204"/>
              </a:rPr>
              <a:t>Important Disclosures and Footnotes appear at the end of this report.</a:t>
            </a:r>
          </a:p>
        </p:txBody>
      </p:sp>
      <p:grpSp>
        <p:nvGrpSpPr>
          <p:cNvPr id="12" name="Group 11">
            <a:extLst>
              <a:ext uri="{FF2B5EF4-FFF2-40B4-BE49-F238E27FC236}">
                <a16:creationId xmlns:a16="http://schemas.microsoft.com/office/drawing/2014/main" id="{2002B178-97D7-8376-70F6-7A2621C1BADC}"/>
              </a:ext>
            </a:extLst>
          </p:cNvPr>
          <p:cNvGrpSpPr/>
          <p:nvPr/>
        </p:nvGrpSpPr>
        <p:grpSpPr>
          <a:xfrm>
            <a:off x="10288476" y="1602449"/>
            <a:ext cx="846035" cy="401878"/>
            <a:chOff x="4020007" y="360804"/>
            <a:chExt cx="619041" cy="262023"/>
          </a:xfrm>
        </p:grpSpPr>
        <p:sp>
          <p:nvSpPr>
            <p:cNvPr id="14" name="Callout: Bent Line with Border and Accent Bar 13">
              <a:extLst>
                <a:ext uri="{FF2B5EF4-FFF2-40B4-BE49-F238E27FC236}">
                  <a16:creationId xmlns:a16="http://schemas.microsoft.com/office/drawing/2014/main" id="{4E453B60-0C55-5A4A-4FFC-7BE3FDB34664}"/>
                </a:ext>
              </a:extLst>
            </p:cNvPr>
            <p:cNvSpPr/>
            <p:nvPr/>
          </p:nvSpPr>
          <p:spPr>
            <a:xfrm rot="10800000" flipV="1">
              <a:off x="4082472" y="395140"/>
              <a:ext cx="489527" cy="217278"/>
            </a:xfrm>
            <a:prstGeom prst="accentBorderCallout2">
              <a:avLst/>
            </a:prstGeom>
            <a:solidFill>
              <a:srgbClr val="000000"/>
            </a:solidFill>
            <a:ln w="12700" cap="flat" cmpd="sng" algn="ctr">
              <a:solidFill>
                <a:srgbClr val="33333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65BE2B4E-0F14-6ED2-D8D5-D4F1E570B670}"/>
                </a:ext>
              </a:extLst>
            </p:cNvPr>
            <p:cNvSpPr txBox="1"/>
            <p:nvPr/>
          </p:nvSpPr>
          <p:spPr>
            <a:xfrm>
              <a:off x="4020007" y="360804"/>
              <a:ext cx="619041" cy="262023"/>
            </a:xfrm>
            <a:prstGeom prst="rect">
              <a:avLst/>
            </a:prstGeom>
            <a:no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Narrow" panose="020B0606020202030204" pitchFamily="34" charset="0"/>
                </a:rPr>
                <a:t>$4,438</a:t>
              </a:r>
            </a:p>
          </p:txBody>
        </p:sp>
      </p:grpSp>
      <p:sp>
        <p:nvSpPr>
          <p:cNvPr id="7" name="Rectangle 6">
            <a:extLst>
              <a:ext uri="{FF2B5EF4-FFF2-40B4-BE49-F238E27FC236}">
                <a16:creationId xmlns:a16="http://schemas.microsoft.com/office/drawing/2014/main" id="{B89B5377-FD0B-3D8E-B3DC-E4AB87215365}"/>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8" name="TextBox 7">
            <a:extLst>
              <a:ext uri="{FF2B5EF4-FFF2-40B4-BE49-F238E27FC236}">
                <a16:creationId xmlns:a16="http://schemas.microsoft.com/office/drawing/2014/main" id="{68C02EAA-B171-A68D-7DA7-AE601A0FDF21}"/>
              </a:ext>
            </a:extLst>
          </p:cNvPr>
          <p:cNvSpPr txBox="1"/>
          <p:nvPr/>
        </p:nvSpPr>
        <p:spPr>
          <a:xfrm>
            <a:off x="10244955" y="1514496"/>
            <a:ext cx="1003012" cy="124650"/>
          </a:xfrm>
          <a:prstGeom prst="rect">
            <a:avLst/>
          </a:prstGeom>
          <a:noFill/>
        </p:spPr>
        <p:txBody>
          <a:bodyPr wrap="square" lIns="0" tIns="0" rIns="91440" bIns="0" rtlCol="0">
            <a:spAutoFit/>
          </a:bodyPr>
          <a:lstStyle/>
          <a:p>
            <a:pPr algn="ctr" defTabSz="685800">
              <a:lnSpc>
                <a:spcPct val="90000"/>
              </a:lnSpc>
              <a:spcBef>
                <a:spcPts val="900"/>
              </a:spcBef>
              <a:spcAft>
                <a:spcPts val="500"/>
              </a:spcAft>
              <a:defRPr/>
            </a:pPr>
            <a:r>
              <a:rPr lang="en-US" sz="900" b="1" dirty="0">
                <a:sym typeface="Wingdings" panose="05000000000000000000" pitchFamily="2" charset="2"/>
              </a:rPr>
              <a:t> </a:t>
            </a:r>
            <a:r>
              <a:rPr lang="en-US" sz="900" b="1" dirty="0"/>
              <a:t>All-Time High</a:t>
            </a:r>
          </a:p>
        </p:txBody>
      </p:sp>
      <p:sp>
        <p:nvSpPr>
          <p:cNvPr id="9" name="Title 6">
            <a:extLst>
              <a:ext uri="{FF2B5EF4-FFF2-40B4-BE49-F238E27FC236}">
                <a16:creationId xmlns:a16="http://schemas.microsoft.com/office/drawing/2014/main" id="{AF6D239F-D324-7AAD-293D-CE48441D0517}"/>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316804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A8F164B-B30F-A324-F594-DE1BA96CA09E}"/>
              </a:ext>
            </a:extLst>
          </p:cNvPr>
          <p:cNvGraphicFramePr>
            <a:graphicFrameLocks/>
          </p:cNvGraphicFramePr>
          <p:nvPr/>
        </p:nvGraphicFramePr>
        <p:xfrm>
          <a:off x="3843527" y="1221748"/>
          <a:ext cx="7891272"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CC7BB58-D22F-C1E3-87FB-3D85D5684BEC}"/>
              </a:ext>
            </a:extLst>
          </p:cNvPr>
          <p:cNvSpPr>
            <a:spLocks noGrp="1"/>
          </p:cNvSpPr>
          <p:nvPr>
            <p:ph type="title"/>
          </p:nvPr>
        </p:nvSpPr>
        <p:spPr>
          <a:xfrm>
            <a:off x="452767" y="685800"/>
            <a:ext cx="10824833" cy="723901"/>
          </a:xfrm>
        </p:spPr>
        <p:txBody>
          <a:bodyPr/>
          <a:lstStyle/>
          <a:p>
            <a:r>
              <a:rPr lang="en-US" dirty="0"/>
              <a:t>Percent to Various thresholds</a:t>
            </a:r>
            <a:endParaRPr lang="en-US" dirty="0">
              <a:solidFill>
                <a:schemeClr val="accent6"/>
              </a:solidFill>
            </a:endParaRPr>
          </a:p>
        </p:txBody>
      </p:sp>
      <p:sp>
        <p:nvSpPr>
          <p:cNvPr id="11" name="Slide Number Placeholder 7">
            <a:extLst>
              <a:ext uri="{FF2B5EF4-FFF2-40B4-BE49-F238E27FC236}">
                <a16:creationId xmlns:a16="http://schemas.microsoft.com/office/drawing/2014/main" id="{E85A49F0-19E8-D90C-FF08-876B2DD0F3D8}"/>
              </a:ext>
            </a:extLst>
          </p:cNvPr>
          <p:cNvSpPr>
            <a:spLocks noGrp="1"/>
          </p:cNvSpPr>
          <p:nvPr>
            <p:ph type="sldNum" sz="quarter" idx="12"/>
          </p:nvPr>
        </p:nvSpPr>
        <p:spPr>
          <a:xfrm>
            <a:off x="11572132" y="6449186"/>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15" name="TextBox 14">
            <a:extLst>
              <a:ext uri="{FF2B5EF4-FFF2-40B4-BE49-F238E27FC236}">
                <a16:creationId xmlns:a16="http://schemas.microsoft.com/office/drawing/2014/main" id="{20687DC4-00DD-9846-B4A0-39ABE4533D7A}"/>
              </a:ext>
            </a:extLst>
          </p:cNvPr>
          <p:cNvSpPr txBox="1"/>
          <p:nvPr/>
        </p:nvSpPr>
        <p:spPr>
          <a:xfrm>
            <a:off x="3846136" y="5844177"/>
            <a:ext cx="8129961" cy="577338"/>
          </a:xfrm>
          <a:prstGeom prst="rect">
            <a:avLst/>
          </a:prstGeom>
          <a:noFill/>
        </p:spPr>
        <p:txBody>
          <a:bodyPr wrap="square" lIns="0" tIns="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Break the Glass (‘BTG’) – Distribution Trigger indicates the instantaneous decline in Endowment market value that would make the annualized most recent distribution exceed 5.5% of Endowment market value.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BTG – Equity Trigger indicates the instantaneous decline in equities that would breach a 35% drawdown from the most recent high.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Categories with ‘Return Imperative’ are based on a 7.2% annualized return.</a:t>
            </a:r>
          </a:p>
        </p:txBody>
      </p:sp>
      <p:grpSp>
        <p:nvGrpSpPr>
          <p:cNvPr id="22" name="Group 21">
            <a:extLst>
              <a:ext uri="{FF2B5EF4-FFF2-40B4-BE49-F238E27FC236}">
                <a16:creationId xmlns:a16="http://schemas.microsoft.com/office/drawing/2014/main" id="{8805514A-D2EF-2CDB-D780-0B909AF13A8E}"/>
              </a:ext>
            </a:extLst>
          </p:cNvPr>
          <p:cNvGrpSpPr/>
          <p:nvPr/>
        </p:nvGrpSpPr>
        <p:grpSpPr>
          <a:xfrm>
            <a:off x="3989747" y="1318415"/>
            <a:ext cx="1781174" cy="746726"/>
            <a:chOff x="-8295236" y="1851725"/>
            <a:chExt cx="1800225" cy="749891"/>
          </a:xfrm>
        </p:grpSpPr>
        <p:sp>
          <p:nvSpPr>
            <p:cNvPr id="23" name="TextBox 1">
              <a:extLst>
                <a:ext uri="{FF2B5EF4-FFF2-40B4-BE49-F238E27FC236}">
                  <a16:creationId xmlns:a16="http://schemas.microsoft.com/office/drawing/2014/main" id="{EBFD9812-E292-B313-E748-8A74B1E1BC28}"/>
                </a:ext>
              </a:extLst>
            </p:cNvPr>
            <p:cNvSpPr txBox="1"/>
            <p:nvPr/>
          </p:nvSpPr>
          <p:spPr>
            <a:xfrm>
              <a:off x="-8041235" y="2267238"/>
              <a:ext cx="1292222" cy="29266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7539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BTG – S&amp;P 500 Trigger:</a:t>
              </a:r>
            </a:p>
            <a:p>
              <a:pPr marL="0" marR="0" lvl="0" indent="0" algn="ctr" defTabSz="975390" rtl="0" eaLnBrk="1" fontAlgn="auto" latinLnBrk="0" hangingPunct="1">
                <a:lnSpc>
                  <a:spcPct val="12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3B6DA"/>
                  </a:solidFill>
                  <a:effectLst/>
                  <a:uLnTx/>
                  <a:uFillTx/>
                  <a:latin typeface="Arial Narrow" panose="020B0606020202030204" pitchFamily="34" charset="0"/>
                  <a:ea typeface="+mn-ea"/>
                  <a:cs typeface="+mn-cs"/>
                </a:rPr>
                <a:t>-35%</a:t>
              </a:r>
            </a:p>
          </p:txBody>
        </p:sp>
        <p:sp>
          <p:nvSpPr>
            <p:cNvPr id="24" name="TextBox 1">
              <a:extLst>
                <a:ext uri="{FF2B5EF4-FFF2-40B4-BE49-F238E27FC236}">
                  <a16:creationId xmlns:a16="http://schemas.microsoft.com/office/drawing/2014/main" id="{26D954AC-31ED-4B24-DA66-C99FFBBBA416}"/>
                </a:ext>
              </a:extLst>
            </p:cNvPr>
            <p:cNvSpPr txBox="1"/>
            <p:nvPr/>
          </p:nvSpPr>
          <p:spPr>
            <a:xfrm>
              <a:off x="-8150837" y="1914983"/>
              <a:ext cx="1511424" cy="289893"/>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7539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BTG – Distribution Trigger:</a:t>
              </a:r>
            </a:p>
            <a:p>
              <a:pPr marL="0" marR="0" lvl="0" indent="0" algn="ctr" defTabSz="975390" rtl="0" eaLnBrk="1" fontAlgn="auto" latinLnBrk="0" hangingPunct="1">
                <a:lnSpc>
                  <a:spcPct val="12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3B6DA"/>
                  </a:solidFill>
                  <a:effectLst/>
                  <a:uLnTx/>
                  <a:uFillTx/>
                  <a:latin typeface="Arial Narrow" panose="020B0606020202030204" pitchFamily="34" charset="0"/>
                  <a:ea typeface="+mn-ea"/>
                  <a:cs typeface="+mn-cs"/>
                </a:rPr>
                <a:t>-46%</a:t>
              </a:r>
            </a:p>
          </p:txBody>
        </p:sp>
        <p:sp>
          <p:nvSpPr>
            <p:cNvPr id="25" name="Frame 24">
              <a:extLst>
                <a:ext uri="{FF2B5EF4-FFF2-40B4-BE49-F238E27FC236}">
                  <a16:creationId xmlns:a16="http://schemas.microsoft.com/office/drawing/2014/main" id="{23692808-E60A-CB41-34F5-0925171C7B82}"/>
                </a:ext>
              </a:extLst>
            </p:cNvPr>
            <p:cNvSpPr/>
            <p:nvPr/>
          </p:nvSpPr>
          <p:spPr>
            <a:xfrm>
              <a:off x="-8295236" y="1851725"/>
              <a:ext cx="1800225" cy="749891"/>
            </a:xfrm>
            <a:prstGeom prst="frame">
              <a:avLst>
                <a:gd name="adj1" fmla="val 3472"/>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75390" rtl="0" eaLnBrk="1" fontAlgn="auto" latinLnBrk="0" hangingPunct="1">
                <a:lnSpc>
                  <a:spcPct val="100000"/>
                </a:lnSpc>
                <a:spcBef>
                  <a:spcPts val="0"/>
                </a:spcBef>
                <a:spcAft>
                  <a:spcPts val="0"/>
                </a:spcAft>
                <a:buClrTx/>
                <a:buSzTx/>
                <a:buFontTx/>
                <a:buNone/>
                <a:tabLst/>
                <a:defRPr/>
              </a:pPr>
              <a:endParaRPr kumimoji="0" lang="en-US" sz="192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9" name="Content Placeholder 4">
            <a:extLst>
              <a:ext uri="{FF2B5EF4-FFF2-40B4-BE49-F238E27FC236}">
                <a16:creationId xmlns:a16="http://schemas.microsoft.com/office/drawing/2014/main" id="{BB8F2DC2-D842-149D-B288-9B9728557DF2}"/>
              </a:ext>
            </a:extLst>
          </p:cNvPr>
          <p:cNvSpPr txBox="1">
            <a:spLocks/>
          </p:cNvSpPr>
          <p:nvPr/>
        </p:nvSpPr>
        <p:spPr>
          <a:xfrm>
            <a:off x="450195" y="1226567"/>
            <a:ext cx="3144628" cy="1137075"/>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Current PIP Market Value</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1" i="0" u="none" strike="noStrike" kern="1200" cap="all" spc="-150" normalizeH="0" baseline="0" noProof="0" dirty="0">
                <a:ln>
                  <a:noFill/>
                </a:ln>
                <a:solidFill>
                  <a:srgbClr val="000000"/>
                </a:solidFill>
                <a:effectLst/>
                <a:uLnTx/>
                <a:uFillTx/>
                <a:latin typeface="Arial Narrow" panose="020B0606020202030204" pitchFamily="34" charset="0"/>
                <a:ea typeface="+mn-ea"/>
                <a:cs typeface="+mn-cs"/>
              </a:rPr>
              <a:t>$4.44B</a:t>
            </a:r>
          </a:p>
        </p:txBody>
      </p:sp>
      <p:cxnSp>
        <p:nvCxnSpPr>
          <p:cNvPr id="10" name="Straight Connector 9">
            <a:extLst>
              <a:ext uri="{FF2B5EF4-FFF2-40B4-BE49-F238E27FC236}">
                <a16:creationId xmlns:a16="http://schemas.microsoft.com/office/drawing/2014/main" id="{E37A0CE1-2D79-48F7-3FF9-154682F1EBBF}"/>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2" name="Footer Placeholder 2">
            <a:extLst>
              <a:ext uri="{FF2B5EF4-FFF2-40B4-BE49-F238E27FC236}">
                <a16:creationId xmlns:a16="http://schemas.microsoft.com/office/drawing/2014/main" id="{B848B8CE-A23D-AE2E-9576-87A46E44102B}"/>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5" name="Rectangle 4">
            <a:extLst>
              <a:ext uri="{FF2B5EF4-FFF2-40B4-BE49-F238E27FC236}">
                <a16:creationId xmlns:a16="http://schemas.microsoft.com/office/drawing/2014/main" id="{57EC0C5E-CF4F-E325-A4A4-00D937498961}"/>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PIP PORTFOLIO UPDATE</a:t>
            </a:r>
            <a:r>
              <a:rPr kumimoji="0" lang="en-US" sz="900" b="0" i="0" u="none" strike="noStrike" kern="1200" cap="none" spc="0" normalizeH="0" baseline="0" noProof="0" dirty="0">
                <a:ln>
                  <a:noFill/>
                </a:ln>
                <a:solidFill>
                  <a:srgbClr val="333333"/>
                </a:solidFill>
                <a:effectLst/>
                <a:uLnTx/>
                <a:uFillTx/>
                <a:latin typeface="Arial Black" panose="020B0A04020102020204"/>
                <a:ea typeface="+mn-ea"/>
                <a:cs typeface="+mn-cs"/>
              </a:rPr>
              <a:t>  </a:t>
            </a: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  AS OF JUNE 30, 2025 </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6" name="Title 6">
            <a:extLst>
              <a:ext uri="{FF2B5EF4-FFF2-40B4-BE49-F238E27FC236}">
                <a16:creationId xmlns:a16="http://schemas.microsoft.com/office/drawing/2014/main" id="{53029655-A69A-98D9-5810-D9EEA4127663}"/>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4128121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0B14802-237C-2FE7-0024-9E7B2BAAF0D9}"/>
              </a:ext>
            </a:extLst>
          </p:cNvPr>
          <p:cNvGraphicFramePr>
            <a:graphicFrameLocks/>
          </p:cNvGraphicFramePr>
          <p:nvPr/>
        </p:nvGraphicFramePr>
        <p:xfrm>
          <a:off x="452766" y="1748500"/>
          <a:ext cx="10725912" cy="430542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1E7A7FCC-1E26-E94C-EAA3-4C97D2987373}"/>
              </a:ext>
            </a:extLst>
          </p:cNvPr>
          <p:cNvSpPr txBox="1"/>
          <p:nvPr/>
        </p:nvSpPr>
        <p:spPr>
          <a:xfrm>
            <a:off x="631876" y="5990709"/>
            <a:ext cx="6463940" cy="281872"/>
          </a:xfrm>
          <a:prstGeom prst="rect">
            <a:avLst/>
          </a:prstGeom>
          <a:noFill/>
        </p:spPr>
        <p:txBody>
          <a:bodyPr wrap="square" lIns="0" tIns="0" rIns="0" bIns="0" rtlCol="0">
            <a:spAutoFit/>
          </a:bodyPr>
          <a:lstStyle/>
          <a:p>
            <a:pPr marL="285750">
              <a:lnSpc>
                <a:spcPct val="120000"/>
              </a:lnSpc>
              <a:defRPr/>
            </a:pPr>
            <a:r>
              <a:rPr lang="en-US" sz="800" b="1" i="1" dirty="0">
                <a:solidFill>
                  <a:schemeClr val="accent6"/>
                </a:solidFill>
                <a:latin typeface="Arial" panose="020B0604020202020204"/>
              </a:rPr>
              <a:t>+/- 2 Standard Deviations</a:t>
            </a:r>
            <a:r>
              <a:rPr lang="en-US" sz="800" b="1" i="1" dirty="0">
                <a:solidFill>
                  <a:srgbClr val="000000">
                    <a:lumMod val="50000"/>
                    <a:lumOff val="50000"/>
                  </a:srgbClr>
                </a:solidFill>
                <a:latin typeface="Arial" panose="020B0604020202020204"/>
              </a:rPr>
              <a:t> </a:t>
            </a:r>
            <a:r>
              <a:rPr lang="en-US" sz="800" i="1" dirty="0">
                <a:solidFill>
                  <a:srgbClr val="000000">
                    <a:lumMod val="50000"/>
                    <a:lumOff val="50000"/>
                  </a:srgbClr>
                </a:solidFill>
                <a:latin typeface="Arial" panose="020B0604020202020204"/>
              </a:rPr>
              <a:t>contains 95% of expected observations </a:t>
            </a:r>
          </a:p>
          <a:p>
            <a:pPr marL="285750">
              <a:lnSpc>
                <a:spcPct val="120000"/>
              </a:lnSpc>
              <a:defRPr/>
            </a:pPr>
            <a:r>
              <a:rPr lang="en-US" sz="800" b="1" i="1" dirty="0">
                <a:solidFill>
                  <a:schemeClr val="accent4"/>
                </a:solidFill>
                <a:latin typeface="Arial" panose="020B0604020202020204"/>
              </a:rPr>
              <a:t>+/- 1 Standard Deviation </a:t>
            </a:r>
            <a:r>
              <a:rPr lang="en-US" sz="800" i="1" dirty="0">
                <a:solidFill>
                  <a:srgbClr val="000000">
                    <a:lumMod val="50000"/>
                    <a:lumOff val="50000"/>
                  </a:srgbClr>
                </a:solidFill>
                <a:latin typeface="Arial" panose="020B0604020202020204"/>
              </a:rPr>
              <a:t>contains 68% of expected observations </a:t>
            </a:r>
          </a:p>
        </p:txBody>
      </p:sp>
      <p:sp>
        <p:nvSpPr>
          <p:cNvPr id="23" name="Title 1">
            <a:extLst>
              <a:ext uri="{FF2B5EF4-FFF2-40B4-BE49-F238E27FC236}">
                <a16:creationId xmlns:a16="http://schemas.microsoft.com/office/drawing/2014/main" id="{43B0B0BA-C934-08FB-168A-6C92FD741AB8}"/>
              </a:ext>
            </a:extLst>
          </p:cNvPr>
          <p:cNvSpPr txBox="1">
            <a:spLocks/>
          </p:cNvSpPr>
          <p:nvPr/>
        </p:nvSpPr>
        <p:spPr>
          <a:xfrm>
            <a:off x="452766" y="686678"/>
            <a:ext cx="9181427"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Fytd Performance Vs. Expected Return</a:t>
            </a:r>
          </a:p>
        </p:txBody>
      </p:sp>
      <p:sp>
        <p:nvSpPr>
          <p:cNvPr id="26" name="Footer Placeholder 2">
            <a:extLst>
              <a:ext uri="{FF2B5EF4-FFF2-40B4-BE49-F238E27FC236}">
                <a16:creationId xmlns:a16="http://schemas.microsoft.com/office/drawing/2014/main" id="{4FFAFC07-57FF-B2B2-6048-A5CBF946E970}"/>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Important Disclosures and Footnotes appear at the end of this report.</a:t>
            </a:r>
          </a:p>
        </p:txBody>
      </p:sp>
      <p:sp>
        <p:nvSpPr>
          <p:cNvPr id="27" name="Slide Number Placeholder 7">
            <a:extLst>
              <a:ext uri="{FF2B5EF4-FFF2-40B4-BE49-F238E27FC236}">
                <a16:creationId xmlns:a16="http://schemas.microsoft.com/office/drawing/2014/main" id="{54241F0F-4A03-D971-9191-E9C61CE51D76}"/>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643E34-DC33-45ED-8E33-EC0D5991E9A4}" type="slidenum">
              <a:rPr lang="en-US" smtClean="0">
                <a:latin typeface="Arial Black" panose="020B0A04020102020204"/>
              </a:rPr>
              <a:pPr>
                <a:defRPr/>
              </a:pPr>
              <a:t>13</a:t>
            </a:fld>
            <a:endParaRPr lang="en-US" dirty="0">
              <a:latin typeface="Arial Black" panose="020B0A04020102020204"/>
            </a:endParaRPr>
          </a:p>
        </p:txBody>
      </p:sp>
      <p:grpSp>
        <p:nvGrpSpPr>
          <p:cNvPr id="30" name="Group 29">
            <a:extLst>
              <a:ext uri="{FF2B5EF4-FFF2-40B4-BE49-F238E27FC236}">
                <a16:creationId xmlns:a16="http://schemas.microsoft.com/office/drawing/2014/main" id="{5B0C2567-1C3F-0EF6-319E-10F0761605B6}"/>
              </a:ext>
            </a:extLst>
          </p:cNvPr>
          <p:cNvGrpSpPr/>
          <p:nvPr/>
        </p:nvGrpSpPr>
        <p:grpSpPr>
          <a:xfrm>
            <a:off x="10410523" y="2551548"/>
            <a:ext cx="352930" cy="2791977"/>
            <a:chOff x="8209900" y="1370233"/>
            <a:chExt cx="285671" cy="1209106"/>
          </a:xfrm>
        </p:grpSpPr>
        <p:sp>
          <p:nvSpPr>
            <p:cNvPr id="32" name="TextBox 31">
              <a:extLst>
                <a:ext uri="{FF2B5EF4-FFF2-40B4-BE49-F238E27FC236}">
                  <a16:creationId xmlns:a16="http://schemas.microsoft.com/office/drawing/2014/main" id="{5E80D079-3AB9-3FAF-6386-35567AB6D3E5}"/>
                </a:ext>
              </a:extLst>
            </p:cNvPr>
            <p:cNvSpPr txBox="1"/>
            <p:nvPr/>
          </p:nvSpPr>
          <p:spPr>
            <a:xfrm>
              <a:off x="8209900" y="1370233"/>
              <a:ext cx="285671" cy="114314"/>
            </a:xfrm>
            <a:prstGeom prst="rect">
              <a:avLst/>
            </a:prstGeom>
            <a:noFill/>
          </p:spPr>
          <p:txBody>
            <a:bodyPr wrap="square" lIns="0" tIns="0" rIns="0" bIns="0" rtlCol="0" anchor="ctr">
              <a:noAutofit/>
            </a:bodyPr>
            <a:lstStyle/>
            <a:p>
              <a:pPr>
                <a:lnSpc>
                  <a:spcPct val="80000"/>
                </a:lnSpc>
              </a:pPr>
              <a:r>
                <a:rPr lang="en-US" sz="1000" b="1" dirty="0">
                  <a:solidFill>
                    <a:schemeClr val="accent6"/>
                  </a:solidFill>
                  <a:latin typeface="Arial Narrow" panose="020B0606020202030204" pitchFamily="34" charset="0"/>
                </a:rPr>
                <a:t>+2</a:t>
              </a:r>
              <a:endParaRPr lang="th-TH" sz="1000" b="1" dirty="0">
                <a:solidFill>
                  <a:schemeClr val="accent6"/>
                </a:solidFill>
                <a:latin typeface="Arial Narrow" panose="020B0606020202030204" pitchFamily="34" charset="0"/>
              </a:endParaRPr>
            </a:p>
          </p:txBody>
        </p:sp>
        <p:sp>
          <p:nvSpPr>
            <p:cNvPr id="33" name="TextBox 32">
              <a:extLst>
                <a:ext uri="{FF2B5EF4-FFF2-40B4-BE49-F238E27FC236}">
                  <a16:creationId xmlns:a16="http://schemas.microsoft.com/office/drawing/2014/main" id="{8304E673-94DC-4825-A1FD-AA2811E2F9FB}"/>
                </a:ext>
              </a:extLst>
            </p:cNvPr>
            <p:cNvSpPr txBox="1"/>
            <p:nvPr/>
          </p:nvSpPr>
          <p:spPr>
            <a:xfrm>
              <a:off x="8209900" y="1699268"/>
              <a:ext cx="285671" cy="114314"/>
            </a:xfrm>
            <a:prstGeom prst="rect">
              <a:avLst/>
            </a:prstGeom>
            <a:noFill/>
          </p:spPr>
          <p:txBody>
            <a:bodyPr wrap="square" lIns="0" tIns="0" rIns="0" bIns="0" rtlCol="0" anchor="ctr">
              <a:noAutofit/>
            </a:bodyPr>
            <a:lstStyle/>
            <a:p>
              <a:pPr>
                <a:lnSpc>
                  <a:spcPct val="80000"/>
                </a:lnSpc>
              </a:pPr>
              <a:r>
                <a:rPr lang="en-US" sz="1000" b="1" dirty="0">
                  <a:solidFill>
                    <a:schemeClr val="accent4"/>
                  </a:solidFill>
                  <a:latin typeface="Arial Narrow" panose="020B0606020202030204" pitchFamily="34" charset="0"/>
                </a:rPr>
                <a:t>+1</a:t>
              </a:r>
              <a:endParaRPr lang="th-TH" sz="1000" b="1" dirty="0">
                <a:solidFill>
                  <a:schemeClr val="accent4"/>
                </a:solidFill>
                <a:latin typeface="Arial Narrow" panose="020B0606020202030204" pitchFamily="34" charset="0"/>
              </a:endParaRPr>
            </a:p>
          </p:txBody>
        </p:sp>
        <p:sp>
          <p:nvSpPr>
            <p:cNvPr id="34" name="TextBox 33">
              <a:extLst>
                <a:ext uri="{FF2B5EF4-FFF2-40B4-BE49-F238E27FC236}">
                  <a16:creationId xmlns:a16="http://schemas.microsoft.com/office/drawing/2014/main" id="{BB0E62E8-1FC5-139F-F177-555A756B1783}"/>
                </a:ext>
              </a:extLst>
            </p:cNvPr>
            <p:cNvSpPr txBox="1"/>
            <p:nvPr/>
          </p:nvSpPr>
          <p:spPr>
            <a:xfrm>
              <a:off x="8209900" y="2242225"/>
              <a:ext cx="285671" cy="114314"/>
            </a:xfrm>
            <a:prstGeom prst="rect">
              <a:avLst/>
            </a:prstGeom>
            <a:noFill/>
          </p:spPr>
          <p:txBody>
            <a:bodyPr wrap="square" lIns="0" tIns="0" rIns="0" bIns="0" rtlCol="0" anchor="ctr">
              <a:noAutofit/>
            </a:bodyPr>
            <a:lstStyle/>
            <a:p>
              <a:pPr>
                <a:lnSpc>
                  <a:spcPct val="80000"/>
                </a:lnSpc>
              </a:pPr>
              <a:r>
                <a:rPr lang="en-US" sz="1000" b="1" dirty="0">
                  <a:solidFill>
                    <a:schemeClr val="accent4"/>
                  </a:solidFill>
                  <a:latin typeface="Arial Narrow" panose="020B0606020202030204" pitchFamily="34" charset="0"/>
                </a:rPr>
                <a:t>-1</a:t>
              </a:r>
              <a:endParaRPr lang="th-TH" sz="1000" b="1" dirty="0">
                <a:solidFill>
                  <a:schemeClr val="accent4"/>
                </a:solidFill>
                <a:latin typeface="Arial Narrow" panose="020B0606020202030204" pitchFamily="34" charset="0"/>
              </a:endParaRPr>
            </a:p>
          </p:txBody>
        </p:sp>
        <p:sp>
          <p:nvSpPr>
            <p:cNvPr id="35" name="TextBox 34">
              <a:extLst>
                <a:ext uri="{FF2B5EF4-FFF2-40B4-BE49-F238E27FC236}">
                  <a16:creationId xmlns:a16="http://schemas.microsoft.com/office/drawing/2014/main" id="{2A74ECDA-05AC-7A9F-F12A-0E843AF2E067}"/>
                </a:ext>
              </a:extLst>
            </p:cNvPr>
            <p:cNvSpPr txBox="1"/>
            <p:nvPr/>
          </p:nvSpPr>
          <p:spPr>
            <a:xfrm>
              <a:off x="8209900" y="2465025"/>
              <a:ext cx="285671" cy="114314"/>
            </a:xfrm>
            <a:prstGeom prst="rect">
              <a:avLst/>
            </a:prstGeom>
            <a:noFill/>
          </p:spPr>
          <p:txBody>
            <a:bodyPr wrap="square" lIns="0" tIns="0" rIns="0" bIns="0" rtlCol="0" anchor="ctr">
              <a:noAutofit/>
            </a:bodyPr>
            <a:lstStyle/>
            <a:p>
              <a:pPr>
                <a:lnSpc>
                  <a:spcPct val="80000"/>
                </a:lnSpc>
              </a:pPr>
              <a:r>
                <a:rPr lang="en-US" sz="1000" b="1" dirty="0">
                  <a:solidFill>
                    <a:schemeClr val="accent6"/>
                  </a:solidFill>
                  <a:latin typeface="Arial Narrow" panose="020B0606020202030204" pitchFamily="34" charset="0"/>
                </a:rPr>
                <a:t>-2</a:t>
              </a:r>
              <a:endParaRPr lang="th-TH" sz="1000" b="1" dirty="0">
                <a:solidFill>
                  <a:schemeClr val="accent6"/>
                </a:solidFill>
                <a:latin typeface="Arial Narrow" panose="020B0606020202030204" pitchFamily="34" charset="0"/>
              </a:endParaRPr>
            </a:p>
          </p:txBody>
        </p:sp>
      </p:grpSp>
      <p:sp>
        <p:nvSpPr>
          <p:cNvPr id="31" name="TextBox 30">
            <a:extLst>
              <a:ext uri="{FF2B5EF4-FFF2-40B4-BE49-F238E27FC236}">
                <a16:creationId xmlns:a16="http://schemas.microsoft.com/office/drawing/2014/main" id="{AF537A96-069D-1463-0421-99A0BA9B75C4}"/>
              </a:ext>
            </a:extLst>
          </p:cNvPr>
          <p:cNvSpPr txBox="1"/>
          <p:nvPr/>
        </p:nvSpPr>
        <p:spPr>
          <a:xfrm rot="5400000">
            <a:off x="10012739" y="3895791"/>
            <a:ext cx="1802359" cy="246881"/>
          </a:xfrm>
          <a:prstGeom prst="rect">
            <a:avLst/>
          </a:prstGeom>
          <a:noFill/>
        </p:spPr>
        <p:txBody>
          <a:bodyPr wrap="square" lIns="0" tIns="0" rIns="0" bIns="0" rtlCol="0" anchor="b">
            <a:noAutofit/>
          </a:bodyPr>
          <a:lstStyle/>
          <a:p>
            <a:pPr algn="ctr">
              <a:lnSpc>
                <a:spcPct val="80000"/>
              </a:lnSpc>
            </a:pPr>
            <a:r>
              <a:rPr lang="en-US" sz="1000" dirty="0">
                <a:solidFill>
                  <a:schemeClr val="tx1">
                    <a:lumMod val="65000"/>
                    <a:lumOff val="35000"/>
                  </a:schemeClr>
                </a:solidFill>
              </a:rPr>
              <a:t>STANDARD DEVIATIONS</a:t>
            </a:r>
            <a:endParaRPr lang="th-TH" sz="1000" dirty="0">
              <a:solidFill>
                <a:schemeClr val="tx1">
                  <a:lumMod val="65000"/>
                  <a:lumOff val="35000"/>
                </a:schemeClr>
              </a:solidFill>
            </a:endParaRPr>
          </a:p>
        </p:txBody>
      </p:sp>
      <p:graphicFrame>
        <p:nvGraphicFramePr>
          <p:cNvPr id="3" name="Table 9">
            <a:extLst>
              <a:ext uri="{FF2B5EF4-FFF2-40B4-BE49-F238E27FC236}">
                <a16:creationId xmlns:a16="http://schemas.microsoft.com/office/drawing/2014/main" id="{538547A7-EC52-E5BA-CFB3-ECCCA96E1375}"/>
              </a:ext>
            </a:extLst>
          </p:cNvPr>
          <p:cNvGraphicFramePr>
            <a:graphicFrameLocks noGrp="1"/>
          </p:cNvGraphicFramePr>
          <p:nvPr/>
        </p:nvGraphicFramePr>
        <p:xfrm>
          <a:off x="9616011" y="935372"/>
          <a:ext cx="2121829" cy="1371600"/>
        </p:xfrm>
        <a:graphic>
          <a:graphicData uri="http://schemas.openxmlformats.org/drawingml/2006/table">
            <a:tbl>
              <a:tblPr firstRow="1" bandRow="1">
                <a:tableStyleId>{6E25E649-3F16-4E02-A733-19D2CDBF48F0}</a:tableStyleId>
              </a:tblPr>
              <a:tblGrid>
                <a:gridCol w="795346">
                  <a:extLst>
                    <a:ext uri="{9D8B030D-6E8A-4147-A177-3AD203B41FA5}">
                      <a16:colId xmlns:a16="http://schemas.microsoft.com/office/drawing/2014/main" val="1064577237"/>
                    </a:ext>
                  </a:extLst>
                </a:gridCol>
                <a:gridCol w="1326483">
                  <a:extLst>
                    <a:ext uri="{9D8B030D-6E8A-4147-A177-3AD203B41FA5}">
                      <a16:colId xmlns:a16="http://schemas.microsoft.com/office/drawing/2014/main" val="948902272"/>
                    </a:ext>
                  </a:extLst>
                </a:gridCol>
              </a:tblGrid>
              <a:tr h="357379">
                <a:tc>
                  <a:txBody>
                    <a:bodyPr/>
                    <a:lstStyle/>
                    <a:p>
                      <a:pPr marL="0" algn="l" defTabSz="457200" rtl="0" eaLnBrk="1" latinLnBrk="0" hangingPunct="1"/>
                      <a:endParaRPr lang="en-US" sz="1000" b="0" kern="1200" dirty="0">
                        <a:solidFill>
                          <a:schemeClr val="bg1"/>
                        </a:solidFill>
                        <a:latin typeface="+mn-lt"/>
                        <a:ea typeface="+mn-ea"/>
                        <a:cs typeface="+mn-cs"/>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000" b="1" dirty="0">
                          <a:solidFill>
                            <a:schemeClr val="tx1"/>
                          </a:solidFill>
                        </a:rPr>
                        <a:t>Expected </a:t>
                      </a:r>
                    </a:p>
                    <a:p>
                      <a:pPr algn="ctr"/>
                      <a:r>
                        <a:rPr lang="en-US" sz="1000" b="1" dirty="0">
                          <a:solidFill>
                            <a:schemeClr val="tx1"/>
                          </a:solidFill>
                        </a:rPr>
                        <a:t>Return Imperative</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181827693"/>
                  </a:ext>
                </a:extLst>
              </a:tr>
              <a:tr h="219926">
                <a:tc>
                  <a:txBody>
                    <a:bodyPr/>
                    <a:lstStyle/>
                    <a:p>
                      <a:pPr marL="0" algn="l" defTabSz="457200" rtl="0" eaLnBrk="1" latinLnBrk="0" hangingPunct="1"/>
                      <a:r>
                        <a:rPr lang="en-US" sz="1000" b="1" kern="1200" dirty="0">
                          <a:solidFill>
                            <a:schemeClr val="tx1"/>
                          </a:solidFill>
                        </a:rPr>
                        <a:t>Spending</a:t>
                      </a:r>
                      <a:endParaRPr lang="en-US" sz="10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tc>
                  <a:txBody>
                    <a:bodyPr/>
                    <a:lstStyle/>
                    <a:p>
                      <a:pPr algn="ctr"/>
                      <a:r>
                        <a:rPr lang="en-US" sz="1000" b="1" dirty="0">
                          <a:solidFill>
                            <a:schemeClr val="tx1"/>
                          </a:solidFill>
                          <a:latin typeface="Arial Narrow" panose="020B0606020202030204" pitchFamily="34" charset="0"/>
                        </a:rPr>
                        <a:t>4.0%</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22201698"/>
                  </a:ext>
                </a:extLst>
              </a:tr>
              <a:tr h="219926">
                <a:tc>
                  <a:txBody>
                    <a:bodyPr/>
                    <a:lstStyle/>
                    <a:p>
                      <a:pPr algn="l"/>
                      <a:r>
                        <a:rPr lang="en-US" sz="1000" b="1" dirty="0">
                          <a:solidFill>
                            <a:schemeClr val="tx1"/>
                          </a:solidFill>
                        </a:rPr>
                        <a:t>Inflation</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lang="en-US" sz="1000" b="1" dirty="0">
                          <a:latin typeface="Arial Narrow" panose="020B0606020202030204" pitchFamily="34" charset="0"/>
                        </a:rPr>
                        <a:t>2.0%</a:t>
                      </a:r>
                      <a:endParaRPr lang="en-US" sz="1000" b="1"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7072728"/>
                  </a:ext>
                </a:extLst>
              </a:tr>
              <a:tr h="219926">
                <a:tc>
                  <a:txBody>
                    <a:bodyPr/>
                    <a:lstStyle/>
                    <a:p>
                      <a:pPr algn="l"/>
                      <a:r>
                        <a:rPr lang="en-US" sz="1000" b="1" dirty="0">
                          <a:solidFill>
                            <a:schemeClr val="tx1"/>
                          </a:solidFill>
                        </a:rPr>
                        <a:t>PFL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tc>
                  <a:txBody>
                    <a:bodyPr/>
                    <a:lstStyle/>
                    <a:p>
                      <a:pPr algn="ctr"/>
                      <a:r>
                        <a:rPr lang="en-US" sz="1000" b="1" dirty="0">
                          <a:latin typeface="Arial Narrow" panose="020B0606020202030204" pitchFamily="34" charset="0"/>
                        </a:rPr>
                        <a:t>1.2%</a:t>
                      </a:r>
                      <a:endParaRPr lang="en-US" sz="1000" b="1" dirty="0">
                        <a:solidFill>
                          <a:schemeClr val="tx1"/>
                        </a:solidFill>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27691597"/>
                  </a:ext>
                </a:extLst>
              </a:tr>
              <a:tr h="219926">
                <a:tc>
                  <a:txBody>
                    <a:bodyPr/>
                    <a:lstStyle/>
                    <a:p>
                      <a:pPr algn="l"/>
                      <a:r>
                        <a:rPr lang="en-US" sz="1000" b="1" dirty="0">
                          <a:solidFill>
                            <a:schemeClr val="bg1"/>
                          </a:solidFill>
                        </a:rPr>
                        <a:t>Total</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8E6F3E"/>
                    </a:solidFill>
                  </a:tcPr>
                </a:tc>
                <a:tc>
                  <a:txBody>
                    <a:bodyPr/>
                    <a:lstStyle/>
                    <a:p>
                      <a:pPr algn="ctr"/>
                      <a:r>
                        <a:rPr lang="en-US" sz="1000" b="1" dirty="0">
                          <a:solidFill>
                            <a:schemeClr val="bg1"/>
                          </a:solidFill>
                          <a:latin typeface="Arial Narrow" panose="020B0606020202030204" pitchFamily="34" charset="0"/>
                        </a:rPr>
                        <a:t>7.2%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solidFill>
                      <a:srgbClr val="8E6F3E"/>
                    </a:solidFill>
                  </a:tcPr>
                </a:tc>
                <a:extLst>
                  <a:ext uri="{0D108BD9-81ED-4DB2-BD59-A6C34878D82A}">
                    <a16:rowId xmlns:a16="http://schemas.microsoft.com/office/drawing/2014/main" val="723041966"/>
                  </a:ext>
                </a:extLst>
              </a:tr>
            </a:tbl>
          </a:graphicData>
        </a:graphic>
      </p:graphicFrame>
      <p:sp>
        <p:nvSpPr>
          <p:cNvPr id="4" name="Rectangle 3">
            <a:extLst>
              <a:ext uri="{FF2B5EF4-FFF2-40B4-BE49-F238E27FC236}">
                <a16:creationId xmlns:a16="http://schemas.microsoft.com/office/drawing/2014/main" id="{FFC49965-3C8B-A24B-4A63-1C3A40FB9ED0}"/>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6" name="Title 6">
            <a:extLst>
              <a:ext uri="{FF2B5EF4-FFF2-40B4-BE49-F238E27FC236}">
                <a16:creationId xmlns:a16="http://schemas.microsoft.com/office/drawing/2014/main" id="{8D5BA246-6ADB-B17B-7780-E54A4C4FD7EC}"/>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865043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6EACE-C96A-EFF8-E2E7-8DD6B186B12E}"/>
            </a:ext>
          </a:extLst>
        </p:cNvPr>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B2FC4C17-A3E6-57CE-0FCB-E8CFD1013D1C}"/>
              </a:ext>
            </a:extLst>
          </p:cNvPr>
          <p:cNvGraphicFramePr>
            <a:graphicFrameLocks/>
          </p:cNvGraphicFramePr>
          <p:nvPr/>
        </p:nvGraphicFramePr>
        <p:xfrm>
          <a:off x="450196" y="3902073"/>
          <a:ext cx="10993656" cy="20102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88BE0A4B-5AF7-F102-A407-ED774F3D75AE}"/>
              </a:ext>
            </a:extLst>
          </p:cNvPr>
          <p:cNvGraphicFramePr>
            <a:graphicFrameLocks/>
          </p:cNvGraphicFramePr>
          <p:nvPr/>
        </p:nvGraphicFramePr>
        <p:xfrm>
          <a:off x="450195" y="1798953"/>
          <a:ext cx="10993657" cy="2103120"/>
        </p:xfrm>
        <a:graphic>
          <a:graphicData uri="http://schemas.openxmlformats.org/drawingml/2006/chart">
            <c:chart xmlns:c="http://schemas.openxmlformats.org/drawingml/2006/chart" xmlns:r="http://schemas.openxmlformats.org/officeDocument/2006/relationships" r:id="rId4"/>
          </a:graphicData>
        </a:graphic>
      </p:graphicFrame>
      <p:sp>
        <p:nvSpPr>
          <p:cNvPr id="3" name="Title 1">
            <a:extLst>
              <a:ext uri="{FF2B5EF4-FFF2-40B4-BE49-F238E27FC236}">
                <a16:creationId xmlns:a16="http://schemas.microsoft.com/office/drawing/2014/main" id="{C1C78B22-87EC-9444-A878-9B2DAF708BAD}"/>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FY25 in Review: Investment Returns </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cxnSp>
        <p:nvCxnSpPr>
          <p:cNvPr id="10" name="Straight Connector 9">
            <a:extLst>
              <a:ext uri="{FF2B5EF4-FFF2-40B4-BE49-F238E27FC236}">
                <a16:creationId xmlns:a16="http://schemas.microsoft.com/office/drawing/2014/main" id="{D9601043-FB8E-B004-1E21-0E6D27A33358}"/>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2" name="Slide Number Placeholder 7">
            <a:extLst>
              <a:ext uri="{FF2B5EF4-FFF2-40B4-BE49-F238E27FC236}">
                <a16:creationId xmlns:a16="http://schemas.microsoft.com/office/drawing/2014/main" id="{7D7083BC-6155-89A1-C953-1D57C8DD2890}"/>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6" name="Content Placeholder 4">
            <a:extLst>
              <a:ext uri="{FF2B5EF4-FFF2-40B4-BE49-F238E27FC236}">
                <a16:creationId xmlns:a16="http://schemas.microsoft.com/office/drawing/2014/main" id="{BFF09D7A-7E52-88FD-505E-6F8D6665C3E9}"/>
              </a:ext>
            </a:extLst>
          </p:cNvPr>
          <p:cNvSpPr txBox="1">
            <a:spLocks/>
          </p:cNvSpPr>
          <p:nvPr/>
        </p:nvSpPr>
        <p:spPr>
          <a:xfrm>
            <a:off x="450195" y="1275558"/>
            <a:ext cx="11282034" cy="637708"/>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The Endowment ended FY25 with $426 million in investment gains and a 10.5% net return. Investment gains in dollars for FY25 ranked third, trailing FY21 and FY24.</a:t>
            </a:r>
          </a:p>
        </p:txBody>
      </p:sp>
      <p:sp>
        <p:nvSpPr>
          <p:cNvPr id="9" name="Frame 8">
            <a:extLst>
              <a:ext uri="{FF2B5EF4-FFF2-40B4-BE49-F238E27FC236}">
                <a16:creationId xmlns:a16="http://schemas.microsoft.com/office/drawing/2014/main" id="{C19B759A-4EC8-0750-67DF-3615FCDCD09E}"/>
              </a:ext>
            </a:extLst>
          </p:cNvPr>
          <p:cNvSpPr/>
          <p:nvPr/>
        </p:nvSpPr>
        <p:spPr>
          <a:xfrm>
            <a:off x="10170376" y="2553273"/>
            <a:ext cx="409575" cy="1339275"/>
          </a:xfrm>
          <a:prstGeom prst="frame">
            <a:avLst>
              <a:gd name="adj1" fmla="val 55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Frame 14">
            <a:extLst>
              <a:ext uri="{FF2B5EF4-FFF2-40B4-BE49-F238E27FC236}">
                <a16:creationId xmlns:a16="http://schemas.microsoft.com/office/drawing/2014/main" id="{17E9CB6E-8254-4852-77BF-73A9A69F3FF8}"/>
              </a:ext>
            </a:extLst>
          </p:cNvPr>
          <p:cNvSpPr/>
          <p:nvPr/>
        </p:nvSpPr>
        <p:spPr>
          <a:xfrm>
            <a:off x="6094789" y="4677697"/>
            <a:ext cx="409575" cy="1234667"/>
          </a:xfrm>
          <a:prstGeom prst="frame">
            <a:avLst>
              <a:gd name="adj1" fmla="val 552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7D41AC3E-383F-1C3F-F5D1-B9F4D2074451}"/>
              </a:ext>
            </a:extLst>
          </p:cNvPr>
          <p:cNvSpPr txBox="1"/>
          <p:nvPr/>
        </p:nvSpPr>
        <p:spPr>
          <a:xfrm>
            <a:off x="450195" y="5921889"/>
            <a:ext cx="8826746" cy="329666"/>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800" b="0" i="1"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Note: FY17 through FY25 investment return ($) from Bridge Chart data. FY02 through FY16 estimated by multiplying each fiscal year’s beginning ‘Total Combined Entities’ market value by fiscal year % return. Prior to FY02, investment impact is estimated by multiplying Endowment market value (sourced from NACUBO) reporting by fiscal year return in Caissa. Analysis begins with FY98, the first full year with monthly data available in Caissa.</a:t>
            </a:r>
          </a:p>
        </p:txBody>
      </p:sp>
      <p:sp>
        <p:nvSpPr>
          <p:cNvPr id="7" name="Footer Placeholder 2">
            <a:extLst>
              <a:ext uri="{FF2B5EF4-FFF2-40B4-BE49-F238E27FC236}">
                <a16:creationId xmlns:a16="http://schemas.microsoft.com/office/drawing/2014/main" id="{85DB6404-3E3E-8090-7ED5-0AA842ECC276}"/>
              </a:ext>
            </a:extLst>
          </p:cNvPr>
          <p:cNvSpPr txBox="1">
            <a:spLocks/>
          </p:cNvSpPr>
          <p:nvPr/>
        </p:nvSpPr>
        <p:spPr>
          <a:xfrm>
            <a:off x="917328" y="6471944"/>
            <a:ext cx="3385243" cy="329982"/>
          </a:xfrm>
          <a:prstGeom prst="rect">
            <a:avLst/>
          </a:prstGeom>
        </p:spPr>
        <p:txBody>
          <a:bodyPr vert="horz" lIns="0" tIns="0" rIns="0" bIns="0" rtlCol="0" anchor="b"/>
          <a:lstStyle>
            <a:defPPr>
              <a:defRPr lang="en-US"/>
            </a:defPPr>
            <a:lvl1pPr marL="0" algn="l" defTabSz="914400" rtl="0" eaLnBrk="1" latinLnBrk="0" hangingPunct="1">
              <a:defRPr sz="900" kern="1200">
                <a:solidFill>
                  <a:srgbClr val="9D97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Note: Dollars shown in millions.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13" name="Rectangle 12">
            <a:extLst>
              <a:ext uri="{FF2B5EF4-FFF2-40B4-BE49-F238E27FC236}">
                <a16:creationId xmlns:a16="http://schemas.microsoft.com/office/drawing/2014/main" id="{9EE789B8-5C86-CE49-1C77-75667D6D073E}"/>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14" name="Title 6">
            <a:extLst>
              <a:ext uri="{FF2B5EF4-FFF2-40B4-BE49-F238E27FC236}">
                <a16:creationId xmlns:a16="http://schemas.microsoft.com/office/drawing/2014/main" id="{7B7B416C-A77A-E486-D254-5E43EED92D1E}"/>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34435901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7E39349-FD8C-3DC9-33B5-BE11700BB3FD}"/>
              </a:ext>
            </a:extLst>
          </p:cNvPr>
          <p:cNvGraphicFramePr>
            <a:graphicFrameLocks/>
          </p:cNvGraphicFramePr>
          <p:nvPr/>
        </p:nvGraphicFramePr>
        <p:xfrm>
          <a:off x="386760" y="1122983"/>
          <a:ext cx="11365992" cy="521208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1E8CB02-A096-2333-7AD0-1B79D1E28E13}"/>
              </a:ext>
            </a:extLst>
          </p:cNvPr>
          <p:cNvSpPr txBox="1"/>
          <p:nvPr/>
        </p:nvSpPr>
        <p:spPr>
          <a:xfrm>
            <a:off x="9688344" y="2783787"/>
            <a:ext cx="2038252" cy="415647"/>
          </a:xfrm>
          <a:prstGeom prst="rect">
            <a:avLst/>
          </a:prstGeom>
          <a:noFill/>
        </p:spPr>
        <p:txBody>
          <a:bodyPr wrap="square" lIns="0" tIns="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$601 </a:t>
            </a:r>
            <a:r>
              <a:rPr kumimoji="0" lang="en-US" sz="900" b="1" i="0" u="none" strike="noStrike" kern="1200" cap="none" spc="0" normalizeH="0" baseline="0" noProof="0" dirty="0">
                <a:ln>
                  <a:noFill/>
                </a:ln>
                <a:solidFill>
                  <a:srgbClr val="83B6DA"/>
                </a:solidFill>
                <a:effectLst/>
                <a:uLnTx/>
                <a:uFillTx/>
                <a:latin typeface="Arial" panose="020B0604020202020204"/>
                <a:ea typeface="+mn-ea"/>
                <a:cs typeface="+mn-cs"/>
              </a:rPr>
              <a:t>Purdue Cost Inflation</a:t>
            </a:r>
            <a:endParaRPr kumimoji="0" lang="th-TH" sz="1200" b="1" i="0" u="none" strike="noStrike" kern="1200" cap="none" spc="0" normalizeH="0" baseline="0" noProof="0" dirty="0">
              <a:ln>
                <a:noFill/>
              </a:ln>
              <a:solidFill>
                <a:srgbClr val="83B6DA"/>
              </a:solidFill>
              <a:effectLst/>
              <a:uLnTx/>
              <a:uFillTx/>
              <a:latin typeface="Arial" panose="020B0604020202020204"/>
              <a:ea typeface="+mn-ea"/>
              <a:cs typeface="Cordia New" panose="020B0304020202020204" pitchFamily="34" charset="-34"/>
            </a:endParaRPr>
          </a:p>
        </p:txBody>
      </p:sp>
      <p:sp>
        <p:nvSpPr>
          <p:cNvPr id="6" name="TextBox 5">
            <a:extLst>
              <a:ext uri="{FF2B5EF4-FFF2-40B4-BE49-F238E27FC236}">
                <a16:creationId xmlns:a16="http://schemas.microsoft.com/office/drawing/2014/main" id="{40B517F7-C1A6-558F-CC42-AFC24594F239}"/>
              </a:ext>
            </a:extLst>
          </p:cNvPr>
          <p:cNvSpPr txBox="1"/>
          <p:nvPr/>
        </p:nvSpPr>
        <p:spPr>
          <a:xfrm>
            <a:off x="9688344" y="5593808"/>
            <a:ext cx="1941661" cy="295466"/>
          </a:xfrm>
          <a:prstGeom prst="rect">
            <a:avLst/>
          </a:prstGeom>
          <a:noFill/>
        </p:spPr>
        <p:txBody>
          <a:bodyPr wrap="square" lIns="0" tIns="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$37 </a:t>
            </a:r>
            <a:r>
              <a:rPr kumimoji="0" lang="en-US" sz="900" b="1" i="0" u="none" strike="noStrike" kern="1200" cap="none" spc="0" normalizeH="0" baseline="0" noProof="0" dirty="0">
                <a:ln>
                  <a:noFill/>
                </a:ln>
                <a:solidFill>
                  <a:srgbClr val="407900"/>
                </a:solidFill>
                <a:effectLst/>
                <a:uLnTx/>
                <a:uFillTx/>
                <a:latin typeface="Arial" panose="020B0604020202020204"/>
                <a:ea typeface="+mn-ea"/>
                <a:cs typeface="+mn-cs"/>
              </a:rPr>
              <a:t>BNYM, CA, OOI, Accounting</a:t>
            </a:r>
            <a:endParaRPr kumimoji="0" lang="th-TH" sz="900" b="1" i="0" u="none" strike="noStrike" kern="1200" cap="none" spc="0" normalizeH="0" baseline="0" noProof="0" dirty="0">
              <a:ln>
                <a:noFill/>
              </a:ln>
              <a:solidFill>
                <a:srgbClr val="407900"/>
              </a:solidFill>
              <a:effectLst/>
              <a:uLnTx/>
              <a:uFillTx/>
              <a:latin typeface="Arial" panose="020B0604020202020204"/>
              <a:ea typeface="+mn-ea"/>
              <a:cs typeface="Cordia New" panose="020B0304020202020204" pitchFamily="34" charset="-34"/>
            </a:endParaRPr>
          </a:p>
        </p:txBody>
      </p:sp>
      <p:sp>
        <p:nvSpPr>
          <p:cNvPr id="7" name="TextBox 6">
            <a:extLst>
              <a:ext uri="{FF2B5EF4-FFF2-40B4-BE49-F238E27FC236}">
                <a16:creationId xmlns:a16="http://schemas.microsoft.com/office/drawing/2014/main" id="{176FC549-D802-7C59-5E99-15B11FA7A6F2}"/>
              </a:ext>
            </a:extLst>
          </p:cNvPr>
          <p:cNvSpPr txBox="1"/>
          <p:nvPr/>
        </p:nvSpPr>
        <p:spPr>
          <a:xfrm>
            <a:off x="9688344" y="1844714"/>
            <a:ext cx="1941662" cy="415647"/>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$2,540 </a:t>
            </a: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vs. $2,043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8E6F3E"/>
                </a:solidFill>
                <a:effectLst/>
                <a:uLnTx/>
                <a:uFillTx/>
                <a:latin typeface="Arial" panose="020B0604020202020204" pitchFamily="34" charset="0"/>
                <a:ea typeface="+mn-ea"/>
                <a:cs typeface="Arial" panose="020B0604020202020204" pitchFamily="34" charset="0"/>
              </a:rPr>
              <a:t> Investment Performance</a:t>
            </a:r>
            <a:br>
              <a:rPr kumimoji="0" lang="en-US" sz="1200" b="0" i="0" u="none" strike="noStrike" kern="1200" cap="none" spc="0" normalizeH="0" baseline="0" noProof="0" dirty="0">
                <a:ln>
                  <a:noFill/>
                </a:ln>
                <a:solidFill>
                  <a:srgbClr val="000000"/>
                </a:solidFill>
                <a:effectLst/>
                <a:uLnTx/>
                <a:uFillTx/>
                <a:latin typeface="Arial Black" panose="020B0A04020102020204"/>
                <a:ea typeface="+mn-ea"/>
                <a:cs typeface="+mn-cs"/>
              </a:rPr>
            </a:br>
            <a:endParaRPr kumimoji="0" lang="th-TH" sz="1200" b="0" i="0" u="none" strike="noStrike" kern="1200" cap="none" spc="0" normalizeH="0" baseline="0" noProof="0" dirty="0">
              <a:ln>
                <a:noFill/>
              </a:ln>
              <a:solidFill>
                <a:srgbClr val="333333"/>
              </a:solidFill>
              <a:effectLst/>
              <a:uLnTx/>
              <a:uFillTx/>
              <a:latin typeface="Arial" panose="020B0604020202020204"/>
              <a:ea typeface="+mn-ea"/>
              <a:cs typeface="Cordia New" panose="020B0304020202020204" pitchFamily="34" charset="-34"/>
            </a:endParaRPr>
          </a:p>
        </p:txBody>
      </p:sp>
      <p:sp>
        <p:nvSpPr>
          <p:cNvPr id="9" name="TextBox 8">
            <a:extLst>
              <a:ext uri="{FF2B5EF4-FFF2-40B4-BE49-F238E27FC236}">
                <a16:creationId xmlns:a16="http://schemas.microsoft.com/office/drawing/2014/main" id="{53119815-C24A-AF5D-3031-043DE64E8676}"/>
              </a:ext>
            </a:extLst>
          </p:cNvPr>
          <p:cNvSpPr txBox="1"/>
          <p:nvPr/>
        </p:nvSpPr>
        <p:spPr>
          <a:xfrm>
            <a:off x="9688342" y="4076089"/>
            <a:ext cx="1915508" cy="408564"/>
          </a:xfrm>
          <a:prstGeom prst="rect">
            <a:avLst/>
          </a:prstGeom>
          <a:noFill/>
        </p:spPr>
        <p:txBody>
          <a:bodyPr wrap="square" lIns="0" tIns="0" rIns="0" bIns="0" rtlCol="0">
            <a:no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$1,095</a:t>
            </a:r>
            <a:r>
              <a:rPr kumimoji="0" lang="en-US" sz="1200" b="1" i="0" u="none" strike="noStrike" kern="1200" cap="none" spc="0" normalizeH="0" baseline="0" noProof="0" dirty="0">
                <a:ln>
                  <a:noFill/>
                </a:ln>
                <a:solidFill>
                  <a:srgbClr val="333333"/>
                </a:solidFill>
                <a:effectLst/>
                <a:uLnTx/>
                <a:uFillTx/>
                <a:latin typeface="Arial Narrow" panose="020B0606020202030204" pitchFamily="34" charset="0"/>
                <a:ea typeface="+mn-ea"/>
                <a:cs typeface="+mn-cs"/>
              </a:rPr>
              <a:t> </a:t>
            </a:r>
            <a:r>
              <a:rPr kumimoji="0" lang="en-US" sz="900" b="1" i="0" u="none" strike="noStrike" kern="1200" cap="none" spc="0" normalizeH="0" baseline="0" noProof="0" dirty="0">
                <a:ln>
                  <a:noFill/>
                </a:ln>
                <a:solidFill>
                  <a:srgbClr val="DAAA00"/>
                </a:solidFill>
                <a:effectLst/>
                <a:uLnTx/>
                <a:uFillTx/>
                <a:latin typeface="Arial" panose="020B0604020202020204"/>
                <a:ea typeface="+mn-ea"/>
                <a:cs typeface="+mn-cs"/>
              </a:rPr>
              <a:t>Spending Distribution</a:t>
            </a:r>
            <a:endParaRPr kumimoji="0" lang="th-TH" sz="900" b="1" i="0" u="none" strike="noStrike" kern="1200" cap="none" spc="0" normalizeH="0" baseline="0" noProof="0" dirty="0">
              <a:ln>
                <a:noFill/>
              </a:ln>
              <a:solidFill>
                <a:srgbClr val="DAAA00"/>
              </a:solidFill>
              <a:effectLst/>
              <a:uLnTx/>
              <a:uFillTx/>
              <a:latin typeface="Arial" panose="020B0604020202020204"/>
              <a:ea typeface="+mn-ea"/>
              <a:cs typeface="Cordia New" panose="020B0304020202020204" pitchFamily="34" charset="-34"/>
            </a:endParaRPr>
          </a:p>
        </p:txBody>
      </p:sp>
      <p:sp>
        <p:nvSpPr>
          <p:cNvPr id="10" name="TextBox 9">
            <a:extLst>
              <a:ext uri="{FF2B5EF4-FFF2-40B4-BE49-F238E27FC236}">
                <a16:creationId xmlns:a16="http://schemas.microsoft.com/office/drawing/2014/main" id="{993B1C40-C055-ED2A-0A06-F32A8379C583}"/>
              </a:ext>
            </a:extLst>
          </p:cNvPr>
          <p:cNvSpPr txBox="1"/>
          <p:nvPr/>
        </p:nvSpPr>
        <p:spPr>
          <a:xfrm>
            <a:off x="9688344" y="5103324"/>
            <a:ext cx="1666605" cy="29489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$310 </a:t>
            </a:r>
            <a:r>
              <a:rPr kumimoji="0" lang="en-US" sz="900" b="1" i="0" u="none" strike="noStrike" kern="1200" cap="none" spc="0" normalizeH="0" baseline="0" noProof="0" dirty="0">
                <a:ln>
                  <a:noFill/>
                </a:ln>
                <a:solidFill>
                  <a:srgbClr val="B6174B"/>
                </a:solidFill>
                <a:effectLst/>
                <a:uLnTx/>
                <a:uFillTx/>
                <a:latin typeface="Arial" panose="020B0604020202020204"/>
                <a:ea typeface="+mn-ea"/>
                <a:cs typeface="+mn-cs"/>
              </a:rPr>
              <a:t>PFL</a:t>
            </a:r>
            <a:endParaRPr kumimoji="0" lang="th-TH" sz="900" b="1" i="0" u="none" strike="noStrike" kern="1200" cap="none" spc="0" normalizeH="0" baseline="0" noProof="0" dirty="0">
              <a:ln>
                <a:noFill/>
              </a:ln>
              <a:solidFill>
                <a:srgbClr val="B6174B"/>
              </a:solidFill>
              <a:effectLst/>
              <a:uLnTx/>
              <a:uFillTx/>
              <a:latin typeface="Arial" panose="020B0604020202020204"/>
              <a:ea typeface="+mn-ea"/>
              <a:cs typeface="Cordia New" panose="020B0304020202020204" pitchFamily="34" charset="-34"/>
            </a:endParaRPr>
          </a:p>
        </p:txBody>
      </p:sp>
      <p:cxnSp>
        <p:nvCxnSpPr>
          <p:cNvPr id="21" name="Straight Connector 20">
            <a:extLst>
              <a:ext uri="{FF2B5EF4-FFF2-40B4-BE49-F238E27FC236}">
                <a16:creationId xmlns:a16="http://schemas.microsoft.com/office/drawing/2014/main" id="{B91C4638-CABE-26C7-F612-A9CEC675457D}"/>
              </a:ext>
            </a:extLst>
          </p:cNvPr>
          <p:cNvCxnSpPr>
            <a:cxnSpLocks/>
          </p:cNvCxnSpPr>
          <p:nvPr/>
        </p:nvCxnSpPr>
        <p:spPr>
          <a:xfrm>
            <a:off x="9688342" y="2718633"/>
            <a:ext cx="1778378" cy="0"/>
          </a:xfrm>
          <a:prstGeom prst="line">
            <a:avLst/>
          </a:prstGeom>
          <a:noFill/>
          <a:ln w="9525" cap="flat" cmpd="sng" algn="ctr">
            <a:solidFill>
              <a:srgbClr val="C4BFC0"/>
            </a:solidFill>
            <a:prstDash val="solid"/>
            <a:miter lim="800000"/>
          </a:ln>
          <a:effectLst/>
        </p:spPr>
      </p:cxnSp>
      <p:cxnSp>
        <p:nvCxnSpPr>
          <p:cNvPr id="24" name="Straight Connector 23">
            <a:extLst>
              <a:ext uri="{FF2B5EF4-FFF2-40B4-BE49-F238E27FC236}">
                <a16:creationId xmlns:a16="http://schemas.microsoft.com/office/drawing/2014/main" id="{00DC7206-E900-F463-DB9D-1D006010337C}"/>
              </a:ext>
            </a:extLst>
          </p:cNvPr>
          <p:cNvCxnSpPr>
            <a:cxnSpLocks/>
          </p:cNvCxnSpPr>
          <p:nvPr/>
        </p:nvCxnSpPr>
        <p:spPr>
          <a:xfrm>
            <a:off x="9688342" y="3989556"/>
            <a:ext cx="1778378" cy="0"/>
          </a:xfrm>
          <a:prstGeom prst="line">
            <a:avLst/>
          </a:prstGeom>
          <a:noFill/>
          <a:ln w="9525" cap="flat" cmpd="sng" algn="ctr">
            <a:solidFill>
              <a:srgbClr val="C4BFC0"/>
            </a:solidFill>
            <a:prstDash val="solid"/>
            <a:miter lim="800000"/>
          </a:ln>
          <a:effectLst/>
        </p:spPr>
      </p:cxnSp>
      <p:cxnSp>
        <p:nvCxnSpPr>
          <p:cNvPr id="27" name="Straight Connector 26">
            <a:extLst>
              <a:ext uri="{FF2B5EF4-FFF2-40B4-BE49-F238E27FC236}">
                <a16:creationId xmlns:a16="http://schemas.microsoft.com/office/drawing/2014/main" id="{7EDE6F47-68E8-6F27-5746-F5117FC36AF6}"/>
              </a:ext>
            </a:extLst>
          </p:cNvPr>
          <p:cNvCxnSpPr>
            <a:cxnSpLocks/>
          </p:cNvCxnSpPr>
          <p:nvPr/>
        </p:nvCxnSpPr>
        <p:spPr>
          <a:xfrm>
            <a:off x="9688342" y="5074749"/>
            <a:ext cx="1778378" cy="0"/>
          </a:xfrm>
          <a:prstGeom prst="line">
            <a:avLst/>
          </a:prstGeom>
          <a:noFill/>
          <a:ln w="9525" cap="flat" cmpd="sng" algn="ctr">
            <a:solidFill>
              <a:srgbClr val="C4BFC0"/>
            </a:solidFill>
            <a:prstDash val="solid"/>
            <a:miter lim="800000"/>
          </a:ln>
          <a:effectLst/>
        </p:spPr>
      </p:cxnSp>
      <p:cxnSp>
        <p:nvCxnSpPr>
          <p:cNvPr id="28" name="Straight Connector 27">
            <a:extLst>
              <a:ext uri="{FF2B5EF4-FFF2-40B4-BE49-F238E27FC236}">
                <a16:creationId xmlns:a16="http://schemas.microsoft.com/office/drawing/2014/main" id="{F9E0F2F7-6C5E-672A-20C6-F649C3FB19A8}"/>
              </a:ext>
            </a:extLst>
          </p:cNvPr>
          <p:cNvCxnSpPr>
            <a:cxnSpLocks/>
          </p:cNvCxnSpPr>
          <p:nvPr/>
        </p:nvCxnSpPr>
        <p:spPr>
          <a:xfrm>
            <a:off x="9688342" y="5518494"/>
            <a:ext cx="1778378" cy="0"/>
          </a:xfrm>
          <a:prstGeom prst="line">
            <a:avLst/>
          </a:prstGeom>
          <a:noFill/>
          <a:ln w="9525" cap="flat" cmpd="sng" algn="ctr">
            <a:solidFill>
              <a:srgbClr val="C4BFC0"/>
            </a:solidFill>
            <a:prstDash val="solid"/>
            <a:miter lim="800000"/>
          </a:ln>
          <a:effectLst/>
        </p:spPr>
      </p:cxnSp>
      <p:sp>
        <p:nvSpPr>
          <p:cNvPr id="11" name="Title 1">
            <a:extLst>
              <a:ext uri="{FF2B5EF4-FFF2-40B4-BE49-F238E27FC236}">
                <a16:creationId xmlns:a16="http://schemas.microsoft.com/office/drawing/2014/main" id="{CE06CE87-5A35-1601-1B3A-19E345A014F5}"/>
              </a:ext>
            </a:extLst>
          </p:cNvPr>
          <p:cNvSpPr txBox="1">
            <a:spLocks/>
          </p:cNvSpPr>
          <p:nvPr/>
        </p:nvSpPr>
        <p:spPr>
          <a:xfrm>
            <a:off x="452766" y="686678"/>
            <a:ext cx="10802838"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10-Year Performance Vs. Imperatives</a:t>
            </a:r>
          </a:p>
        </p:txBody>
      </p:sp>
      <p:cxnSp>
        <p:nvCxnSpPr>
          <p:cNvPr id="13" name="Straight Connector 12">
            <a:extLst>
              <a:ext uri="{FF2B5EF4-FFF2-40B4-BE49-F238E27FC236}">
                <a16:creationId xmlns:a16="http://schemas.microsoft.com/office/drawing/2014/main" id="{9B8B9DAA-4D5F-DC4E-5ED8-700A447E1919}"/>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2" name="Content Placeholder 4">
            <a:extLst>
              <a:ext uri="{FF2B5EF4-FFF2-40B4-BE49-F238E27FC236}">
                <a16:creationId xmlns:a16="http://schemas.microsoft.com/office/drawing/2014/main" id="{C07AACBB-07E2-28C7-779C-0FDD512FDEFF}"/>
              </a:ext>
            </a:extLst>
          </p:cNvPr>
          <p:cNvSpPr txBox="1">
            <a:spLocks/>
          </p:cNvSpPr>
          <p:nvPr/>
        </p:nvSpPr>
        <p:spPr>
          <a:xfrm>
            <a:off x="452767" y="1246987"/>
            <a:ext cx="6551348" cy="706418"/>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10-Year Sharpe Ratio</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all" spc="-150" normalizeH="0" baseline="0" noProof="0" dirty="0">
                <a:ln>
                  <a:noFill/>
                </a:ln>
                <a:solidFill>
                  <a:srgbClr val="000000"/>
                </a:solidFill>
                <a:effectLst/>
                <a:uLnTx/>
                <a:uFillTx/>
                <a:latin typeface="Arial Black" panose="020B0A04020102020204"/>
                <a:ea typeface="+mn-ea"/>
                <a:cs typeface="+mn-cs"/>
              </a:rPr>
              <a:t>0.73</a:t>
            </a:r>
          </a:p>
        </p:txBody>
      </p:sp>
      <p:sp>
        <p:nvSpPr>
          <p:cNvPr id="14" name="Footer Placeholder 2">
            <a:extLst>
              <a:ext uri="{FF2B5EF4-FFF2-40B4-BE49-F238E27FC236}">
                <a16:creationId xmlns:a16="http://schemas.microsoft.com/office/drawing/2014/main" id="{2DB315E8-67B5-1879-97EF-AD8F3C001CD7}"/>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Note: Dollars shown in millions.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15" name="Slide Number Placeholder 7">
            <a:extLst>
              <a:ext uri="{FF2B5EF4-FFF2-40B4-BE49-F238E27FC236}">
                <a16:creationId xmlns:a16="http://schemas.microsoft.com/office/drawing/2014/main" id="{EB0BE52F-FC94-7765-6EEF-64FF3B6DD43A}"/>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3" name="Rectangle 2">
            <a:extLst>
              <a:ext uri="{FF2B5EF4-FFF2-40B4-BE49-F238E27FC236}">
                <a16:creationId xmlns:a16="http://schemas.microsoft.com/office/drawing/2014/main" id="{5514EF0D-83EA-0581-66F3-FDB56E6D5E6E}"/>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PIP PORTFOLIO UPDATE</a:t>
            </a:r>
            <a:r>
              <a:rPr kumimoji="0" lang="en-US" sz="900" b="0" i="0" u="none" strike="noStrike" kern="1200" cap="none" spc="0" normalizeH="0" baseline="0" noProof="0" dirty="0">
                <a:ln>
                  <a:noFill/>
                </a:ln>
                <a:solidFill>
                  <a:srgbClr val="333333"/>
                </a:solidFill>
                <a:effectLst/>
                <a:uLnTx/>
                <a:uFillTx/>
                <a:latin typeface="Arial Black" panose="020B0A04020102020204"/>
                <a:ea typeface="+mn-ea"/>
                <a:cs typeface="+mn-cs"/>
              </a:rPr>
              <a:t>  </a:t>
            </a: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  AS OF JUNE 30, 2025 </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16" name="Title 6">
            <a:extLst>
              <a:ext uri="{FF2B5EF4-FFF2-40B4-BE49-F238E27FC236}">
                <a16:creationId xmlns:a16="http://schemas.microsoft.com/office/drawing/2014/main" id="{8848B0C1-F663-FAFB-F0EA-F8F07C6F0598}"/>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34549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9B1D8D8-B5A6-9A02-B4EA-16AC141316D4}"/>
              </a:ext>
            </a:extLst>
          </p:cNvPr>
          <p:cNvGraphicFramePr>
            <a:graphicFrameLocks noGrp="1"/>
          </p:cNvGraphicFramePr>
          <p:nvPr/>
        </p:nvGraphicFramePr>
        <p:xfrm>
          <a:off x="584462" y="5328851"/>
          <a:ext cx="10878528" cy="639197"/>
        </p:xfrm>
        <a:graphic>
          <a:graphicData uri="http://schemas.openxmlformats.org/drawingml/2006/table">
            <a:tbl>
              <a:tblPr firstRow="1" bandRow="1"/>
              <a:tblGrid>
                <a:gridCol w="1813088">
                  <a:extLst>
                    <a:ext uri="{9D8B030D-6E8A-4147-A177-3AD203B41FA5}">
                      <a16:colId xmlns:a16="http://schemas.microsoft.com/office/drawing/2014/main" val="589394349"/>
                    </a:ext>
                  </a:extLst>
                </a:gridCol>
                <a:gridCol w="1813088">
                  <a:extLst>
                    <a:ext uri="{9D8B030D-6E8A-4147-A177-3AD203B41FA5}">
                      <a16:colId xmlns:a16="http://schemas.microsoft.com/office/drawing/2014/main" val="224098243"/>
                    </a:ext>
                  </a:extLst>
                </a:gridCol>
                <a:gridCol w="1813088">
                  <a:extLst>
                    <a:ext uri="{9D8B030D-6E8A-4147-A177-3AD203B41FA5}">
                      <a16:colId xmlns:a16="http://schemas.microsoft.com/office/drawing/2014/main" val="198930168"/>
                    </a:ext>
                  </a:extLst>
                </a:gridCol>
                <a:gridCol w="1813088">
                  <a:extLst>
                    <a:ext uri="{9D8B030D-6E8A-4147-A177-3AD203B41FA5}">
                      <a16:colId xmlns:a16="http://schemas.microsoft.com/office/drawing/2014/main" val="2386776159"/>
                    </a:ext>
                  </a:extLst>
                </a:gridCol>
                <a:gridCol w="1813088">
                  <a:extLst>
                    <a:ext uri="{9D8B030D-6E8A-4147-A177-3AD203B41FA5}">
                      <a16:colId xmlns:a16="http://schemas.microsoft.com/office/drawing/2014/main" val="57271724"/>
                    </a:ext>
                  </a:extLst>
                </a:gridCol>
                <a:gridCol w="1813088">
                  <a:extLst>
                    <a:ext uri="{9D8B030D-6E8A-4147-A177-3AD203B41FA5}">
                      <a16:colId xmlns:a16="http://schemas.microsoft.com/office/drawing/2014/main" val="3602347306"/>
                    </a:ext>
                  </a:extLst>
                </a:gridCol>
              </a:tblGrid>
              <a:tr h="320040">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solidFill>
                          <a:schemeClr val="tx1">
                            <a:lumMod val="65000"/>
                            <a:lumOff val="35000"/>
                          </a:schemeClr>
                        </a:solidFill>
                      </a:endParaRPr>
                    </a:p>
                  </a:txBody>
                  <a:tcPr anchor="ctr">
                    <a:lnL w="1905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200" dirty="0">
                        <a:solidFill>
                          <a:schemeClr val="accent6"/>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a:noFill/>
                    </a:lnR>
                    <a:lnT w="12700" cmpd="sng">
                      <a:no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83B6DA">
                        <a:alpha val="50000"/>
                      </a:srgbClr>
                    </a:solidFill>
                  </a:tcPr>
                </a:tc>
                <a:extLst>
                  <a:ext uri="{0D108BD9-81ED-4DB2-BD59-A6C34878D82A}">
                    <a16:rowId xmlns:a16="http://schemas.microsoft.com/office/drawing/2014/main" val="3367276332"/>
                  </a:ext>
                </a:extLst>
              </a:tr>
              <a:tr h="319157">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b="1" dirty="0">
                        <a:solidFill>
                          <a:schemeClr val="tx1">
                            <a:lumMod val="65000"/>
                            <a:lumOff val="35000"/>
                          </a:schemeClr>
                        </a:solidFill>
                      </a:endParaRPr>
                    </a:p>
                  </a:txBody>
                  <a:tcPr anchor="ctr">
                    <a:lnL w="1905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200" b="1" dirty="0">
                        <a:solidFill>
                          <a:schemeClr val="accent6"/>
                        </a:solidFill>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ctr"/>
                      <a:endParaRPr lang="en-US" sz="1000" dirty="0"/>
                    </a:p>
                  </a:txBody>
                  <a:tcP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407900">
                        <a:alpha val="50000"/>
                      </a:srgbClr>
                    </a:solidFill>
                  </a:tcPr>
                </a:tc>
                <a:extLst>
                  <a:ext uri="{0D108BD9-81ED-4DB2-BD59-A6C34878D82A}">
                    <a16:rowId xmlns:a16="http://schemas.microsoft.com/office/drawing/2014/main" val="1611364927"/>
                  </a:ext>
                </a:extLst>
              </a:tr>
            </a:tbl>
          </a:graphicData>
        </a:graphic>
      </p:graphicFrame>
      <p:sp>
        <p:nvSpPr>
          <p:cNvPr id="2" name="Title 1">
            <a:extLst>
              <a:ext uri="{FF2B5EF4-FFF2-40B4-BE49-F238E27FC236}">
                <a16:creationId xmlns:a16="http://schemas.microsoft.com/office/drawing/2014/main" id="{0CC7BB58-D22F-C1E3-87FB-3D85D5684BEC}"/>
              </a:ext>
            </a:extLst>
          </p:cNvPr>
          <p:cNvSpPr>
            <a:spLocks noGrp="1"/>
          </p:cNvSpPr>
          <p:nvPr>
            <p:ph type="title"/>
          </p:nvPr>
        </p:nvSpPr>
        <p:spPr>
          <a:xfrm>
            <a:off x="452767" y="685800"/>
            <a:ext cx="10824833" cy="723901"/>
          </a:xfrm>
        </p:spPr>
        <p:txBody>
          <a:bodyPr/>
          <a:lstStyle/>
          <a:p>
            <a:r>
              <a:rPr lang="en-US" dirty="0"/>
              <a:t>Performance vs. benchmark</a:t>
            </a:r>
            <a:endParaRPr lang="en-US" dirty="0">
              <a:solidFill>
                <a:schemeClr val="accent6"/>
              </a:solidFill>
            </a:endParaRPr>
          </a:p>
        </p:txBody>
      </p:sp>
      <p:sp>
        <p:nvSpPr>
          <p:cNvPr id="11" name="Slide Number Placeholder 7">
            <a:extLst>
              <a:ext uri="{FF2B5EF4-FFF2-40B4-BE49-F238E27FC236}">
                <a16:creationId xmlns:a16="http://schemas.microsoft.com/office/drawing/2014/main" id="{E85A49F0-19E8-D90C-FF08-876B2DD0F3D8}"/>
              </a:ext>
            </a:extLst>
          </p:cNvPr>
          <p:cNvSpPr>
            <a:spLocks noGrp="1"/>
          </p:cNvSpPr>
          <p:nvPr>
            <p:ph type="sldNum" sz="quarter" idx="12"/>
          </p:nvPr>
        </p:nvSpPr>
        <p:spPr>
          <a:xfrm>
            <a:off x="11572132" y="6449186"/>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12" name="Footer Placeholder 2">
            <a:extLst>
              <a:ext uri="{FF2B5EF4-FFF2-40B4-BE49-F238E27FC236}">
                <a16:creationId xmlns:a16="http://schemas.microsoft.com/office/drawing/2014/main" id="{B848B8CE-A23D-AE2E-9576-87A46E44102B}"/>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21" name="TextBox 20">
            <a:extLst>
              <a:ext uri="{FF2B5EF4-FFF2-40B4-BE49-F238E27FC236}">
                <a16:creationId xmlns:a16="http://schemas.microsoft.com/office/drawing/2014/main" id="{0785D682-4F45-9C17-C53F-0E2ED06A02CD}"/>
              </a:ext>
            </a:extLst>
          </p:cNvPr>
          <p:cNvSpPr txBox="1"/>
          <p:nvPr/>
        </p:nvSpPr>
        <p:spPr>
          <a:xfrm>
            <a:off x="597820" y="5975901"/>
            <a:ext cx="3537528" cy="552643"/>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83B6DA"/>
                </a:solidFill>
                <a:effectLst/>
                <a:uLnTx/>
                <a:uFillTx/>
                <a:latin typeface="Arial" panose="020B0604020202020204"/>
                <a:ea typeface="+mn-ea"/>
                <a:cs typeface="+mn-cs"/>
              </a:rPr>
              <a:t>Return Imperative (Return &gt; distributions, inflation, and all costs)</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407900"/>
                </a:solidFill>
                <a:effectLst/>
                <a:uLnTx/>
                <a:uFillTx/>
                <a:latin typeface="Arial" panose="020B0604020202020204"/>
                <a:ea typeface="+mn-ea"/>
                <a:cs typeface="+mn-cs"/>
              </a:rPr>
              <a:t>Risk Imperative (Sharpe Ratio &gt; 0.50)</a:t>
            </a:r>
          </a:p>
        </p:txBody>
      </p:sp>
      <p:sp>
        <p:nvSpPr>
          <p:cNvPr id="27" name="TextBox 26">
            <a:extLst>
              <a:ext uri="{FF2B5EF4-FFF2-40B4-BE49-F238E27FC236}">
                <a16:creationId xmlns:a16="http://schemas.microsoft.com/office/drawing/2014/main" id="{3D796516-9E10-A197-4D62-7D9C4600A9E3}"/>
              </a:ext>
            </a:extLst>
          </p:cNvPr>
          <p:cNvSpPr txBox="1"/>
          <p:nvPr/>
        </p:nvSpPr>
        <p:spPr>
          <a:xfrm>
            <a:off x="456767" y="5737837"/>
            <a:ext cx="166254" cy="241759"/>
          </a:xfrm>
          <a:prstGeom prst="rect">
            <a:avLst/>
          </a:prstGeom>
          <a:noFill/>
        </p:spPr>
        <p:txBody>
          <a:bodyPr vert="vert270"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700" b="1" i="0" u="none" strike="noStrike" kern="1200" cap="none" spc="0" normalizeH="0" baseline="0" noProof="0" dirty="0">
                <a:ln>
                  <a:noFill/>
                </a:ln>
                <a:solidFill>
                  <a:srgbClr val="407900"/>
                </a:solidFill>
                <a:effectLst/>
                <a:uLnTx/>
                <a:uFillTx/>
                <a:latin typeface="Arial" panose="020B0604020202020204"/>
                <a:ea typeface="+mn-ea"/>
                <a:cs typeface="+mn-cs"/>
              </a:rPr>
              <a:t>RISK</a:t>
            </a:r>
          </a:p>
        </p:txBody>
      </p:sp>
      <p:sp>
        <p:nvSpPr>
          <p:cNvPr id="28" name="TextBox 27">
            <a:extLst>
              <a:ext uri="{FF2B5EF4-FFF2-40B4-BE49-F238E27FC236}">
                <a16:creationId xmlns:a16="http://schemas.microsoft.com/office/drawing/2014/main" id="{BB9E6524-42C2-7B87-9C28-C2DD6BE488FB}"/>
              </a:ext>
            </a:extLst>
          </p:cNvPr>
          <p:cNvSpPr txBox="1"/>
          <p:nvPr/>
        </p:nvSpPr>
        <p:spPr>
          <a:xfrm>
            <a:off x="456767" y="5277145"/>
            <a:ext cx="166254" cy="408002"/>
          </a:xfrm>
          <a:prstGeom prst="rect">
            <a:avLst/>
          </a:prstGeom>
          <a:noFill/>
        </p:spPr>
        <p:txBody>
          <a:bodyPr vert="vert270" wrap="square" lIns="0" tIns="0" rIns="0" bIns="0" rtlCol="0">
            <a:noAutofit/>
          </a:bodyPr>
          <a:lstStyle/>
          <a:p>
            <a:pPr marL="0" marR="0" lvl="0" indent="0" algn="l" defTabSz="914400" rtl="0" eaLnBrk="1" fontAlgn="auto" latinLnBrk="0" hangingPunct="1">
              <a:lnSpc>
                <a:spcPct val="120000"/>
              </a:lnSpc>
              <a:spcBef>
                <a:spcPts val="1200"/>
              </a:spcBef>
              <a:spcAft>
                <a:spcPts val="0"/>
              </a:spcAft>
              <a:buClrTx/>
              <a:buSzTx/>
              <a:buFontTx/>
              <a:buNone/>
              <a:tabLst/>
              <a:defRPr/>
            </a:pPr>
            <a:r>
              <a:rPr kumimoji="0" lang="en-US" sz="700" b="1" i="0" u="none" strike="noStrike" kern="1200" cap="none" spc="0" normalizeH="0" baseline="0" noProof="0" dirty="0">
                <a:ln>
                  <a:noFill/>
                </a:ln>
                <a:solidFill>
                  <a:srgbClr val="83B6DA"/>
                </a:solidFill>
                <a:effectLst/>
                <a:uLnTx/>
                <a:uFillTx/>
                <a:latin typeface="Arial" panose="020B0604020202020204"/>
                <a:ea typeface="+mn-ea"/>
                <a:cs typeface="+mn-cs"/>
              </a:rPr>
              <a:t>RETURN</a:t>
            </a:r>
          </a:p>
        </p:txBody>
      </p:sp>
      <p:pic>
        <p:nvPicPr>
          <p:cNvPr id="31" name="Graphic 30" descr="Checkmark outline">
            <a:extLst>
              <a:ext uri="{FF2B5EF4-FFF2-40B4-BE49-F238E27FC236}">
                <a16:creationId xmlns:a16="http://schemas.microsoft.com/office/drawing/2014/main" id="{1DE9E0A5-371C-F784-F2F9-6D812D3412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14038" y="5353529"/>
            <a:ext cx="274320" cy="274320"/>
          </a:xfrm>
          <a:prstGeom prst="rect">
            <a:avLst/>
          </a:prstGeom>
        </p:spPr>
      </p:pic>
      <p:pic>
        <p:nvPicPr>
          <p:cNvPr id="32" name="Graphic 31" descr="Checkmark outline">
            <a:extLst>
              <a:ext uri="{FF2B5EF4-FFF2-40B4-BE49-F238E27FC236}">
                <a16:creationId xmlns:a16="http://schemas.microsoft.com/office/drawing/2014/main" id="{52E290AE-FAA6-0B43-BC4A-3190DEBE09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97" y="5328958"/>
            <a:ext cx="274320" cy="274320"/>
          </a:xfrm>
          <a:prstGeom prst="rect">
            <a:avLst/>
          </a:prstGeom>
        </p:spPr>
      </p:pic>
      <p:pic>
        <p:nvPicPr>
          <p:cNvPr id="33" name="Graphic 32" descr="Checkmark outline">
            <a:extLst>
              <a:ext uri="{FF2B5EF4-FFF2-40B4-BE49-F238E27FC236}">
                <a16:creationId xmlns:a16="http://schemas.microsoft.com/office/drawing/2014/main" id="{71857456-DCB0-26EB-8BEB-E2406B6412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6484" y="5343986"/>
            <a:ext cx="274320" cy="274320"/>
          </a:xfrm>
          <a:prstGeom prst="rect">
            <a:avLst/>
          </a:prstGeom>
        </p:spPr>
      </p:pic>
      <p:pic>
        <p:nvPicPr>
          <p:cNvPr id="34" name="Graphic 33" descr="Checkmark outline">
            <a:extLst>
              <a:ext uri="{FF2B5EF4-FFF2-40B4-BE49-F238E27FC236}">
                <a16:creationId xmlns:a16="http://schemas.microsoft.com/office/drawing/2014/main" id="{715AB43E-5F10-7250-5ECE-696D15660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66484" y="5673236"/>
            <a:ext cx="274320" cy="274320"/>
          </a:xfrm>
          <a:prstGeom prst="rect">
            <a:avLst/>
          </a:prstGeom>
        </p:spPr>
      </p:pic>
      <p:pic>
        <p:nvPicPr>
          <p:cNvPr id="35" name="Graphic 34" descr="Checkmark outline">
            <a:extLst>
              <a:ext uri="{FF2B5EF4-FFF2-40B4-BE49-F238E27FC236}">
                <a16:creationId xmlns:a16="http://schemas.microsoft.com/office/drawing/2014/main" id="{572589B3-7BE6-B568-7C3D-861040D03F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1043" y="5353529"/>
            <a:ext cx="274320" cy="274320"/>
          </a:xfrm>
          <a:prstGeom prst="rect">
            <a:avLst/>
          </a:prstGeom>
        </p:spPr>
      </p:pic>
      <p:pic>
        <p:nvPicPr>
          <p:cNvPr id="36" name="Graphic 35" descr="Checkmark outline">
            <a:extLst>
              <a:ext uri="{FF2B5EF4-FFF2-40B4-BE49-F238E27FC236}">
                <a16:creationId xmlns:a16="http://schemas.microsoft.com/office/drawing/2014/main" id="{C49146C8-826D-0B22-DA9B-3F9988589B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11043" y="5676251"/>
            <a:ext cx="274320" cy="274320"/>
          </a:xfrm>
          <a:prstGeom prst="rect">
            <a:avLst/>
          </a:prstGeom>
        </p:spPr>
      </p:pic>
      <p:pic>
        <p:nvPicPr>
          <p:cNvPr id="37" name="Graphic 36" descr="Checkmark outline">
            <a:extLst>
              <a:ext uri="{FF2B5EF4-FFF2-40B4-BE49-F238E27FC236}">
                <a16:creationId xmlns:a16="http://schemas.microsoft.com/office/drawing/2014/main" id="{E2AFACB4-838E-E91F-9805-503235E9BA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2150" y="5355372"/>
            <a:ext cx="274320" cy="274320"/>
          </a:xfrm>
          <a:prstGeom prst="rect">
            <a:avLst/>
          </a:prstGeom>
        </p:spPr>
      </p:pic>
      <p:pic>
        <p:nvPicPr>
          <p:cNvPr id="4" name="Graphic 3" descr="Checkmark outline">
            <a:extLst>
              <a:ext uri="{FF2B5EF4-FFF2-40B4-BE49-F238E27FC236}">
                <a16:creationId xmlns:a16="http://schemas.microsoft.com/office/drawing/2014/main" id="{FE6118DC-04AB-AA50-FB33-543F6F8FA4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58597" y="5667499"/>
            <a:ext cx="274320" cy="274320"/>
          </a:xfrm>
          <a:prstGeom prst="rect">
            <a:avLst/>
          </a:prstGeom>
        </p:spPr>
      </p:pic>
      <p:sp>
        <p:nvSpPr>
          <p:cNvPr id="6" name="Rectangle 5">
            <a:extLst>
              <a:ext uri="{FF2B5EF4-FFF2-40B4-BE49-F238E27FC236}">
                <a16:creationId xmlns:a16="http://schemas.microsoft.com/office/drawing/2014/main" id="{FCE4B03A-2881-49E8-D722-BC97ADD32662}"/>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PIP PORTFOLIO UPDATE</a:t>
            </a:r>
            <a:r>
              <a:rPr kumimoji="0" lang="en-US" sz="900" b="0" i="0" u="none" strike="noStrike" kern="1200" cap="none" spc="0" normalizeH="0" baseline="0" noProof="0" dirty="0">
                <a:ln>
                  <a:noFill/>
                </a:ln>
                <a:solidFill>
                  <a:srgbClr val="333333"/>
                </a:solidFill>
                <a:effectLst/>
                <a:uLnTx/>
                <a:uFillTx/>
                <a:latin typeface="Arial Black" panose="020B0A04020102020204"/>
                <a:ea typeface="+mn-ea"/>
                <a:cs typeface="+mn-cs"/>
              </a:rPr>
              <a:t>  </a:t>
            </a: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  AS OF JUNE 30, 2025 </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pic>
        <p:nvPicPr>
          <p:cNvPr id="3" name="Graphic 2" descr="Checkmark outline">
            <a:extLst>
              <a:ext uri="{FF2B5EF4-FFF2-40B4-BE49-F238E27FC236}">
                <a16:creationId xmlns:a16="http://schemas.microsoft.com/office/drawing/2014/main" id="{683CA932-3419-246C-0F63-125E59FE31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9566" y="5667499"/>
            <a:ext cx="274320" cy="274320"/>
          </a:xfrm>
          <a:prstGeom prst="rect">
            <a:avLst/>
          </a:prstGeom>
        </p:spPr>
      </p:pic>
      <p:pic>
        <p:nvPicPr>
          <p:cNvPr id="10" name="Graphic 9" descr="Checkmark outline">
            <a:extLst>
              <a:ext uri="{FF2B5EF4-FFF2-40B4-BE49-F238E27FC236}">
                <a16:creationId xmlns:a16="http://schemas.microsoft.com/office/drawing/2014/main" id="{FEA8D1F8-4DAC-521D-B895-85B424DC13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0296" y="5353453"/>
            <a:ext cx="274320" cy="274320"/>
          </a:xfrm>
          <a:prstGeom prst="rect">
            <a:avLst/>
          </a:prstGeom>
        </p:spPr>
      </p:pic>
      <p:graphicFrame>
        <p:nvGraphicFramePr>
          <p:cNvPr id="13" name="Chart 12">
            <a:extLst>
              <a:ext uri="{FF2B5EF4-FFF2-40B4-BE49-F238E27FC236}">
                <a16:creationId xmlns:a16="http://schemas.microsoft.com/office/drawing/2014/main" id="{4A084CE3-F596-9811-6DB4-ED80D3310C4F}"/>
              </a:ext>
            </a:extLst>
          </p:cNvPr>
          <p:cNvGraphicFramePr>
            <a:graphicFrameLocks/>
          </p:cNvGraphicFramePr>
          <p:nvPr/>
        </p:nvGraphicFramePr>
        <p:xfrm>
          <a:off x="452767" y="1172853"/>
          <a:ext cx="11119365" cy="4104292"/>
        </p:xfrm>
        <a:graphic>
          <a:graphicData uri="http://schemas.openxmlformats.org/drawingml/2006/chart">
            <c:chart xmlns:c="http://schemas.openxmlformats.org/drawingml/2006/chart" xmlns:r="http://schemas.openxmlformats.org/officeDocument/2006/relationships" r:id="rId5"/>
          </a:graphicData>
        </a:graphic>
      </p:graphicFrame>
      <p:pic>
        <p:nvPicPr>
          <p:cNvPr id="14" name="Graphic 13" descr="Checkmark outline">
            <a:extLst>
              <a:ext uri="{FF2B5EF4-FFF2-40B4-BE49-F238E27FC236}">
                <a16:creationId xmlns:a16="http://schemas.microsoft.com/office/drawing/2014/main" id="{89A4AD26-B569-D84E-7272-3C176FD75B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2150" y="5667499"/>
            <a:ext cx="274320" cy="274320"/>
          </a:xfrm>
          <a:prstGeom prst="rect">
            <a:avLst/>
          </a:prstGeom>
        </p:spPr>
      </p:pic>
      <p:pic>
        <p:nvPicPr>
          <p:cNvPr id="15" name="Graphic 14" descr="Badge Cross with solid fill">
            <a:extLst>
              <a:ext uri="{FF2B5EF4-FFF2-40B4-BE49-F238E27FC236}">
                <a16:creationId xmlns:a16="http://schemas.microsoft.com/office/drawing/2014/main" id="{0B2B6F9D-1D37-1B19-AD62-8478BF3599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03156" y="5698889"/>
            <a:ext cx="228600" cy="228600"/>
          </a:xfrm>
          <a:prstGeom prst="rect">
            <a:avLst/>
          </a:prstGeom>
        </p:spPr>
      </p:pic>
      <p:sp>
        <p:nvSpPr>
          <p:cNvPr id="7" name="Title 6">
            <a:extLst>
              <a:ext uri="{FF2B5EF4-FFF2-40B4-BE49-F238E27FC236}">
                <a16:creationId xmlns:a16="http://schemas.microsoft.com/office/drawing/2014/main" id="{BF2E6A05-83B6-6F9F-8E80-1BFAA9074ECC}"/>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265156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AB1FD-201E-168C-CCF8-3DF59142C992}"/>
            </a:ext>
          </a:extLst>
        </p:cNvPr>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id="{B339F4DA-D03D-5B92-1130-762331C2199E}"/>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3" name="Title 1">
            <a:extLst>
              <a:ext uri="{FF2B5EF4-FFF2-40B4-BE49-F238E27FC236}">
                <a16:creationId xmlns:a16="http://schemas.microsoft.com/office/drawing/2014/main" id="{69C153DF-E920-D84B-457F-C12CA00D9A4A}"/>
              </a:ext>
            </a:extLst>
          </p:cNvPr>
          <p:cNvSpPr txBox="1">
            <a:spLocks/>
          </p:cNvSpPr>
          <p:nvPr/>
        </p:nvSpPr>
        <p:spPr>
          <a:xfrm>
            <a:off x="452767" y="685800"/>
            <a:ext cx="9529433"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Asset Class Performance Breakdown</a:t>
            </a:r>
            <a:r>
              <a:rPr kumimoji="0" lang="en-US" sz="2400" b="0" i="0" u="none" strike="noStrike" kern="1200" cap="all" spc="0" normalizeH="0" baseline="30000" noProof="0" dirty="0">
                <a:ln>
                  <a:noFill/>
                </a:ln>
                <a:solidFill>
                  <a:srgbClr val="000000"/>
                </a:solidFill>
                <a:effectLst/>
                <a:uLnTx/>
                <a:uFillTx/>
                <a:latin typeface="Arial Black" panose="020B0A04020102020204"/>
                <a:ea typeface="+mj-ea"/>
                <a:cs typeface="+mj-cs"/>
              </a:rPr>
              <a:t>1</a:t>
            </a:r>
            <a:endParaRPr kumimoji="0" lang="en-US" sz="2400" b="0" i="0" u="none" strike="noStrike" kern="1200" cap="all" spc="0" normalizeH="0" baseline="30000" noProof="0" dirty="0">
              <a:ln>
                <a:noFill/>
              </a:ln>
              <a:solidFill>
                <a:srgbClr val="B6174B"/>
              </a:solidFill>
              <a:effectLst/>
              <a:uLnTx/>
              <a:uFillTx/>
              <a:latin typeface="Arial Black" panose="020B0A04020102020204"/>
              <a:ea typeface="+mj-ea"/>
              <a:cs typeface="+mj-cs"/>
            </a:endParaRPr>
          </a:p>
        </p:txBody>
      </p:sp>
      <p:sp>
        <p:nvSpPr>
          <p:cNvPr id="2" name="Footer Placeholder 2">
            <a:extLst>
              <a:ext uri="{FF2B5EF4-FFF2-40B4-BE49-F238E27FC236}">
                <a16:creationId xmlns:a16="http://schemas.microsoft.com/office/drawing/2014/main" id="{155DCFCA-7109-8CD1-E50F-5F6AE9CCBA70}"/>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7" name="Rectangle 6">
            <a:extLst>
              <a:ext uri="{FF2B5EF4-FFF2-40B4-BE49-F238E27FC236}">
                <a16:creationId xmlns:a16="http://schemas.microsoft.com/office/drawing/2014/main" id="{4037241F-CB6B-A434-F542-49649E43332B}"/>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graphicFrame>
        <p:nvGraphicFramePr>
          <p:cNvPr id="10" name="Content Placeholder 48">
            <a:extLst>
              <a:ext uri="{FF2B5EF4-FFF2-40B4-BE49-F238E27FC236}">
                <a16:creationId xmlns:a16="http://schemas.microsoft.com/office/drawing/2014/main" id="{D7A09D67-3B41-8778-7B8F-742A424E4E2B}"/>
              </a:ext>
            </a:extLst>
          </p:cNvPr>
          <p:cNvGraphicFramePr>
            <a:graphicFrameLocks/>
          </p:cNvGraphicFramePr>
          <p:nvPr/>
        </p:nvGraphicFramePr>
        <p:xfrm>
          <a:off x="465403" y="1263493"/>
          <a:ext cx="11261194" cy="4908707"/>
        </p:xfrm>
        <a:graphic>
          <a:graphicData uri="http://schemas.openxmlformats.org/drawingml/2006/table">
            <a:tbl>
              <a:tblPr firstRow="1" firstCol="1" lastRow="1" bandCol="1"/>
              <a:tblGrid>
                <a:gridCol w="4406554">
                  <a:extLst>
                    <a:ext uri="{9D8B030D-6E8A-4147-A177-3AD203B41FA5}">
                      <a16:colId xmlns:a16="http://schemas.microsoft.com/office/drawing/2014/main" val="1693173956"/>
                    </a:ext>
                  </a:extLst>
                </a:gridCol>
                <a:gridCol w="856830">
                  <a:extLst>
                    <a:ext uri="{9D8B030D-6E8A-4147-A177-3AD203B41FA5}">
                      <a16:colId xmlns:a16="http://schemas.microsoft.com/office/drawing/2014/main" val="2475528318"/>
                    </a:ext>
                  </a:extLst>
                </a:gridCol>
                <a:gridCol w="856830">
                  <a:extLst>
                    <a:ext uri="{9D8B030D-6E8A-4147-A177-3AD203B41FA5}">
                      <a16:colId xmlns:a16="http://schemas.microsoft.com/office/drawing/2014/main" val="1548544875"/>
                    </a:ext>
                  </a:extLst>
                </a:gridCol>
                <a:gridCol w="856830">
                  <a:extLst>
                    <a:ext uri="{9D8B030D-6E8A-4147-A177-3AD203B41FA5}">
                      <a16:colId xmlns:a16="http://schemas.microsoft.com/office/drawing/2014/main" val="1458545065"/>
                    </a:ext>
                  </a:extLst>
                </a:gridCol>
                <a:gridCol w="856830">
                  <a:extLst>
                    <a:ext uri="{9D8B030D-6E8A-4147-A177-3AD203B41FA5}">
                      <a16:colId xmlns:a16="http://schemas.microsoft.com/office/drawing/2014/main" val="1092483360"/>
                    </a:ext>
                  </a:extLst>
                </a:gridCol>
                <a:gridCol w="856830">
                  <a:extLst>
                    <a:ext uri="{9D8B030D-6E8A-4147-A177-3AD203B41FA5}">
                      <a16:colId xmlns:a16="http://schemas.microsoft.com/office/drawing/2014/main" val="1384434023"/>
                    </a:ext>
                  </a:extLst>
                </a:gridCol>
                <a:gridCol w="856830">
                  <a:extLst>
                    <a:ext uri="{9D8B030D-6E8A-4147-A177-3AD203B41FA5}">
                      <a16:colId xmlns:a16="http://schemas.microsoft.com/office/drawing/2014/main" val="807527152"/>
                    </a:ext>
                  </a:extLst>
                </a:gridCol>
                <a:gridCol w="856830">
                  <a:extLst>
                    <a:ext uri="{9D8B030D-6E8A-4147-A177-3AD203B41FA5}">
                      <a16:colId xmlns:a16="http://schemas.microsoft.com/office/drawing/2014/main" val="280681050"/>
                    </a:ext>
                  </a:extLst>
                </a:gridCol>
                <a:gridCol w="856830">
                  <a:extLst>
                    <a:ext uri="{9D8B030D-6E8A-4147-A177-3AD203B41FA5}">
                      <a16:colId xmlns:a16="http://schemas.microsoft.com/office/drawing/2014/main" val="694159668"/>
                    </a:ext>
                  </a:extLst>
                </a:gridCol>
              </a:tblGrid>
              <a:tr h="363023">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l"/>
                      <a:r>
                        <a:rPr lang="en-US" sz="1100" b="1" kern="1200" dirty="0">
                          <a:solidFill>
                            <a:srgbClr val="8E6F3E"/>
                          </a:solidFill>
                          <a:latin typeface="Arial Narrow" panose="020B0606020202030204" pitchFamily="34" charset="0"/>
                        </a:rPr>
                        <a:t>ASSET CLASS</a:t>
                      </a:r>
                      <a:endParaRPr lang="th-TH" sz="1100" b="1" kern="1200" dirty="0">
                        <a:solidFill>
                          <a:srgbClr val="8E6F3E"/>
                        </a:solidFill>
                        <a:latin typeface="Arial Narrow" panose="020B0606020202030204" pitchFamily="34" charset="0"/>
                        <a:ea typeface="+mn-ea"/>
                        <a:cs typeface="+mn-cs"/>
                      </a:endParaRPr>
                    </a:p>
                  </a:txBody>
                  <a:tcPr marT="91440" marB="91440" anchor="ctr">
                    <a:lnL>
                      <a:noFill/>
                    </a:lnL>
                    <a:lnR>
                      <a:noFill/>
                    </a:lnR>
                    <a:lnT w="12700" cmpd="sng">
                      <a:solidFill>
                        <a:srgbClr val="CFB991"/>
                      </a:solidFill>
                    </a:lnT>
                    <a:lnB w="12700" cmpd="sng">
                      <a:solidFill>
                        <a:srgbClr val="CFB991"/>
                      </a:solidFill>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rPr>
                        <a:t>MONTH</a:t>
                      </a:r>
                      <a:endParaRPr lang="en-US" sz="1100" b="1" kern="1200" dirty="0">
                        <a:solidFill>
                          <a:srgbClr val="8E6F3E"/>
                        </a:solidFill>
                        <a:latin typeface="Arial Narrow" panose="020B0606020202030204" pitchFamily="34" charset="0"/>
                        <a:ea typeface="+mn-ea"/>
                        <a:cs typeface="+mn-cs"/>
                      </a:endParaRP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rPr>
                        <a:t>CYTD</a:t>
                      </a:r>
                      <a:endParaRPr lang="en-US" sz="1100" b="1" kern="1200" dirty="0">
                        <a:solidFill>
                          <a:srgbClr val="8E6F3E"/>
                        </a:solidFill>
                        <a:latin typeface="Arial Narrow" panose="020B0606020202030204" pitchFamily="34" charset="0"/>
                        <a:ea typeface="+mn-ea"/>
                        <a:cs typeface="+mn-cs"/>
                      </a:endParaRP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rPr>
                        <a:t>FYTD</a:t>
                      </a:r>
                      <a:endParaRPr lang="en-US" sz="1100" b="1" kern="1200" dirty="0">
                        <a:solidFill>
                          <a:srgbClr val="8E6F3E"/>
                        </a:solidFill>
                        <a:latin typeface="Arial Narrow" panose="020B0606020202030204" pitchFamily="34" charset="0"/>
                        <a:ea typeface="+mn-ea"/>
                        <a:cs typeface="+mn-cs"/>
                      </a:endParaRP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rPr>
                        <a:t>1 YEAR</a:t>
                      </a:r>
                      <a:endParaRPr lang="en-US" sz="1100" b="1" kern="1200" dirty="0">
                        <a:solidFill>
                          <a:srgbClr val="8E6F3E"/>
                        </a:solidFill>
                        <a:latin typeface="Arial Narrow" panose="020B0606020202030204" pitchFamily="34" charset="0"/>
                        <a:ea typeface="+mn-ea"/>
                        <a:cs typeface="+mn-cs"/>
                      </a:endParaRP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ea typeface="+mn-ea"/>
                          <a:cs typeface="+mn-cs"/>
                        </a:rPr>
                        <a:t>3 YEAR</a:t>
                      </a: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ea typeface="+mn-ea"/>
                          <a:cs typeface="+mn-cs"/>
                        </a:rPr>
                        <a:t>5 YEAR</a:t>
                      </a: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ea typeface="+mn-ea"/>
                          <a:cs typeface="+mn-cs"/>
                        </a:rPr>
                        <a:t>10 YEAR</a:t>
                      </a:r>
                    </a:p>
                  </a:txBody>
                  <a:tcPr marL="0" marT="91440" marB="91440" anchor="ctr">
                    <a:lnL>
                      <a:noFill/>
                    </a:lnL>
                    <a:lnR>
                      <a:noFill/>
                    </a:lnR>
                    <a:lnT w="12700" cmpd="sng">
                      <a:solidFill>
                        <a:srgbClr val="CFB991"/>
                      </a:solidFill>
                    </a:lnT>
                    <a:lnB w="12700" cap="flat" cmpd="sng" algn="ctr">
                      <a:solidFill>
                        <a:srgbClr val="CFB99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kern="1200" dirty="0">
                          <a:solidFill>
                            <a:srgbClr val="8E6F3E"/>
                          </a:solidFill>
                          <a:latin typeface="Arial Narrow" panose="020B0606020202030204" pitchFamily="34" charset="0"/>
                          <a:ea typeface="+mn-ea"/>
                          <a:cs typeface="+mn-cs"/>
                        </a:rPr>
                        <a:t>FY2024</a:t>
                      </a:r>
                    </a:p>
                  </a:txBody>
                  <a:tcPr marL="0" marT="91440" marB="91440" anchor="ctr">
                    <a:lnL>
                      <a:noFill/>
                    </a:lnL>
                    <a:lnR>
                      <a:noFill/>
                    </a:lnR>
                    <a:lnT w="12700" cmpd="sng">
                      <a:solidFill>
                        <a:srgbClr val="CFB991"/>
                      </a:solidFill>
                    </a:lnT>
                    <a:lnB w="12700" cmpd="sng">
                      <a:solidFill>
                        <a:srgbClr val="CFB991"/>
                      </a:solidFill>
                    </a:lnB>
                    <a:lnTlToBr w="12700" cmpd="sng">
                      <a:noFill/>
                      <a:prstDash val="solid"/>
                    </a:lnTlToBr>
                    <a:lnBlToTr w="12700" cmpd="sng">
                      <a:noFill/>
                      <a:prstDash val="solid"/>
                    </a:lnBlToTr>
                    <a:noFill/>
                  </a:tcPr>
                </a:tc>
                <a:extLst>
                  <a:ext uri="{0D108BD9-81ED-4DB2-BD59-A6C34878D82A}">
                    <a16:rowId xmlns:a16="http://schemas.microsoft.com/office/drawing/2014/main" val="220479951"/>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U.S. Equity</a:t>
                      </a:r>
                      <a:endParaRPr lang="th-TH" sz="1050" b="0" dirty="0">
                        <a:solidFill>
                          <a:schemeClr val="tx1"/>
                        </a:solidFill>
                        <a:latin typeface="Arial" panose="020B0604020202020204" pitchFamily="34" charset="0"/>
                      </a:endParaRPr>
                    </a:p>
                  </a:txBody>
                  <a:tcPr anchor="ctr">
                    <a:lnL>
                      <a:noFill/>
                    </a:lnL>
                    <a:lnR>
                      <a:noFill/>
                    </a:lnR>
                    <a:lnT w="12700" cmpd="sng">
                      <a:solidFill>
                        <a:srgbClr val="CFB991"/>
                      </a:solid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5.1%</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5.8%</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15.4%</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15.4%</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19.1%</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16.1%</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12.8%</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23.2%</a:t>
                      </a:r>
                    </a:p>
                  </a:txBody>
                  <a:tcPr marL="0" marR="45720" marT="0" marB="0" anchor="ctr">
                    <a:lnL>
                      <a:noFill/>
                    </a:lnL>
                    <a:lnR>
                      <a:noFill/>
                    </a:lnR>
                    <a:lnT w="12700" cmpd="sng">
                      <a:solidFill>
                        <a:srgbClr val="CFB991"/>
                      </a:solid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49477521"/>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Global ex U.S. Equity</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20.8%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19.3%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19.3%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15.5%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6.7%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10.7%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56248208"/>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Emerging Markets Equity</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7.2%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14.5%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9.0%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9.0%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8.4%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17.9%</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675058399"/>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Hedge Funds</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10.0%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10.0%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8.5%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8.6%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9.2%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87840987"/>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Public Real Estate</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6.0%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5.4%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10461687"/>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Private Real Estate</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3.7%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0.1%</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6.5%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8.4%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B6174B"/>
                          </a:solidFill>
                          <a:effectLst/>
                          <a:latin typeface="Arial Narrow" panose="020B0606020202030204" pitchFamily="34" charset="0"/>
                        </a:rPr>
                        <a:t>-2.1%</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926639590"/>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Public Natural Resources</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4.2%</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B6174B"/>
                          </a:solidFill>
                          <a:effectLst/>
                          <a:latin typeface="Arial Narrow" panose="020B0606020202030204" pitchFamily="34" charset="0"/>
                        </a:rPr>
                        <a:t>-1.6%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B6174B"/>
                          </a:solidFill>
                          <a:effectLst/>
                          <a:latin typeface="Arial Narrow" panose="020B0606020202030204" pitchFamily="34" charset="0"/>
                        </a:rPr>
                        <a:t>-1.6%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10.1%</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16.3%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13.4%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99220266"/>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Private Natural Resources</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B6174B"/>
                          </a:solidFill>
                          <a:effectLst/>
                          <a:latin typeface="Arial Narrow" panose="020B0606020202030204" pitchFamily="34" charset="0"/>
                        </a:rPr>
                        <a:t>-1.4%</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5.7%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13.5%</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rgbClr val="000000"/>
                          </a:solidFill>
                          <a:effectLst/>
                          <a:latin typeface="Arial Narrow" panose="020B0606020202030204" pitchFamily="34" charset="0"/>
                        </a:rPr>
                        <a:t>5.8%</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22039521"/>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rPr>
                        <a:t>Private Equity/Venture Capital</a:t>
                      </a:r>
                      <a:endParaRPr lang="th-TH" sz="1050" b="0" dirty="0">
                        <a:solidFill>
                          <a:schemeClr val="tx1"/>
                        </a:solidFill>
                        <a:latin typeface="+mn-lt"/>
                      </a:endParaRPr>
                    </a:p>
                  </a:txBody>
                  <a:tcPr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0.1%</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2.9%</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4.3%</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B6174B"/>
                          </a:solidFill>
                          <a:effectLst/>
                          <a:latin typeface="Arial Narrow" panose="020B0606020202030204" pitchFamily="34" charset="0"/>
                        </a:rPr>
                        <a:t>-1.7%</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16.9%</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14.0%</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chemeClr val="tx1"/>
                          </a:solidFill>
                          <a:effectLst/>
                          <a:latin typeface="Arial Narrow" panose="020B0606020202030204" pitchFamily="34" charset="0"/>
                        </a:rPr>
                        <a:t>6.6%</a:t>
                      </a:r>
                    </a:p>
                  </a:txBody>
                  <a:tcPr marL="0" marR="45720" marT="0"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416876270"/>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rPr>
                        <a:t>Fixed Income</a:t>
                      </a:r>
                      <a:endParaRPr lang="th-TH" sz="1050" b="0" dirty="0">
                        <a:solidFill>
                          <a:schemeClr val="tx1"/>
                        </a:solidFill>
                        <a:latin typeface="+mn-lt"/>
                      </a:endParaRPr>
                    </a:p>
                  </a:txBody>
                  <a:tcPr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1.1%</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4.6%</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7.2%</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7.2%</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4.4%</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1.8%</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2.6%</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chemeClr val="tx1"/>
                          </a:solidFill>
                          <a:effectLst/>
                          <a:latin typeface="Arial Narrow" panose="020B0606020202030204" pitchFamily="34" charset="0"/>
                        </a:rPr>
                        <a:t>5.5%</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01878251"/>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050" b="0" dirty="0">
                          <a:solidFill>
                            <a:schemeClr val="tx1"/>
                          </a:solidFill>
                          <a:latin typeface="Arial" panose="020B0604020202020204" pitchFamily="34" charset="0"/>
                          <a:cs typeface="Arial" panose="020B0604020202020204" pitchFamily="34" charset="0"/>
                        </a:rPr>
                        <a:t>Cash</a:t>
                      </a:r>
                      <a:endParaRPr lang="th-TH" sz="1050" b="0" dirty="0">
                        <a:solidFill>
                          <a:schemeClr val="tx1"/>
                        </a:solidFill>
                        <a:latin typeface="Arial" panose="020B0604020202020204" pitchFamily="34" charset="0"/>
                      </a:endParaRPr>
                    </a:p>
                  </a:txBody>
                  <a:tcPr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0.4%</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2.1%</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4.9%</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4.9%</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4.8%</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2.9%</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ctr"/>
                      <a:r>
                        <a:rPr lang="en-US" sz="1100" b="0" i="0" u="none" strike="noStrike" dirty="0">
                          <a:solidFill>
                            <a:srgbClr val="000000"/>
                          </a:solidFill>
                          <a:effectLst/>
                          <a:latin typeface="Arial Narrow" panose="020B0606020202030204" pitchFamily="34" charset="0"/>
                        </a:rPr>
                        <a:t>2.0%</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CFB991">
                        <a:alpha val="20000"/>
                      </a:srgbClr>
                    </a:solidFill>
                  </a:tcPr>
                </a:tc>
                <a:tc>
                  <a:txBody>
                    <a:bodyPr/>
                    <a:lstStyle>
                      <a:lvl1pPr marL="0" algn="l" defTabSz="914351" rtl="0" eaLnBrk="1" latinLnBrk="0" hangingPunct="1">
                        <a:defRPr sz="1800" kern="1200">
                          <a:solidFill>
                            <a:schemeClr val="tx1"/>
                          </a:solidFill>
                          <a:latin typeface="Arial" panose="020B0604020202020204"/>
                        </a:defRPr>
                      </a:lvl1pPr>
                      <a:lvl2pPr marL="457175" algn="l" defTabSz="914351" rtl="0" eaLnBrk="1" latinLnBrk="0" hangingPunct="1">
                        <a:defRPr sz="1800" kern="1200">
                          <a:solidFill>
                            <a:schemeClr val="tx1"/>
                          </a:solidFill>
                          <a:latin typeface="Arial" panose="020B0604020202020204"/>
                        </a:defRPr>
                      </a:lvl2pPr>
                      <a:lvl3pPr marL="914351" algn="l" defTabSz="914351" rtl="0" eaLnBrk="1" latinLnBrk="0" hangingPunct="1">
                        <a:defRPr sz="1800" kern="1200">
                          <a:solidFill>
                            <a:schemeClr val="tx1"/>
                          </a:solidFill>
                          <a:latin typeface="Arial" panose="020B0604020202020204"/>
                        </a:defRPr>
                      </a:lvl3pPr>
                      <a:lvl4pPr marL="1371526" algn="l" defTabSz="914351" rtl="0" eaLnBrk="1" latinLnBrk="0" hangingPunct="1">
                        <a:defRPr sz="1800" kern="1200">
                          <a:solidFill>
                            <a:schemeClr val="tx1"/>
                          </a:solidFill>
                          <a:latin typeface="Arial" panose="020B0604020202020204"/>
                        </a:defRPr>
                      </a:lvl4pPr>
                      <a:lvl5pPr marL="1828701" algn="l" defTabSz="914351" rtl="0" eaLnBrk="1" latinLnBrk="0" hangingPunct="1">
                        <a:defRPr sz="1800" kern="1200">
                          <a:solidFill>
                            <a:schemeClr val="tx1"/>
                          </a:solidFill>
                          <a:latin typeface="Arial" panose="020B0604020202020204"/>
                        </a:defRPr>
                      </a:lvl5pPr>
                      <a:lvl6pPr marL="2285876" algn="l" defTabSz="914351" rtl="0" eaLnBrk="1" latinLnBrk="0" hangingPunct="1">
                        <a:defRPr sz="1800" kern="1200">
                          <a:solidFill>
                            <a:schemeClr val="tx1"/>
                          </a:solidFill>
                          <a:latin typeface="Arial" panose="020B0604020202020204"/>
                        </a:defRPr>
                      </a:lvl6pPr>
                      <a:lvl7pPr marL="2743051" algn="l" defTabSz="914351" rtl="0" eaLnBrk="1" latinLnBrk="0" hangingPunct="1">
                        <a:defRPr sz="1800" kern="1200">
                          <a:solidFill>
                            <a:schemeClr val="tx1"/>
                          </a:solidFill>
                          <a:latin typeface="Arial" panose="020B0604020202020204"/>
                        </a:defRPr>
                      </a:lvl7pPr>
                      <a:lvl8pPr marL="3200226" algn="l" defTabSz="914351" rtl="0" eaLnBrk="1" latinLnBrk="0" hangingPunct="1">
                        <a:defRPr sz="1800" kern="1200">
                          <a:solidFill>
                            <a:schemeClr val="tx1"/>
                          </a:solidFill>
                          <a:latin typeface="Arial" panose="020B0604020202020204"/>
                        </a:defRPr>
                      </a:lvl8pPr>
                      <a:lvl9pPr marL="3657401" algn="l" defTabSz="914351" rtl="0" eaLnBrk="1" latinLnBrk="0" hangingPunct="1">
                        <a:defRPr sz="1800" kern="1200">
                          <a:solidFill>
                            <a:schemeClr val="tx1"/>
                          </a:solidFill>
                          <a:latin typeface="Arial" panose="020B0604020202020204"/>
                        </a:defRPr>
                      </a:lvl9pPr>
                    </a:lstStyle>
                    <a:p>
                      <a:pPr algn="r" fontAlgn="ctr"/>
                      <a:r>
                        <a:rPr lang="en-US" sz="1100" b="0" i="0" u="none" strike="noStrike" dirty="0">
                          <a:solidFill>
                            <a:schemeClr val="tx1"/>
                          </a:solidFill>
                          <a:effectLst/>
                          <a:latin typeface="Arial Narrow" panose="020B0606020202030204" pitchFamily="34" charset="0"/>
                        </a:rPr>
                        <a:t>5.7%</a:t>
                      </a:r>
                    </a:p>
                  </a:txBody>
                  <a:tcPr marL="0" marR="45720" marT="0" marB="0" anchor="ctr">
                    <a:lnL>
                      <a:noFill/>
                    </a:lnL>
                    <a:lnR>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4796084"/>
                  </a:ext>
                </a:extLst>
              </a:tr>
              <a:tr h="378807">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r>
                        <a:rPr lang="en-US" sz="1100" b="0" dirty="0">
                          <a:solidFill>
                            <a:schemeClr val="tx1"/>
                          </a:solidFill>
                          <a:latin typeface="Arial Black" panose="020B0A04020102020204" pitchFamily="34" charset="0"/>
                          <a:cs typeface="Arial" panose="020B0604020202020204" pitchFamily="34" charset="0"/>
                        </a:rPr>
                        <a:t>Total Endowment</a:t>
                      </a:r>
                      <a:endParaRPr lang="th-TH" sz="1100" b="0" dirty="0">
                        <a:solidFill>
                          <a:schemeClr val="tx1"/>
                        </a:solidFill>
                        <a:latin typeface="Arial Black" panose="020B0A04020102020204" pitchFamily="34" charset="0"/>
                      </a:endParaRPr>
                    </a:p>
                  </a:txBody>
                  <a:tcPr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2.5%</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7.2%</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10.5%</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10.5%</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8.6%</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12.4%</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685800" rtl="0" eaLnBrk="1" latinLnBrk="0" hangingPunct="1">
                        <a:defRPr sz="1350" kern="1200">
                          <a:solidFill>
                            <a:schemeClr val="tx1"/>
                          </a:solidFill>
                          <a:latin typeface="Calibri" panose="020F0502020204030204"/>
                        </a:defRPr>
                      </a:lvl1pPr>
                      <a:lvl2pPr marL="342900" algn="l" defTabSz="685800" rtl="0" eaLnBrk="1" latinLnBrk="0" hangingPunct="1">
                        <a:defRPr sz="1350" kern="1200">
                          <a:solidFill>
                            <a:schemeClr val="tx1"/>
                          </a:solidFill>
                          <a:latin typeface="Calibri" panose="020F0502020204030204"/>
                        </a:defRPr>
                      </a:lvl2pPr>
                      <a:lvl3pPr marL="685800" algn="l" defTabSz="685800" rtl="0" eaLnBrk="1" latinLnBrk="0" hangingPunct="1">
                        <a:defRPr sz="1350" kern="1200">
                          <a:solidFill>
                            <a:schemeClr val="tx1"/>
                          </a:solidFill>
                          <a:latin typeface="Calibri" panose="020F0502020204030204"/>
                        </a:defRPr>
                      </a:lvl3pPr>
                      <a:lvl4pPr marL="1028700" algn="l" defTabSz="685800" rtl="0" eaLnBrk="1" latinLnBrk="0" hangingPunct="1">
                        <a:defRPr sz="1350" kern="1200">
                          <a:solidFill>
                            <a:schemeClr val="tx1"/>
                          </a:solidFill>
                          <a:latin typeface="Calibri" panose="020F0502020204030204"/>
                        </a:defRPr>
                      </a:lvl4pPr>
                      <a:lvl5pPr marL="1371600" algn="l" defTabSz="685800" rtl="0" eaLnBrk="1" latinLnBrk="0" hangingPunct="1">
                        <a:defRPr sz="1350" kern="1200">
                          <a:solidFill>
                            <a:schemeClr val="tx1"/>
                          </a:solidFill>
                          <a:latin typeface="Calibri" panose="020F0502020204030204"/>
                        </a:defRPr>
                      </a:lvl5pPr>
                      <a:lvl6pPr marL="1714500" algn="l" defTabSz="685800" rtl="0" eaLnBrk="1" latinLnBrk="0" hangingPunct="1">
                        <a:defRPr sz="1350" kern="1200">
                          <a:solidFill>
                            <a:schemeClr val="tx1"/>
                          </a:solidFill>
                          <a:latin typeface="Calibri" panose="020F0502020204030204"/>
                        </a:defRPr>
                      </a:lvl6pPr>
                      <a:lvl7pPr marL="2057400" algn="l" defTabSz="685800" rtl="0" eaLnBrk="1" latinLnBrk="0" hangingPunct="1">
                        <a:defRPr sz="1350" kern="1200">
                          <a:solidFill>
                            <a:schemeClr val="tx1"/>
                          </a:solidFill>
                          <a:latin typeface="Calibri" panose="020F0502020204030204"/>
                        </a:defRPr>
                      </a:lvl7pPr>
                      <a:lvl8pPr marL="2400300" algn="l" defTabSz="685800" rtl="0" eaLnBrk="1" latinLnBrk="0" hangingPunct="1">
                        <a:defRPr sz="1350" kern="1200">
                          <a:solidFill>
                            <a:schemeClr val="tx1"/>
                          </a:solidFill>
                          <a:latin typeface="Calibri" panose="020F0502020204030204"/>
                        </a:defRPr>
                      </a:lvl8pPr>
                      <a:lvl9pPr marL="2743200" algn="l" defTabSz="685800" rtl="0" eaLnBrk="1" latinLnBrk="0" hangingPunct="1">
                        <a:defRPr sz="1350" kern="1200">
                          <a:solidFill>
                            <a:schemeClr val="tx1"/>
                          </a:solidFill>
                          <a:latin typeface="Calibri" panose="020F0502020204030204"/>
                        </a:defRPr>
                      </a:lvl9pPr>
                    </a:lstStyle>
                    <a:p>
                      <a:pPr algn="r" fontAlgn="b"/>
                      <a:r>
                        <a:rPr lang="en-US" sz="1100" b="1" i="0" u="none" strike="noStrike" dirty="0">
                          <a:solidFill>
                            <a:srgbClr val="000000"/>
                          </a:solidFill>
                          <a:effectLst/>
                          <a:latin typeface="Arial Narrow" panose="020B0606020202030204" pitchFamily="34" charset="0"/>
                        </a:rPr>
                        <a:t>8.4%</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tc>
                  <a:txBody>
                    <a:bodyPr/>
                    <a:lstStyle>
                      <a:lvl1pPr marL="0" algn="l" defTabSz="914351" rtl="0" eaLnBrk="1" latinLnBrk="0" hangingPunct="1">
                        <a:defRPr sz="1800" b="1" kern="1200">
                          <a:solidFill>
                            <a:schemeClr val="tx1"/>
                          </a:solidFill>
                          <a:latin typeface="Arial" panose="020B0604020202020204"/>
                        </a:defRPr>
                      </a:lvl1pPr>
                      <a:lvl2pPr marL="457175" algn="l" defTabSz="914351" rtl="0" eaLnBrk="1" latinLnBrk="0" hangingPunct="1">
                        <a:defRPr sz="1800" b="1" kern="1200">
                          <a:solidFill>
                            <a:schemeClr val="tx1"/>
                          </a:solidFill>
                          <a:latin typeface="Arial" panose="020B0604020202020204"/>
                        </a:defRPr>
                      </a:lvl2pPr>
                      <a:lvl3pPr marL="914351" algn="l" defTabSz="914351" rtl="0" eaLnBrk="1" latinLnBrk="0" hangingPunct="1">
                        <a:defRPr sz="1800" b="1" kern="1200">
                          <a:solidFill>
                            <a:schemeClr val="tx1"/>
                          </a:solidFill>
                          <a:latin typeface="Arial" panose="020B0604020202020204"/>
                        </a:defRPr>
                      </a:lvl3pPr>
                      <a:lvl4pPr marL="1371526" algn="l" defTabSz="914351" rtl="0" eaLnBrk="1" latinLnBrk="0" hangingPunct="1">
                        <a:defRPr sz="1800" b="1" kern="1200">
                          <a:solidFill>
                            <a:schemeClr val="tx1"/>
                          </a:solidFill>
                          <a:latin typeface="Arial" panose="020B0604020202020204"/>
                        </a:defRPr>
                      </a:lvl4pPr>
                      <a:lvl5pPr marL="1828701" algn="l" defTabSz="914351" rtl="0" eaLnBrk="1" latinLnBrk="0" hangingPunct="1">
                        <a:defRPr sz="1800" b="1" kern="1200">
                          <a:solidFill>
                            <a:schemeClr val="tx1"/>
                          </a:solidFill>
                          <a:latin typeface="Arial" panose="020B0604020202020204"/>
                        </a:defRPr>
                      </a:lvl5pPr>
                      <a:lvl6pPr marL="2285876" algn="l" defTabSz="914351" rtl="0" eaLnBrk="1" latinLnBrk="0" hangingPunct="1">
                        <a:defRPr sz="1800" b="1" kern="1200">
                          <a:solidFill>
                            <a:schemeClr val="tx1"/>
                          </a:solidFill>
                          <a:latin typeface="Arial" panose="020B0604020202020204"/>
                        </a:defRPr>
                      </a:lvl6pPr>
                      <a:lvl7pPr marL="2743051" algn="l" defTabSz="914351" rtl="0" eaLnBrk="1" latinLnBrk="0" hangingPunct="1">
                        <a:defRPr sz="1800" b="1" kern="1200">
                          <a:solidFill>
                            <a:schemeClr val="tx1"/>
                          </a:solidFill>
                          <a:latin typeface="Arial" panose="020B0604020202020204"/>
                        </a:defRPr>
                      </a:lvl7pPr>
                      <a:lvl8pPr marL="3200226" algn="l" defTabSz="914351" rtl="0" eaLnBrk="1" latinLnBrk="0" hangingPunct="1">
                        <a:defRPr sz="1800" b="1" kern="1200">
                          <a:solidFill>
                            <a:schemeClr val="tx1"/>
                          </a:solidFill>
                          <a:latin typeface="Arial" panose="020B0604020202020204"/>
                        </a:defRPr>
                      </a:lvl8pPr>
                      <a:lvl9pPr marL="3657401" algn="l" defTabSz="914351" rtl="0" eaLnBrk="1" latinLnBrk="0" hangingPunct="1">
                        <a:defRPr sz="1800" b="1" kern="1200">
                          <a:solidFill>
                            <a:schemeClr val="tx1"/>
                          </a:solidFill>
                          <a:latin typeface="Arial" panose="020B0604020202020204"/>
                        </a:defRPr>
                      </a:lvl9pPr>
                    </a:lstStyle>
                    <a:p>
                      <a:pPr algn="r" fontAlgn="b"/>
                      <a:r>
                        <a:rPr lang="en-US" sz="1100" b="1" i="0" u="none" strike="noStrike" dirty="0">
                          <a:solidFill>
                            <a:schemeClr val="tx1"/>
                          </a:solidFill>
                          <a:effectLst/>
                          <a:latin typeface="Arial Narrow" panose="020B0606020202030204" pitchFamily="34" charset="0"/>
                        </a:rPr>
                        <a:t>11.7%</a:t>
                      </a:r>
                    </a:p>
                  </a:txBody>
                  <a:tcPr marL="0" marR="45720" marT="0" marB="0" anchor="ctr">
                    <a:lnL>
                      <a:noFill/>
                    </a:lnL>
                    <a:lnR>
                      <a:noFill/>
                    </a:lnR>
                    <a:lnT w="12700" cmpd="sng">
                      <a:noFill/>
                    </a:lnT>
                    <a:lnB w="12700" cmpd="sng">
                      <a:noFill/>
                    </a:lnB>
                    <a:lnTlToBr w="12700" cmpd="sng">
                      <a:noFill/>
                      <a:prstDash val="solid"/>
                    </a:lnTlToBr>
                    <a:lnBlToTr w="12700" cmpd="sng">
                      <a:noFill/>
                      <a:prstDash val="solid"/>
                    </a:lnBlToTr>
                    <a:solidFill>
                      <a:srgbClr val="D8C4A1"/>
                    </a:solidFill>
                  </a:tcPr>
                </a:tc>
                <a:extLst>
                  <a:ext uri="{0D108BD9-81ED-4DB2-BD59-A6C34878D82A}">
                    <a16:rowId xmlns:a16="http://schemas.microsoft.com/office/drawing/2014/main" val="186285868"/>
                  </a:ext>
                </a:extLst>
              </a:tr>
            </a:tbl>
          </a:graphicData>
        </a:graphic>
      </p:graphicFrame>
      <p:sp>
        <p:nvSpPr>
          <p:cNvPr id="11" name="Title 6">
            <a:extLst>
              <a:ext uri="{FF2B5EF4-FFF2-40B4-BE49-F238E27FC236}">
                <a16:creationId xmlns:a16="http://schemas.microsoft.com/office/drawing/2014/main" id="{11266513-F720-D973-34EE-DBAF365F20A8}"/>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3159390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7BB58-D22F-C1E3-87FB-3D85D5684BEC}"/>
              </a:ext>
            </a:extLst>
          </p:cNvPr>
          <p:cNvSpPr>
            <a:spLocks noGrp="1"/>
          </p:cNvSpPr>
          <p:nvPr>
            <p:ph type="title"/>
          </p:nvPr>
        </p:nvSpPr>
        <p:spPr>
          <a:xfrm>
            <a:off x="452767" y="678891"/>
            <a:ext cx="10363200" cy="723901"/>
          </a:xfrm>
        </p:spPr>
        <p:txBody>
          <a:bodyPr/>
          <a:lstStyle/>
          <a:p>
            <a:r>
              <a:rPr lang="en-US" dirty="0"/>
              <a:t>Asset Allocation vs. Target range</a:t>
            </a:r>
            <a:r>
              <a:rPr lang="en-US" baseline="30000" dirty="0"/>
              <a:t>1</a:t>
            </a:r>
          </a:p>
        </p:txBody>
      </p:sp>
      <p:sp>
        <p:nvSpPr>
          <p:cNvPr id="9" name="Slide Number Placeholder 7">
            <a:extLst>
              <a:ext uri="{FF2B5EF4-FFF2-40B4-BE49-F238E27FC236}">
                <a16:creationId xmlns:a16="http://schemas.microsoft.com/office/drawing/2014/main" id="{9E04E402-2BCB-D58D-AC4F-CAD01E093D0A}"/>
              </a:ext>
            </a:extLst>
          </p:cNvPr>
          <p:cNvSpPr>
            <a:spLocks noGrp="1"/>
          </p:cNvSpPr>
          <p:nvPr>
            <p:ph type="sldNum" sz="quarter" idx="12"/>
          </p:nvPr>
        </p:nvSpPr>
        <p:spPr>
          <a:xfrm>
            <a:off x="11572132" y="6449186"/>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10" name="Footer Placeholder 2">
            <a:extLst>
              <a:ext uri="{FF2B5EF4-FFF2-40B4-BE49-F238E27FC236}">
                <a16:creationId xmlns:a16="http://schemas.microsoft.com/office/drawing/2014/main" id="{0F27ED53-1B29-087F-8862-EE97F452B97E}"/>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5" name="Rectangle 4">
            <a:extLst>
              <a:ext uri="{FF2B5EF4-FFF2-40B4-BE49-F238E27FC236}">
                <a16:creationId xmlns:a16="http://schemas.microsoft.com/office/drawing/2014/main" id="{9115AC29-7415-6353-8E8F-F927AD2B273B}"/>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PIP PORTFOLIO UPDATE</a:t>
            </a:r>
            <a:r>
              <a:rPr kumimoji="0" lang="en-US" sz="900" b="0" i="0" u="none" strike="noStrike" kern="1200" cap="none" spc="0" normalizeH="0" baseline="0" noProof="0" dirty="0">
                <a:ln>
                  <a:noFill/>
                </a:ln>
                <a:solidFill>
                  <a:srgbClr val="333333"/>
                </a:solidFill>
                <a:effectLst/>
                <a:uLnTx/>
                <a:uFillTx/>
                <a:latin typeface="Arial Black" panose="020B0A04020102020204"/>
                <a:ea typeface="+mn-ea"/>
                <a:cs typeface="+mn-cs"/>
              </a:rPr>
              <a:t>  </a:t>
            </a: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  AS OF JUNE 30, 2025 </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graphicFrame>
        <p:nvGraphicFramePr>
          <p:cNvPr id="3" name="Chart 2">
            <a:extLst>
              <a:ext uri="{FF2B5EF4-FFF2-40B4-BE49-F238E27FC236}">
                <a16:creationId xmlns:a16="http://schemas.microsoft.com/office/drawing/2014/main" id="{8F017B01-63F3-D823-F73D-334466BD9327}"/>
              </a:ext>
            </a:extLst>
          </p:cNvPr>
          <p:cNvGraphicFramePr>
            <a:graphicFrameLocks noChangeAspect="1"/>
          </p:cNvGraphicFramePr>
          <p:nvPr/>
        </p:nvGraphicFramePr>
        <p:xfrm>
          <a:off x="452767" y="1162050"/>
          <a:ext cx="11282034" cy="5160856"/>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6">
            <a:extLst>
              <a:ext uri="{FF2B5EF4-FFF2-40B4-BE49-F238E27FC236}">
                <a16:creationId xmlns:a16="http://schemas.microsoft.com/office/drawing/2014/main" id="{F449C30C-A084-1247-FCBF-4FCAE4F3EDB3}"/>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340915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ooter Placeholder 2">
            <a:extLst>
              <a:ext uri="{FF2B5EF4-FFF2-40B4-BE49-F238E27FC236}">
                <a16:creationId xmlns:a16="http://schemas.microsoft.com/office/drawing/2014/main" id="{08AC8BF7-436F-D5A2-5D72-EC25DD7BAED7}"/>
              </a:ext>
            </a:extLst>
          </p:cNvPr>
          <p:cNvSpPr>
            <a:spLocks noGrp="1"/>
          </p:cNvSpPr>
          <p:nvPr>
            <p:ph type="ftr" sz="quarter" idx="11"/>
          </p:nvPr>
        </p:nvSpPr>
        <p:spPr>
          <a:xfrm>
            <a:off x="452768" y="6070363"/>
            <a:ext cx="8766646" cy="329982"/>
          </a:xfrm>
        </p:spPr>
        <p:txBody>
          <a:bodyPr/>
          <a:lstStyle/>
          <a:p>
            <a:r>
              <a:rPr lang="en-US" sz="700" dirty="0"/>
              <a:t>Numbers in this presentation have been rounded and as a result, some total figures may result in insignificant differences from totals obtained from the arithmetic addition of the rounded numbers presented.</a:t>
            </a:r>
          </a:p>
        </p:txBody>
      </p:sp>
      <p:sp>
        <p:nvSpPr>
          <p:cNvPr id="3" name="Content Placeholder 3">
            <a:extLst>
              <a:ext uri="{FF2B5EF4-FFF2-40B4-BE49-F238E27FC236}">
                <a16:creationId xmlns:a16="http://schemas.microsoft.com/office/drawing/2014/main" id="{D6B0DB09-28C5-B4FE-1B05-F44D766B72E7}"/>
              </a:ext>
            </a:extLst>
          </p:cNvPr>
          <p:cNvSpPr txBox="1">
            <a:spLocks/>
          </p:cNvSpPr>
          <p:nvPr/>
        </p:nvSpPr>
        <p:spPr>
          <a:xfrm>
            <a:off x="6055158" y="3873791"/>
            <a:ext cx="5111921" cy="2066764"/>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200" b="1" cap="all" dirty="0">
                <a:solidFill>
                  <a:srgbClr val="8E6F3E"/>
                </a:solidFill>
              </a:rPr>
              <a:t>Performance Breakdown</a:t>
            </a:r>
          </a:p>
          <a:p>
            <a:pPr marL="0" indent="0">
              <a:lnSpc>
                <a:spcPct val="120000"/>
              </a:lnSpc>
              <a:spcBef>
                <a:spcPts val="300"/>
              </a:spcBef>
              <a:buNone/>
            </a:pPr>
            <a:r>
              <a:rPr lang="en-US" sz="900" dirty="0">
                <a:solidFill>
                  <a:schemeClr val="tx2"/>
                </a:solidFill>
                <a:latin typeface="+mj-lt"/>
              </a:rPr>
              <a:t>Source: </a:t>
            </a:r>
            <a:r>
              <a:rPr lang="en-US" sz="900" dirty="0">
                <a:solidFill>
                  <a:schemeClr val="tx2"/>
                </a:solidFill>
              </a:rPr>
              <a:t>Cambridge Associates, Caissa (Note: Endowment performance prior to December 31, 2018, is performance as calculated by Cambridge Associates.  Endowment performance beginning January 2019 is a hybrid data set of Cambridge calculated performance (pre-January 2019) and Caissa calculated performance (post-January 2019)).</a:t>
            </a:r>
          </a:p>
          <a:p>
            <a:pPr marL="0" indent="0">
              <a:lnSpc>
                <a:spcPct val="120000"/>
              </a:lnSpc>
              <a:buNone/>
            </a:pPr>
            <a:r>
              <a:rPr lang="en-US" sz="900" dirty="0">
                <a:solidFill>
                  <a:schemeClr val="tx2"/>
                </a:solidFill>
                <a:latin typeface="+mj-lt"/>
              </a:rPr>
              <a:t>Note: </a:t>
            </a:r>
            <a:r>
              <a:rPr lang="en-US" sz="900" dirty="0">
                <a:solidFill>
                  <a:schemeClr val="tx2"/>
                </a:solidFill>
              </a:rPr>
              <a:t>Time periods greater than one year are annualized. All returns are shown net of fees. As of June 30, 2025, private investments reporting valuations as of March 31, 2025, were 94.7%. Investment returns after June 30, 2019, are presented as Modified Dietz rates of return. </a:t>
            </a:r>
          </a:p>
          <a:p>
            <a:pPr marL="11113" indent="-11113">
              <a:lnSpc>
                <a:spcPct val="120000"/>
              </a:lnSpc>
            </a:pPr>
            <a:r>
              <a:rPr lang="en-US" sz="900" baseline="30000" dirty="0">
                <a:solidFill>
                  <a:schemeClr val="tx2"/>
                </a:solidFill>
              </a:rPr>
              <a:t>1</a:t>
            </a:r>
            <a:r>
              <a:rPr lang="en-US" sz="900" dirty="0">
                <a:solidFill>
                  <a:schemeClr val="tx2"/>
                </a:solidFill>
              </a:rPr>
              <a:t>Lagged private investment valuations will be included in performance in the month they are received and not retrospectively updated as of the valuation date per the PRF Performance Policy.</a:t>
            </a:r>
          </a:p>
        </p:txBody>
      </p:sp>
      <p:sp>
        <p:nvSpPr>
          <p:cNvPr id="4" name="Content Placeholder 3">
            <a:extLst>
              <a:ext uri="{FF2B5EF4-FFF2-40B4-BE49-F238E27FC236}">
                <a16:creationId xmlns:a16="http://schemas.microsoft.com/office/drawing/2014/main" id="{F3982741-7F64-C14C-337F-0C0866BCF1A2}"/>
              </a:ext>
            </a:extLst>
          </p:cNvPr>
          <p:cNvSpPr txBox="1">
            <a:spLocks/>
          </p:cNvSpPr>
          <p:nvPr/>
        </p:nvSpPr>
        <p:spPr>
          <a:xfrm>
            <a:off x="452767" y="1519068"/>
            <a:ext cx="4183858" cy="1771650"/>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200" b="1" cap="all" dirty="0">
                <a:solidFill>
                  <a:srgbClr val="8E6F3E"/>
                </a:solidFill>
              </a:rPr>
              <a:t>Office of Investments</a:t>
            </a:r>
            <a:br>
              <a:rPr lang="en-US" sz="1200" b="1" cap="all" dirty="0">
                <a:solidFill>
                  <a:srgbClr val="8E6F3E"/>
                </a:solidFill>
              </a:rPr>
            </a:br>
            <a:r>
              <a:rPr lang="en-US" sz="1200" b="1" cap="all" dirty="0">
                <a:solidFill>
                  <a:srgbClr val="8E6F3E"/>
                </a:solidFill>
              </a:rPr>
              <a:t>Team Imperatives</a:t>
            </a:r>
          </a:p>
          <a:p>
            <a:pPr marL="0" indent="0">
              <a:lnSpc>
                <a:spcPct val="120000"/>
              </a:lnSpc>
              <a:spcBef>
                <a:spcPts val="300"/>
              </a:spcBef>
              <a:buNone/>
            </a:pPr>
            <a:r>
              <a:rPr lang="en-US" sz="900" baseline="30000" dirty="0">
                <a:solidFill>
                  <a:schemeClr val="tx2"/>
                </a:solidFill>
              </a:rPr>
              <a:t>1</a:t>
            </a:r>
            <a:r>
              <a:rPr lang="en-US" sz="900" dirty="0">
                <a:solidFill>
                  <a:schemeClr val="tx2"/>
                </a:solidFill>
              </a:rPr>
              <a:t>Sharpe Ratio is a measure of efficiency. </a:t>
            </a:r>
            <a:br>
              <a:rPr lang="en-US" sz="900" dirty="0">
                <a:solidFill>
                  <a:schemeClr val="tx2"/>
                </a:solidFill>
              </a:rPr>
            </a:br>
            <a:r>
              <a:rPr lang="en-US" sz="900" dirty="0">
                <a:solidFill>
                  <a:schemeClr val="tx2"/>
                </a:solidFill>
              </a:rPr>
              <a:t>The CFA Institute defines it as a measure of the excess return earned above cash per unit of risk (i.e., [Portfolio Return – Cash] /Standard Deviation).</a:t>
            </a:r>
          </a:p>
        </p:txBody>
      </p:sp>
      <p:cxnSp>
        <p:nvCxnSpPr>
          <p:cNvPr id="9" name="Straight Connector 8">
            <a:extLst>
              <a:ext uri="{FF2B5EF4-FFF2-40B4-BE49-F238E27FC236}">
                <a16:creationId xmlns:a16="http://schemas.microsoft.com/office/drawing/2014/main" id="{3B0362A4-730A-C0FE-0C1B-BCCD5D8BCDC3}"/>
              </a:ext>
            </a:extLst>
          </p:cNvPr>
          <p:cNvCxnSpPr>
            <a:cxnSpLocks/>
          </p:cNvCxnSpPr>
          <p:nvPr/>
        </p:nvCxnSpPr>
        <p:spPr>
          <a:xfrm>
            <a:off x="492395" y="1395256"/>
            <a:ext cx="241912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062F3AB-E77E-FB85-C93E-5FC5FB47A024}"/>
              </a:ext>
            </a:extLst>
          </p:cNvPr>
          <p:cNvCxnSpPr>
            <a:cxnSpLocks/>
          </p:cNvCxnSpPr>
          <p:nvPr/>
        </p:nvCxnSpPr>
        <p:spPr>
          <a:xfrm>
            <a:off x="6054118" y="1395256"/>
            <a:ext cx="5112961"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6" name="Content Placeholder 3">
            <a:extLst>
              <a:ext uri="{FF2B5EF4-FFF2-40B4-BE49-F238E27FC236}">
                <a16:creationId xmlns:a16="http://schemas.microsoft.com/office/drawing/2014/main" id="{803E12CC-432E-2794-703F-4FA3FA892AFC}"/>
              </a:ext>
            </a:extLst>
          </p:cNvPr>
          <p:cNvSpPr txBox="1">
            <a:spLocks/>
          </p:cNvSpPr>
          <p:nvPr/>
        </p:nvSpPr>
        <p:spPr>
          <a:xfrm>
            <a:off x="6085408" y="1519068"/>
            <a:ext cx="5105399" cy="1606778"/>
          </a:xfrm>
          <a:prstGeom prst="rect">
            <a:avLst/>
          </a:prstGeom>
        </p:spPr>
        <p:txBody>
          <a:bodyPr vert="horz" lIns="0" tIns="0" rIns="0" bIns="0" rtlCol="0">
            <a:noAutofit/>
          </a:bodyPr>
          <a:lstStyle>
            <a:lvl1pPr marL="170260" indent="-170260" algn="l" defTabSz="685800" rtl="0" eaLnBrk="1" latinLnBrk="0" hangingPunct="1">
              <a:lnSpc>
                <a:spcPct val="120000"/>
              </a:lnSpc>
              <a:spcBef>
                <a:spcPts val="900"/>
              </a:spcBef>
              <a:buFont typeface="Arial" panose="020B0604020202020204" pitchFamily="34" charset="0"/>
              <a:buChar char="•"/>
              <a:defRPr sz="1800" kern="1200">
                <a:solidFill>
                  <a:schemeClr val="tx1"/>
                </a:solidFill>
                <a:latin typeface="+mn-lt"/>
                <a:ea typeface="+mn-ea"/>
                <a:cs typeface="+mn-cs"/>
              </a:defRPr>
            </a:lvl1pPr>
            <a:lvl2pPr marL="345281" indent="-175022" algn="l" defTabSz="685800" rtl="0" eaLnBrk="1" latinLnBrk="0" hangingPunct="1">
              <a:lnSpc>
                <a:spcPct val="120000"/>
              </a:lnSpc>
              <a:spcBef>
                <a:spcPts val="450"/>
              </a:spcBef>
              <a:buFont typeface="Arial" panose="020B0604020202020204" pitchFamily="34" charset="0"/>
              <a:buChar char="−"/>
              <a:defRPr sz="1800" kern="1200">
                <a:solidFill>
                  <a:schemeClr val="tx1"/>
                </a:solidFill>
                <a:latin typeface="+mn-lt"/>
                <a:ea typeface="+mn-ea"/>
                <a:cs typeface="+mn-cs"/>
              </a:defRPr>
            </a:lvl2pPr>
            <a:lvl3pPr marL="469106" indent="-123825" algn="l" defTabSz="685800" rtl="0" eaLnBrk="1" latinLnBrk="0" hangingPunct="1">
              <a:lnSpc>
                <a:spcPct val="120000"/>
              </a:lnSpc>
              <a:spcBef>
                <a:spcPts val="450"/>
              </a:spcBef>
              <a:buFont typeface="Arial" panose="020B0604020202020204" pitchFamily="34" charset="0"/>
              <a:buChar char="−"/>
              <a:defRPr sz="1600" kern="1200">
                <a:solidFill>
                  <a:schemeClr val="tx1"/>
                </a:solidFill>
                <a:latin typeface="+mn-lt"/>
                <a:ea typeface="+mn-ea"/>
                <a:cs typeface="+mn-cs"/>
              </a:defRPr>
            </a:lvl3pPr>
            <a:lvl4pPr marL="598885" indent="-129779" algn="l" defTabSz="685800" rtl="0" eaLnBrk="1" latinLnBrk="0" hangingPunct="1">
              <a:lnSpc>
                <a:spcPct val="120000"/>
              </a:lnSpc>
              <a:spcBef>
                <a:spcPts val="450"/>
              </a:spcBef>
              <a:buFont typeface="Arial" panose="020B0604020202020204" pitchFamily="34" charset="0"/>
              <a:buChar char="−"/>
              <a:defRPr sz="1400" kern="1200">
                <a:solidFill>
                  <a:schemeClr val="tx1"/>
                </a:solidFill>
                <a:latin typeface="+mn-lt"/>
                <a:ea typeface="+mn-ea"/>
                <a:cs typeface="+mn-cs"/>
              </a:defRPr>
            </a:lvl4pPr>
            <a:lvl5pPr marL="727472" indent="-128588" algn="l" defTabSz="685800" rtl="0" eaLnBrk="1" latinLnBrk="0" hangingPunct="1">
              <a:lnSpc>
                <a:spcPct val="120000"/>
              </a:lnSpc>
              <a:spcBef>
                <a:spcPts val="450"/>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457200">
              <a:lnSpc>
                <a:spcPct val="90000"/>
              </a:lnSpc>
              <a:spcBef>
                <a:spcPts val="600"/>
              </a:spcBef>
              <a:buSzPct val="30000"/>
              <a:buNone/>
            </a:pPr>
            <a:r>
              <a:rPr lang="en-US" sz="1200" b="1" cap="all" dirty="0">
                <a:solidFill>
                  <a:srgbClr val="8E6F3E"/>
                </a:solidFill>
              </a:rPr>
              <a:t>Market Value Change</a:t>
            </a:r>
          </a:p>
          <a:p>
            <a:pPr marL="0" indent="0">
              <a:spcBef>
                <a:spcPts val="300"/>
              </a:spcBef>
              <a:buNone/>
            </a:pPr>
            <a:r>
              <a:rPr lang="en-US" sz="900" dirty="0">
                <a:solidFill>
                  <a:schemeClr val="tx2"/>
                </a:solidFill>
                <a:latin typeface="+mj-lt"/>
              </a:rPr>
              <a:t>Note: </a:t>
            </a:r>
            <a:r>
              <a:rPr lang="en-US" sz="900" dirty="0">
                <a:solidFill>
                  <a:schemeClr val="tx2"/>
                </a:solidFill>
              </a:rPr>
              <a:t>Market values reported for NACUBO include PIP plus separately held less trusts. Net Investment Return is net of Office of Investment expenses. The percentages were calculated by taking the dollar amount and dividing it by the beginning of the fiscal year balance.</a:t>
            </a:r>
          </a:p>
          <a:p>
            <a:pPr marL="0" indent="0">
              <a:buNone/>
            </a:pPr>
            <a:r>
              <a:rPr lang="en-US" sz="900" baseline="30000" dirty="0">
                <a:solidFill>
                  <a:schemeClr val="tx2"/>
                </a:solidFill>
              </a:rPr>
              <a:t>1</a:t>
            </a:r>
            <a:r>
              <a:rPr lang="en-US" sz="900" dirty="0">
                <a:solidFill>
                  <a:schemeClr val="tx2"/>
                </a:solidFill>
              </a:rPr>
              <a:t>Net Investment Return does not match Caissa calculated performance due to valuation timing of some of the alternative asset classes as well as cash flow impact which is adjusted in Modified Dietz methodology utilized by the Caissa platform.</a:t>
            </a:r>
          </a:p>
        </p:txBody>
      </p:sp>
      <p:sp>
        <p:nvSpPr>
          <p:cNvPr id="17" name="Content Placeholder 3">
            <a:extLst>
              <a:ext uri="{FF2B5EF4-FFF2-40B4-BE49-F238E27FC236}">
                <a16:creationId xmlns:a16="http://schemas.microsoft.com/office/drawing/2014/main" id="{E62D053E-735C-926E-B4EC-984CA0DF9AA6}"/>
              </a:ext>
            </a:extLst>
          </p:cNvPr>
          <p:cNvSpPr txBox="1">
            <a:spLocks/>
          </p:cNvSpPr>
          <p:nvPr/>
        </p:nvSpPr>
        <p:spPr>
          <a:xfrm>
            <a:off x="452767" y="3873792"/>
            <a:ext cx="4183859" cy="1908179"/>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pPr>
            <a:r>
              <a:rPr lang="en-US" sz="1200" b="1" cap="all" dirty="0">
                <a:solidFill>
                  <a:srgbClr val="8E6F3E"/>
                </a:solidFill>
              </a:rPr>
              <a:t>Fiscal Year 2025 </a:t>
            </a:r>
            <a:br>
              <a:rPr lang="en-US" sz="1200" b="1" cap="all" dirty="0">
                <a:solidFill>
                  <a:srgbClr val="8E6F3E"/>
                </a:solidFill>
              </a:rPr>
            </a:br>
            <a:r>
              <a:rPr lang="en-US" sz="1200" b="1" cap="all" dirty="0">
                <a:solidFill>
                  <a:srgbClr val="8E6F3E"/>
                </a:solidFill>
              </a:rPr>
              <a:t>Performance  Vs. Expectations</a:t>
            </a:r>
          </a:p>
          <a:p>
            <a:pPr marL="0" indent="0">
              <a:lnSpc>
                <a:spcPct val="120000"/>
              </a:lnSpc>
              <a:spcBef>
                <a:spcPts val="300"/>
              </a:spcBef>
              <a:buNone/>
            </a:pPr>
            <a:r>
              <a:rPr lang="en-US" sz="900" dirty="0">
                <a:solidFill>
                  <a:schemeClr val="tx2"/>
                </a:solidFill>
                <a:latin typeface="+mj-lt"/>
              </a:rPr>
              <a:t>Note: </a:t>
            </a:r>
            <a:r>
              <a:rPr lang="en-US" sz="900" dirty="0">
                <a:solidFill>
                  <a:schemeClr val="tx2"/>
                </a:solidFill>
              </a:rPr>
              <a:t>Target return (expected return) conservatively assumes 7.2% nominal </a:t>
            </a:r>
            <a:br>
              <a:rPr lang="en-US" sz="900" dirty="0">
                <a:solidFill>
                  <a:schemeClr val="tx2"/>
                </a:solidFill>
              </a:rPr>
            </a:br>
            <a:r>
              <a:rPr lang="en-US" sz="900" dirty="0">
                <a:solidFill>
                  <a:schemeClr val="tx2"/>
                </a:solidFill>
              </a:rPr>
              <a:t>return net (per fiscal year) of third-party investment manager expenses. </a:t>
            </a:r>
          </a:p>
          <a:p>
            <a:pPr marL="0" indent="0">
              <a:lnSpc>
                <a:spcPct val="120000"/>
              </a:lnSpc>
              <a:spcBef>
                <a:spcPts val="300"/>
              </a:spcBef>
              <a:buNone/>
            </a:pPr>
            <a:r>
              <a:rPr lang="en-US" sz="900" dirty="0">
                <a:solidFill>
                  <a:schemeClr val="tx2"/>
                </a:solidFill>
                <a:latin typeface="+mj-lt"/>
              </a:rPr>
              <a:t>Standard Deviation: </a:t>
            </a:r>
            <a:r>
              <a:rPr lang="en-US" sz="900" dirty="0">
                <a:solidFill>
                  <a:schemeClr val="tx2"/>
                </a:solidFill>
              </a:rPr>
              <a:t>+/- 1 Standard Deviation contains 68% of expected observations and +/-2 Standard Deviations contains 95% expected observations.</a:t>
            </a:r>
          </a:p>
        </p:txBody>
      </p:sp>
      <p:cxnSp>
        <p:nvCxnSpPr>
          <p:cNvPr id="18" name="Straight Connector 17">
            <a:extLst>
              <a:ext uri="{FF2B5EF4-FFF2-40B4-BE49-F238E27FC236}">
                <a16:creationId xmlns:a16="http://schemas.microsoft.com/office/drawing/2014/main" id="{A7CBAED3-660C-C6E0-0185-01FB034CEC4C}"/>
              </a:ext>
            </a:extLst>
          </p:cNvPr>
          <p:cNvCxnSpPr>
            <a:cxnSpLocks/>
          </p:cNvCxnSpPr>
          <p:nvPr/>
        </p:nvCxnSpPr>
        <p:spPr>
          <a:xfrm>
            <a:off x="473545" y="3749980"/>
            <a:ext cx="241912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F714C391-38F4-F359-9AA4-D599CA4257B5}"/>
              </a:ext>
            </a:extLst>
          </p:cNvPr>
          <p:cNvCxnSpPr>
            <a:cxnSpLocks/>
          </p:cNvCxnSpPr>
          <p:nvPr/>
        </p:nvCxnSpPr>
        <p:spPr>
          <a:xfrm>
            <a:off x="6054118" y="3749980"/>
            <a:ext cx="5112961"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8D5EE600-6243-E901-343D-41C218F07EE3}"/>
              </a:ext>
            </a:extLst>
          </p:cNvPr>
          <p:cNvSpPr>
            <a:spLocks noGrp="1"/>
          </p:cNvSpPr>
          <p:nvPr>
            <p:ph type="title"/>
          </p:nvPr>
        </p:nvSpPr>
        <p:spPr>
          <a:xfrm>
            <a:off x="452767" y="685800"/>
            <a:ext cx="10824833" cy="723901"/>
          </a:xfrm>
        </p:spPr>
        <p:txBody>
          <a:bodyPr/>
          <a:lstStyle/>
          <a:p>
            <a:r>
              <a:rPr lang="en-US" dirty="0"/>
              <a:t>Disclosures &amp; footnotes</a:t>
            </a:r>
            <a:endParaRPr lang="en-US" baseline="30000" dirty="0"/>
          </a:p>
        </p:txBody>
      </p:sp>
      <p:sp>
        <p:nvSpPr>
          <p:cNvPr id="10" name="Slide Number Placeholder 7">
            <a:extLst>
              <a:ext uri="{FF2B5EF4-FFF2-40B4-BE49-F238E27FC236}">
                <a16:creationId xmlns:a16="http://schemas.microsoft.com/office/drawing/2014/main" id="{9D7AB862-AB43-17BC-F947-698BB02B3603}"/>
              </a:ext>
            </a:extLst>
          </p:cNvPr>
          <p:cNvSpPr>
            <a:spLocks noGrp="1"/>
          </p:cNvSpPr>
          <p:nvPr>
            <p:ph type="sldNum" sz="quarter" idx="12"/>
          </p:nvPr>
        </p:nvSpPr>
        <p:spPr>
          <a:xfrm>
            <a:off x="11517911" y="6446520"/>
            <a:ext cx="433780" cy="137160"/>
          </a:xfrm>
        </p:spPr>
        <p:txBody>
          <a:bodyPr/>
          <a:lstStyle/>
          <a:p>
            <a:pPr>
              <a:defRPr/>
            </a:pPr>
            <a:fld id="{B2643E34-DC33-45ED-8E33-EC0D5991E9A4}" type="slidenum">
              <a:rPr lang="en-US">
                <a:latin typeface="Arial Black" panose="020B0A04020102020204"/>
              </a:rPr>
              <a:pPr>
                <a:defRPr/>
              </a:pPr>
              <a:t>19</a:t>
            </a:fld>
            <a:endParaRPr lang="en-US" dirty="0">
              <a:latin typeface="Arial Black" panose="020B0A04020102020204"/>
            </a:endParaRPr>
          </a:p>
        </p:txBody>
      </p:sp>
    </p:spTree>
    <p:extLst>
      <p:ext uri="{BB962C8B-B14F-4D97-AF65-F5344CB8AC3E}">
        <p14:creationId xmlns:p14="http://schemas.microsoft.com/office/powerpoint/2010/main" val="646850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B5D2-EE25-E85A-207B-40388DCB07D7}"/>
              </a:ext>
            </a:extLst>
          </p:cNvPr>
          <p:cNvSpPr>
            <a:spLocks noGrp="1"/>
          </p:cNvSpPr>
          <p:nvPr>
            <p:ph type="ctrTitle"/>
          </p:nvPr>
        </p:nvSpPr>
        <p:spPr>
          <a:xfrm>
            <a:off x="1043554" y="369937"/>
            <a:ext cx="9234309" cy="512448"/>
          </a:xfrm>
        </p:spPr>
        <p:txBody>
          <a:bodyPr/>
          <a:lstStyle/>
          <a:p>
            <a:r>
              <a:rPr lang="en-US" dirty="0">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9FA967A2-311E-2189-8A6E-E0583323104B}"/>
              </a:ext>
            </a:extLst>
          </p:cNvPr>
          <p:cNvSpPr>
            <a:spLocks noGrp="1"/>
          </p:cNvSpPr>
          <p:nvPr>
            <p:ph type="subTitle" idx="1"/>
          </p:nvPr>
        </p:nvSpPr>
        <p:spPr>
          <a:xfrm>
            <a:off x="1043553" y="1345167"/>
            <a:ext cx="7321993" cy="369332"/>
          </a:xfrm>
        </p:spPr>
        <p:txBody>
          <a:bodyPr/>
          <a:lstStyle/>
          <a:p>
            <a:r>
              <a:rPr lang="en-US" sz="2400" dirty="0">
                <a:latin typeface="Franklin Gothic Medium" panose="020B0603020102020204" pitchFamily="34" charset="0"/>
              </a:rPr>
              <a:t>Reminders &amp; Instructions</a:t>
            </a:r>
          </a:p>
        </p:txBody>
      </p:sp>
      <p:sp>
        <p:nvSpPr>
          <p:cNvPr id="4" name="Text Placeholder 3">
            <a:extLst>
              <a:ext uri="{FF2B5EF4-FFF2-40B4-BE49-F238E27FC236}">
                <a16:creationId xmlns:a16="http://schemas.microsoft.com/office/drawing/2014/main" id="{03B5A639-23EA-6ED3-34F2-9F4AE9912090}"/>
              </a:ext>
            </a:extLst>
          </p:cNvPr>
          <p:cNvSpPr>
            <a:spLocks noGrp="1"/>
          </p:cNvSpPr>
          <p:nvPr>
            <p:ph type="body" sz="quarter" idx="14"/>
          </p:nvPr>
        </p:nvSpPr>
        <p:spPr>
          <a:xfrm>
            <a:off x="1043553" y="2101296"/>
            <a:ext cx="10625438" cy="3411537"/>
          </a:xfrm>
        </p:spPr>
        <p:txBody>
          <a:bodyPr/>
          <a:lstStyle/>
          <a:p>
            <a:r>
              <a:rPr lang="en-US" sz="2200" b="1" dirty="0">
                <a:latin typeface="Franklin Gothic Medium" panose="020B0603020102020204" pitchFamily="34" charset="0"/>
              </a:rPr>
              <a:t>This forum is being recorded to share along with slides and chat content </a:t>
            </a:r>
          </a:p>
          <a:p>
            <a:endParaRPr lang="en-US" sz="2200" b="1" dirty="0">
              <a:latin typeface="Franklin Gothic Medium" panose="020B0603020102020204" pitchFamily="34" charset="0"/>
            </a:endParaRPr>
          </a:p>
          <a:p>
            <a:r>
              <a:rPr lang="en-US" sz="2200" b="1" dirty="0">
                <a:latin typeface="Franklin Gothic Medium" panose="020B0603020102020204" pitchFamily="34" charset="0"/>
              </a:rPr>
              <a:t>Participants will be muted </a:t>
            </a:r>
          </a:p>
          <a:p>
            <a:endParaRPr lang="en-US" sz="2200" b="1" dirty="0">
              <a:latin typeface="Franklin Gothic Medium" panose="020B0603020102020204" pitchFamily="34" charset="0"/>
            </a:endParaRPr>
          </a:p>
          <a:p>
            <a:r>
              <a:rPr lang="en-US" sz="2200" b="1" dirty="0">
                <a:latin typeface="Franklin Gothic Medium" panose="020B0603020102020204" pitchFamily="34" charset="0"/>
              </a:rPr>
              <a:t>Questions should be submitted using the chat function</a:t>
            </a:r>
          </a:p>
          <a:p>
            <a:endParaRPr lang="en-US" dirty="0"/>
          </a:p>
        </p:txBody>
      </p:sp>
      <p:pic>
        <p:nvPicPr>
          <p:cNvPr id="5" name="Picture 4">
            <a:extLst>
              <a:ext uri="{FF2B5EF4-FFF2-40B4-BE49-F238E27FC236}">
                <a16:creationId xmlns:a16="http://schemas.microsoft.com/office/drawing/2014/main" id="{40BD8E58-90D7-FAEB-E1E7-4D89611C5253}"/>
              </a:ext>
            </a:extLst>
          </p:cNvPr>
          <p:cNvPicPr>
            <a:picLocks noChangeAspect="1"/>
          </p:cNvPicPr>
          <p:nvPr/>
        </p:nvPicPr>
        <p:blipFill>
          <a:blip r:embed="rId3"/>
          <a:stretch>
            <a:fillRect/>
          </a:stretch>
        </p:blipFill>
        <p:spPr>
          <a:xfrm>
            <a:off x="8276626" y="4246418"/>
            <a:ext cx="3915374" cy="2611582"/>
          </a:xfrm>
          <a:prstGeom prst="rect">
            <a:avLst/>
          </a:prstGeom>
        </p:spPr>
      </p:pic>
    </p:spTree>
    <p:extLst>
      <p:ext uri="{BB962C8B-B14F-4D97-AF65-F5344CB8AC3E}">
        <p14:creationId xmlns:p14="http://schemas.microsoft.com/office/powerpoint/2010/main" val="37357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50231BC9-F437-6D43-0801-81C34A05BAF1}"/>
              </a:ext>
            </a:extLst>
          </p:cNvPr>
          <p:cNvSpPr txBox="1">
            <a:spLocks/>
          </p:cNvSpPr>
          <p:nvPr/>
        </p:nvSpPr>
        <p:spPr>
          <a:xfrm>
            <a:off x="464342" y="1459905"/>
            <a:ext cx="3166825" cy="209505"/>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defRPr/>
            </a:pPr>
            <a:r>
              <a:rPr lang="en-US" sz="1200" b="1" cap="all" dirty="0">
                <a:solidFill>
                  <a:srgbClr val="8E6F3E"/>
                </a:solidFill>
                <a:latin typeface="Arial" panose="020B0604020202020204"/>
              </a:rPr>
              <a:t>Asset allocation vs. target range</a:t>
            </a:r>
          </a:p>
        </p:txBody>
      </p:sp>
      <p:sp>
        <p:nvSpPr>
          <p:cNvPr id="5" name="Content Placeholder 3">
            <a:extLst>
              <a:ext uri="{FF2B5EF4-FFF2-40B4-BE49-F238E27FC236}">
                <a16:creationId xmlns:a16="http://schemas.microsoft.com/office/drawing/2014/main" id="{9D1E50E0-DBBB-5647-1903-C28E49015CCE}"/>
              </a:ext>
            </a:extLst>
          </p:cNvPr>
          <p:cNvSpPr txBox="1">
            <a:spLocks/>
          </p:cNvSpPr>
          <p:nvPr/>
        </p:nvSpPr>
        <p:spPr>
          <a:xfrm>
            <a:off x="452767" y="1733804"/>
            <a:ext cx="2502277" cy="876060"/>
          </a:xfrm>
          <a:prstGeom prst="rect">
            <a:avLst/>
          </a:prstGeom>
        </p:spPr>
        <p:txBody>
          <a:bodyPr vert="horz" lIns="0" tIns="0" rIns="0" bIns="0" rtlCol="0" anchor="t" anchorCtr="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20000"/>
              </a:lnSpc>
              <a:buNone/>
              <a:defRPr/>
            </a:pPr>
            <a:r>
              <a:rPr lang="en-US" sz="900" dirty="0">
                <a:solidFill>
                  <a:srgbClr val="333333"/>
                </a:solidFill>
                <a:latin typeface="Arial Black" panose="020B0A04020102020204"/>
              </a:rPr>
              <a:t>Note: </a:t>
            </a:r>
            <a:r>
              <a:rPr lang="en-US" sz="900" dirty="0">
                <a:solidFill>
                  <a:srgbClr val="333333"/>
                </a:solidFill>
                <a:latin typeface="Arial" panose="020B0604020202020204"/>
              </a:rPr>
              <a:t>For Real Estate and Natural Resources, </a:t>
            </a:r>
            <a:br>
              <a:rPr lang="en-US" sz="900" dirty="0">
                <a:solidFill>
                  <a:srgbClr val="333333"/>
                </a:solidFill>
                <a:latin typeface="Arial" panose="020B0604020202020204"/>
              </a:rPr>
            </a:br>
            <a:r>
              <a:rPr lang="en-US" sz="900" dirty="0">
                <a:solidFill>
                  <a:srgbClr val="333333"/>
                </a:solidFill>
                <a:latin typeface="Arial" panose="020B0604020202020204"/>
              </a:rPr>
              <a:t>private and public allocations are combined. </a:t>
            </a:r>
          </a:p>
          <a:p>
            <a:pPr marL="0" indent="0">
              <a:lnSpc>
                <a:spcPct val="120000"/>
              </a:lnSpc>
              <a:buNone/>
              <a:defRPr/>
            </a:pPr>
            <a:r>
              <a:rPr lang="en-US" sz="900" baseline="30000" dirty="0">
                <a:solidFill>
                  <a:srgbClr val="333333"/>
                </a:solidFill>
                <a:latin typeface="Arial" panose="020B0604020202020204"/>
              </a:rPr>
              <a:t>1</a:t>
            </a:r>
            <a:r>
              <a:rPr lang="en-US" sz="900" dirty="0">
                <a:solidFill>
                  <a:srgbClr val="333333"/>
                </a:solidFill>
                <a:latin typeface="Arial" panose="020B0604020202020204"/>
              </a:rPr>
              <a:t>Fixed Income includes Cash. Cash balance </a:t>
            </a:r>
            <a:br>
              <a:rPr lang="en-US" sz="900" dirty="0">
                <a:solidFill>
                  <a:srgbClr val="333333"/>
                </a:solidFill>
                <a:latin typeface="Arial" panose="020B0604020202020204"/>
              </a:rPr>
            </a:br>
            <a:r>
              <a:rPr lang="en-US" sz="900" dirty="0">
                <a:solidFill>
                  <a:srgbClr val="333333"/>
                </a:solidFill>
                <a:latin typeface="Arial" panose="020B0604020202020204"/>
              </a:rPr>
              <a:t>as of June 30, 2025, was 0.7%.</a:t>
            </a:r>
          </a:p>
          <a:p>
            <a:pPr marL="0" indent="0">
              <a:lnSpc>
                <a:spcPct val="120000"/>
              </a:lnSpc>
              <a:buNone/>
              <a:defRPr/>
            </a:pPr>
            <a:endParaRPr lang="en-US" sz="900" dirty="0">
              <a:solidFill>
                <a:srgbClr val="333333"/>
              </a:solidFill>
              <a:latin typeface="Arial" panose="020B0604020202020204"/>
            </a:endParaRPr>
          </a:p>
        </p:txBody>
      </p:sp>
      <p:sp>
        <p:nvSpPr>
          <p:cNvPr id="8" name="Content Placeholder 3">
            <a:extLst>
              <a:ext uri="{FF2B5EF4-FFF2-40B4-BE49-F238E27FC236}">
                <a16:creationId xmlns:a16="http://schemas.microsoft.com/office/drawing/2014/main" id="{BFE3B93E-FBFD-D1DF-AC96-CC70998BBDAB}"/>
              </a:ext>
            </a:extLst>
          </p:cNvPr>
          <p:cNvSpPr txBox="1">
            <a:spLocks/>
          </p:cNvSpPr>
          <p:nvPr/>
        </p:nvSpPr>
        <p:spPr>
          <a:xfrm>
            <a:off x="5780018" y="1684153"/>
            <a:ext cx="2043176" cy="2983126"/>
          </a:xfrm>
          <a:prstGeom prst="rect">
            <a:avLst/>
          </a:prstGeom>
        </p:spPr>
        <p:txBody>
          <a:bodyPr vert="horz" lIns="0" tIns="0" rIns="0" bIns="0" rtlCol="0" anchor="t" anchorCtr="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spcBef>
                <a:spcPts val="1200"/>
              </a:spcBef>
              <a:buNone/>
              <a:defRPr/>
            </a:pPr>
            <a:r>
              <a:rPr lang="en-US" sz="1200" b="1" dirty="0">
                <a:solidFill>
                  <a:srgbClr val="000000">
                    <a:lumMod val="65000"/>
                    <a:lumOff val="35000"/>
                  </a:srgbClr>
                </a:solidFill>
                <a:latin typeface="Arial" panose="020B0604020202020204"/>
              </a:rPr>
              <a:t>U.S. Equity</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20.0%</a:t>
            </a:r>
          </a:p>
          <a:p>
            <a:pPr marL="0" lvl="1" indent="0">
              <a:spcBef>
                <a:spcPts val="1200"/>
              </a:spcBef>
              <a:buNone/>
              <a:defRPr/>
            </a:pPr>
            <a:r>
              <a:rPr lang="en-US" sz="1200" b="1" dirty="0">
                <a:solidFill>
                  <a:srgbClr val="000000">
                    <a:lumMod val="65000"/>
                    <a:lumOff val="35000"/>
                  </a:srgbClr>
                </a:solidFill>
                <a:latin typeface="Arial" panose="020B0604020202020204"/>
              </a:rPr>
              <a:t>Global ex-U.S. Equity</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15.0%</a:t>
            </a:r>
          </a:p>
          <a:p>
            <a:pPr marL="0" lvl="1" indent="0">
              <a:spcBef>
                <a:spcPts val="1200"/>
              </a:spcBef>
              <a:buNone/>
              <a:defRPr/>
            </a:pPr>
            <a:r>
              <a:rPr lang="en-US" sz="1200" b="1" dirty="0">
                <a:solidFill>
                  <a:srgbClr val="000000">
                    <a:lumMod val="65000"/>
                    <a:lumOff val="35000"/>
                  </a:srgbClr>
                </a:solidFill>
                <a:latin typeface="Arial" panose="020B0604020202020204"/>
              </a:rPr>
              <a:t>Emerging Market Equity</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5.0%</a:t>
            </a:r>
          </a:p>
          <a:p>
            <a:pPr marL="0" lvl="1" indent="0">
              <a:spcBef>
                <a:spcPts val="1200"/>
              </a:spcBef>
              <a:buNone/>
              <a:defRPr/>
            </a:pPr>
            <a:r>
              <a:rPr lang="en-US" sz="1200" b="1" dirty="0">
                <a:solidFill>
                  <a:srgbClr val="000000">
                    <a:lumMod val="65000"/>
                    <a:lumOff val="35000"/>
                  </a:srgbClr>
                </a:solidFill>
                <a:latin typeface="Arial" panose="020B0604020202020204"/>
              </a:rPr>
              <a:t>Hedge Funds</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12.5%</a:t>
            </a:r>
          </a:p>
        </p:txBody>
      </p:sp>
      <p:sp>
        <p:nvSpPr>
          <p:cNvPr id="10" name="Content Placeholder 3">
            <a:extLst>
              <a:ext uri="{FF2B5EF4-FFF2-40B4-BE49-F238E27FC236}">
                <a16:creationId xmlns:a16="http://schemas.microsoft.com/office/drawing/2014/main" id="{60895044-D970-BF7D-012F-2680CD0B917F}"/>
              </a:ext>
            </a:extLst>
          </p:cNvPr>
          <p:cNvSpPr txBox="1">
            <a:spLocks/>
          </p:cNvSpPr>
          <p:nvPr/>
        </p:nvSpPr>
        <p:spPr>
          <a:xfrm>
            <a:off x="7894561" y="1684153"/>
            <a:ext cx="2478896" cy="2983126"/>
          </a:xfrm>
          <a:prstGeom prst="rect">
            <a:avLst/>
          </a:prstGeom>
        </p:spPr>
        <p:txBody>
          <a:bodyPr vert="horz" lIns="0" tIns="0" rIns="0" bIns="0" rtlCol="0" anchor="t" anchorCtr="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spcBef>
                <a:spcPts val="1200"/>
              </a:spcBef>
              <a:buNone/>
              <a:defRPr/>
            </a:pPr>
            <a:r>
              <a:rPr lang="en-US" sz="1200" b="1" dirty="0">
                <a:solidFill>
                  <a:srgbClr val="000000">
                    <a:lumMod val="65000"/>
                    <a:lumOff val="35000"/>
                  </a:srgbClr>
                </a:solidFill>
                <a:latin typeface="Arial" panose="020B0604020202020204"/>
              </a:rPr>
              <a:t>Real Estate</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10.0%</a:t>
            </a:r>
          </a:p>
          <a:p>
            <a:pPr marL="0" lvl="1" indent="0">
              <a:spcBef>
                <a:spcPts val="1200"/>
              </a:spcBef>
              <a:buNone/>
              <a:defRPr/>
            </a:pPr>
            <a:r>
              <a:rPr lang="en-US" sz="1200" b="1" dirty="0">
                <a:solidFill>
                  <a:srgbClr val="000000">
                    <a:lumMod val="65000"/>
                    <a:lumOff val="35000"/>
                  </a:srgbClr>
                </a:solidFill>
                <a:latin typeface="Arial" panose="020B0604020202020204"/>
              </a:rPr>
              <a:t>Natural Resources</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5.0%</a:t>
            </a:r>
          </a:p>
          <a:p>
            <a:pPr marL="0" lvl="1" indent="0">
              <a:spcBef>
                <a:spcPts val="1200"/>
              </a:spcBef>
              <a:buNone/>
              <a:defRPr/>
            </a:pPr>
            <a:r>
              <a:rPr lang="en-US" sz="1200" b="1" dirty="0">
                <a:solidFill>
                  <a:srgbClr val="000000">
                    <a:lumMod val="65000"/>
                    <a:lumOff val="35000"/>
                  </a:srgbClr>
                </a:solidFill>
                <a:latin typeface="Arial" panose="020B0604020202020204"/>
              </a:rPr>
              <a:t>Private Equity/Venture Capital </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25.0%</a:t>
            </a:r>
          </a:p>
          <a:p>
            <a:pPr marL="0" lvl="1" indent="0">
              <a:spcBef>
                <a:spcPts val="1200"/>
              </a:spcBef>
              <a:buNone/>
              <a:defRPr/>
            </a:pPr>
            <a:r>
              <a:rPr lang="en-US" sz="1200" b="1" dirty="0">
                <a:solidFill>
                  <a:srgbClr val="000000">
                    <a:lumMod val="65000"/>
                    <a:lumOff val="35000"/>
                  </a:srgbClr>
                </a:solidFill>
                <a:latin typeface="Arial" panose="020B0604020202020204"/>
              </a:rPr>
              <a:t>Fixed Income</a:t>
            </a:r>
            <a:br>
              <a:rPr lang="en-US" sz="1400" dirty="0">
                <a:solidFill>
                  <a:srgbClr val="333333"/>
                </a:solidFill>
                <a:latin typeface="Arial" panose="020B0604020202020204"/>
              </a:rPr>
            </a:br>
            <a:r>
              <a:rPr lang="en-US" sz="2000" b="1" dirty="0">
                <a:solidFill>
                  <a:srgbClr val="8E6F3E"/>
                </a:solidFill>
                <a:latin typeface="Arial Narrow" panose="020B0606020202030204" pitchFamily="34" charset="0"/>
              </a:rPr>
              <a:t>7.5%</a:t>
            </a:r>
          </a:p>
        </p:txBody>
      </p:sp>
      <p:cxnSp>
        <p:nvCxnSpPr>
          <p:cNvPr id="11" name="Straight Connector 10">
            <a:extLst>
              <a:ext uri="{FF2B5EF4-FFF2-40B4-BE49-F238E27FC236}">
                <a16:creationId xmlns:a16="http://schemas.microsoft.com/office/drawing/2014/main" id="{DC8C3B11-DE1E-A1AD-DC4A-A0BBC7835890}"/>
              </a:ext>
            </a:extLst>
          </p:cNvPr>
          <p:cNvCxnSpPr>
            <a:cxnSpLocks/>
          </p:cNvCxnSpPr>
          <p:nvPr/>
        </p:nvCxnSpPr>
        <p:spPr>
          <a:xfrm>
            <a:off x="7680331" y="1645617"/>
            <a:ext cx="0" cy="256032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C81BCD52-60F5-6697-7D33-FCC431F6118B}"/>
              </a:ext>
            </a:extLst>
          </p:cNvPr>
          <p:cNvCxnSpPr>
            <a:cxnSpLocks/>
          </p:cNvCxnSpPr>
          <p:nvPr/>
        </p:nvCxnSpPr>
        <p:spPr>
          <a:xfrm>
            <a:off x="452766" y="1345050"/>
            <a:ext cx="320040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CC6DF97-65F5-D255-CB09-1A18819B9245}"/>
              </a:ext>
            </a:extLst>
          </p:cNvPr>
          <p:cNvSpPr txBox="1"/>
          <p:nvPr/>
        </p:nvSpPr>
        <p:spPr>
          <a:xfrm>
            <a:off x="5757172" y="1427707"/>
            <a:ext cx="4229086" cy="273900"/>
          </a:xfrm>
          <a:prstGeom prst="rect">
            <a:avLst/>
          </a:prstGeom>
          <a:noFill/>
        </p:spPr>
        <p:txBody>
          <a:bodyPr wrap="square" lIns="0" tIns="0" rIns="0" bIns="0" rtlCol="0">
            <a:noAutofit/>
          </a:bodyPr>
          <a:lstStyle/>
          <a:p>
            <a:pPr>
              <a:lnSpc>
                <a:spcPct val="120000"/>
              </a:lnSpc>
              <a:spcBef>
                <a:spcPts val="1200"/>
              </a:spcBef>
              <a:defRPr/>
            </a:pPr>
            <a:r>
              <a:rPr lang="en-US" sz="1200" dirty="0">
                <a:solidFill>
                  <a:srgbClr val="333333"/>
                </a:solidFill>
                <a:latin typeface="Arial Black" panose="020B0A04020102020204"/>
              </a:rPr>
              <a:t>Asset Allocation targets are as follows:</a:t>
            </a:r>
          </a:p>
          <a:p>
            <a:pPr>
              <a:lnSpc>
                <a:spcPct val="120000"/>
              </a:lnSpc>
              <a:spcBef>
                <a:spcPts val="1200"/>
              </a:spcBef>
              <a:defRPr/>
            </a:pPr>
            <a:endParaRPr lang="en-US" sz="1200" dirty="0">
              <a:solidFill>
                <a:srgbClr val="333333"/>
              </a:solidFill>
              <a:latin typeface="Arial" panose="020B0604020202020204"/>
            </a:endParaRPr>
          </a:p>
        </p:txBody>
      </p:sp>
      <p:cxnSp>
        <p:nvCxnSpPr>
          <p:cNvPr id="20" name="Straight Connector 19">
            <a:extLst>
              <a:ext uri="{FF2B5EF4-FFF2-40B4-BE49-F238E27FC236}">
                <a16:creationId xmlns:a16="http://schemas.microsoft.com/office/drawing/2014/main" id="{AB5CABDA-2ACB-C82A-92FF-34045DF67064}"/>
              </a:ext>
            </a:extLst>
          </p:cNvPr>
          <p:cNvCxnSpPr>
            <a:cxnSpLocks/>
          </p:cNvCxnSpPr>
          <p:nvPr/>
        </p:nvCxnSpPr>
        <p:spPr>
          <a:xfrm>
            <a:off x="5780018" y="1398717"/>
            <a:ext cx="420624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F3914F78-70D7-1532-B32D-A75A65F1F1AE}"/>
              </a:ext>
            </a:extLst>
          </p:cNvPr>
          <p:cNvSpPr>
            <a:spLocks noGrp="1"/>
          </p:cNvSpPr>
          <p:nvPr>
            <p:ph type="title"/>
          </p:nvPr>
        </p:nvSpPr>
        <p:spPr>
          <a:xfrm>
            <a:off x="452767" y="685800"/>
            <a:ext cx="10824833" cy="723901"/>
          </a:xfrm>
        </p:spPr>
        <p:txBody>
          <a:bodyPr/>
          <a:lstStyle/>
          <a:p>
            <a:r>
              <a:rPr lang="en-US" dirty="0"/>
              <a:t>Disclosures &amp; footnotes</a:t>
            </a:r>
            <a:endParaRPr lang="en-US" baseline="30000" dirty="0"/>
          </a:p>
        </p:txBody>
      </p:sp>
      <p:sp>
        <p:nvSpPr>
          <p:cNvPr id="7" name="Footer Placeholder 2">
            <a:extLst>
              <a:ext uri="{FF2B5EF4-FFF2-40B4-BE49-F238E27FC236}">
                <a16:creationId xmlns:a16="http://schemas.microsoft.com/office/drawing/2014/main" id="{F878C6E1-AABB-7689-9011-D75DDD9957AD}"/>
              </a:ext>
            </a:extLst>
          </p:cNvPr>
          <p:cNvSpPr>
            <a:spLocks noGrp="1"/>
          </p:cNvSpPr>
          <p:nvPr>
            <p:ph type="ftr" sz="quarter" idx="11"/>
          </p:nvPr>
        </p:nvSpPr>
        <p:spPr>
          <a:xfrm>
            <a:off x="452768" y="6070363"/>
            <a:ext cx="8766646" cy="329982"/>
          </a:xfrm>
        </p:spPr>
        <p:txBody>
          <a:bodyPr/>
          <a:lstStyle/>
          <a:p>
            <a:r>
              <a:rPr lang="en-US" sz="700" dirty="0"/>
              <a:t>Numbers in this presentation have been rounded and as a result, some total figures may result in insignificant differences from totals obtained from the arithmetic addition of the rounded numbers presented.</a:t>
            </a:r>
          </a:p>
        </p:txBody>
      </p:sp>
      <p:sp>
        <p:nvSpPr>
          <p:cNvPr id="9" name="Slide Number Placeholder 7">
            <a:extLst>
              <a:ext uri="{FF2B5EF4-FFF2-40B4-BE49-F238E27FC236}">
                <a16:creationId xmlns:a16="http://schemas.microsoft.com/office/drawing/2014/main" id="{AE311E59-D08E-CFCB-9166-4BF24C9D762A}"/>
              </a:ext>
            </a:extLst>
          </p:cNvPr>
          <p:cNvSpPr>
            <a:spLocks noGrp="1"/>
          </p:cNvSpPr>
          <p:nvPr>
            <p:ph type="sldNum" sz="quarter" idx="12"/>
          </p:nvPr>
        </p:nvSpPr>
        <p:spPr>
          <a:xfrm>
            <a:off x="11517911" y="6446520"/>
            <a:ext cx="433780" cy="137160"/>
          </a:xfrm>
        </p:spPr>
        <p:txBody>
          <a:bodyPr/>
          <a:lstStyle/>
          <a:p>
            <a:pPr>
              <a:defRPr/>
            </a:pPr>
            <a:fld id="{B2643E34-DC33-45ED-8E33-EC0D5991E9A4}" type="slidenum">
              <a:rPr lang="en-US">
                <a:latin typeface="Arial Black" panose="020B0A04020102020204"/>
              </a:rPr>
              <a:pPr>
                <a:defRPr/>
              </a:pPr>
              <a:t>20</a:t>
            </a:fld>
            <a:endParaRPr lang="en-US" dirty="0">
              <a:latin typeface="Arial Black" panose="020B0A04020102020204"/>
            </a:endParaRPr>
          </a:p>
        </p:txBody>
      </p:sp>
    </p:spTree>
    <p:extLst>
      <p:ext uri="{BB962C8B-B14F-4D97-AF65-F5344CB8AC3E}">
        <p14:creationId xmlns:p14="http://schemas.microsoft.com/office/powerpoint/2010/main" val="2217113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4">
            <a:extLst>
              <a:ext uri="{FF2B5EF4-FFF2-40B4-BE49-F238E27FC236}">
                <a16:creationId xmlns:a16="http://schemas.microsoft.com/office/drawing/2014/main" id="{A48044CE-3F68-69B4-9777-3339EF05A11B}"/>
              </a:ext>
            </a:extLst>
          </p:cNvPr>
          <p:cNvGraphicFramePr>
            <a:graphicFrameLocks noGrp="1"/>
          </p:cNvGraphicFramePr>
          <p:nvPr/>
        </p:nvGraphicFramePr>
        <p:xfrm>
          <a:off x="496619" y="1409701"/>
          <a:ext cx="11198761" cy="4082450"/>
        </p:xfrm>
        <a:graphic>
          <a:graphicData uri="http://schemas.openxmlformats.org/drawingml/2006/table">
            <a:tbl>
              <a:tblPr firstRow="1" firstCol="1" bandCol="1">
                <a:tableStyleId>{3B4B98B0-60AC-42C2-AFA5-B58CD77FA1E5}</a:tableStyleId>
              </a:tblPr>
              <a:tblGrid>
                <a:gridCol w="1962669">
                  <a:extLst>
                    <a:ext uri="{9D8B030D-6E8A-4147-A177-3AD203B41FA5}">
                      <a16:colId xmlns:a16="http://schemas.microsoft.com/office/drawing/2014/main" val="2626273688"/>
                    </a:ext>
                  </a:extLst>
                </a:gridCol>
                <a:gridCol w="692707">
                  <a:extLst>
                    <a:ext uri="{9D8B030D-6E8A-4147-A177-3AD203B41FA5}">
                      <a16:colId xmlns:a16="http://schemas.microsoft.com/office/drawing/2014/main" val="2636063609"/>
                    </a:ext>
                  </a:extLst>
                </a:gridCol>
                <a:gridCol w="692707">
                  <a:extLst>
                    <a:ext uri="{9D8B030D-6E8A-4147-A177-3AD203B41FA5}">
                      <a16:colId xmlns:a16="http://schemas.microsoft.com/office/drawing/2014/main" val="1952324953"/>
                    </a:ext>
                  </a:extLst>
                </a:gridCol>
                <a:gridCol w="808158">
                  <a:extLst>
                    <a:ext uri="{9D8B030D-6E8A-4147-A177-3AD203B41FA5}">
                      <a16:colId xmlns:a16="http://schemas.microsoft.com/office/drawing/2014/main" val="3416958560"/>
                    </a:ext>
                  </a:extLst>
                </a:gridCol>
                <a:gridCol w="808158">
                  <a:extLst>
                    <a:ext uri="{9D8B030D-6E8A-4147-A177-3AD203B41FA5}">
                      <a16:colId xmlns:a16="http://schemas.microsoft.com/office/drawing/2014/main" val="4238263126"/>
                    </a:ext>
                  </a:extLst>
                </a:gridCol>
                <a:gridCol w="808158">
                  <a:extLst>
                    <a:ext uri="{9D8B030D-6E8A-4147-A177-3AD203B41FA5}">
                      <a16:colId xmlns:a16="http://schemas.microsoft.com/office/drawing/2014/main" val="1315786351"/>
                    </a:ext>
                  </a:extLst>
                </a:gridCol>
                <a:gridCol w="808158">
                  <a:extLst>
                    <a:ext uri="{9D8B030D-6E8A-4147-A177-3AD203B41FA5}">
                      <a16:colId xmlns:a16="http://schemas.microsoft.com/office/drawing/2014/main" val="1366577063"/>
                    </a:ext>
                  </a:extLst>
                </a:gridCol>
                <a:gridCol w="808158">
                  <a:extLst>
                    <a:ext uri="{9D8B030D-6E8A-4147-A177-3AD203B41FA5}">
                      <a16:colId xmlns:a16="http://schemas.microsoft.com/office/drawing/2014/main" val="2671942743"/>
                    </a:ext>
                  </a:extLst>
                </a:gridCol>
                <a:gridCol w="808158">
                  <a:extLst>
                    <a:ext uri="{9D8B030D-6E8A-4147-A177-3AD203B41FA5}">
                      <a16:colId xmlns:a16="http://schemas.microsoft.com/office/drawing/2014/main" val="784016651"/>
                    </a:ext>
                  </a:extLst>
                </a:gridCol>
                <a:gridCol w="808158">
                  <a:extLst>
                    <a:ext uri="{9D8B030D-6E8A-4147-A177-3AD203B41FA5}">
                      <a16:colId xmlns:a16="http://schemas.microsoft.com/office/drawing/2014/main" val="800830404"/>
                    </a:ext>
                  </a:extLst>
                </a:gridCol>
                <a:gridCol w="808158">
                  <a:extLst>
                    <a:ext uri="{9D8B030D-6E8A-4147-A177-3AD203B41FA5}">
                      <a16:colId xmlns:a16="http://schemas.microsoft.com/office/drawing/2014/main" val="1457520590"/>
                    </a:ext>
                  </a:extLst>
                </a:gridCol>
                <a:gridCol w="577256">
                  <a:extLst>
                    <a:ext uri="{9D8B030D-6E8A-4147-A177-3AD203B41FA5}">
                      <a16:colId xmlns:a16="http://schemas.microsoft.com/office/drawing/2014/main" val="1006539818"/>
                    </a:ext>
                  </a:extLst>
                </a:gridCol>
                <a:gridCol w="808158">
                  <a:extLst>
                    <a:ext uri="{9D8B030D-6E8A-4147-A177-3AD203B41FA5}">
                      <a16:colId xmlns:a16="http://schemas.microsoft.com/office/drawing/2014/main" val="1057007809"/>
                    </a:ext>
                  </a:extLst>
                </a:gridCol>
              </a:tblGrid>
              <a:tr h="986035">
                <a:tc>
                  <a:txBody>
                    <a:bodyPr/>
                    <a:lstStyle/>
                    <a:p>
                      <a:pPr algn="r"/>
                      <a:endParaRPr lang="en-US" sz="800" b="1" cap="all" baseline="0" dirty="0">
                        <a:solidFill>
                          <a:srgbClr val="8E6F3E"/>
                        </a:solidFill>
                        <a:latin typeface="Arial Narrow" panose="020B0606020202030204" pitchFamily="34" charset="0"/>
                      </a:endParaRPr>
                    </a:p>
                  </a:txBody>
                  <a:tcPr>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Russell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3000 Index</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MSCI EAFE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Index (N)</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FTSE Developed ex-U.S. Index</a:t>
                      </a: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MSCI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Emerging Markets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Index (N)</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Ftse Emerging Markets China A Inclusion index</a:t>
                      </a: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MSCI Emerging Markets ex China Index</a:t>
                      </a: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HFRI Fund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of Funds Diversified Index</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FTSE NAREIT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All Equity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REITs Index</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sym typeface=""/>
                        </a:rPr>
                        <a:t>Asset </a:t>
                      </a:r>
                      <a:br>
                        <a:rPr lang="en-US" sz="800" b="1" kern="1200" cap="all" baseline="0" dirty="0">
                          <a:solidFill>
                            <a:srgbClr val="8E6F3E"/>
                          </a:solidFill>
                          <a:latin typeface="Arial Narrow" panose="020B0606020202030204" pitchFamily="34" charset="0"/>
                          <a:ea typeface="+mn-ea"/>
                          <a:cs typeface="+mn-cs"/>
                          <a:sym typeface=""/>
                        </a:rPr>
                      </a:br>
                      <a:r>
                        <a:rPr lang="en-US" sz="800" b="1" kern="1200" cap="all" baseline="0" dirty="0">
                          <a:solidFill>
                            <a:srgbClr val="8E6F3E"/>
                          </a:solidFill>
                          <a:latin typeface="Arial Narrow" panose="020B0606020202030204" pitchFamily="34" charset="0"/>
                          <a:ea typeface="+mn-ea"/>
                          <a:cs typeface="+mn-cs"/>
                          <a:sym typeface=""/>
                        </a:rPr>
                        <a:t>Weighted Benchmark based on Manager </a:t>
                      </a:r>
                      <a:br>
                        <a:rPr lang="en-US" sz="800" b="1" kern="1200" cap="all" baseline="0" dirty="0">
                          <a:solidFill>
                            <a:srgbClr val="8E6F3E"/>
                          </a:solidFill>
                          <a:latin typeface="Arial Narrow" panose="020B0606020202030204" pitchFamily="34" charset="0"/>
                          <a:ea typeface="+mn-ea"/>
                          <a:cs typeface="+mn-cs"/>
                          <a:sym typeface=""/>
                        </a:rPr>
                      </a:br>
                      <a:r>
                        <a:rPr lang="en-US" sz="800" b="1" kern="1200" cap="all" baseline="0" dirty="0">
                          <a:solidFill>
                            <a:srgbClr val="8E6F3E"/>
                          </a:solidFill>
                          <a:latin typeface="Arial Narrow" panose="020B0606020202030204" pitchFamily="34" charset="0"/>
                          <a:ea typeface="+mn-ea"/>
                          <a:cs typeface="+mn-cs"/>
                          <a:sym typeface=""/>
                        </a:rPr>
                        <a:t>Index</a:t>
                      </a:r>
                      <a:endParaRPr lang="en-US" sz="800" b="1" kern="1200" cap="all" baseline="30000" dirty="0">
                        <a:solidFill>
                          <a:srgbClr val="8E6F3E"/>
                        </a:solidFill>
                        <a:latin typeface="Arial Narrow" panose="020B0606020202030204" pitchFamily="34" charset="0"/>
                        <a:ea typeface="+mn-ea"/>
                        <a:cs typeface="+mn-cs"/>
                        <a:sym typeface=""/>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MSCI World </a:t>
                      </a:r>
                      <a:br>
                        <a:rPr lang="en-US" sz="800" b="1" kern="1200" cap="all" baseline="0" dirty="0">
                          <a:solidFill>
                            <a:srgbClr val="8E6F3E"/>
                          </a:solidFill>
                          <a:latin typeface="Arial Narrow" panose="020B0606020202030204" pitchFamily="34" charset="0"/>
                        </a:rPr>
                      </a:br>
                      <a:r>
                        <a:rPr lang="en-US" sz="800" b="1" kern="1200" cap="all" baseline="0" dirty="0">
                          <a:solidFill>
                            <a:srgbClr val="8E6F3E"/>
                          </a:solidFill>
                          <a:latin typeface="Arial Narrow" panose="020B0606020202030204" pitchFamily="34" charset="0"/>
                        </a:rPr>
                        <a:t>Natural Resources Index (N)</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CPI-U</a:t>
                      </a:r>
                    </a:p>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ea typeface="+mn-ea"/>
                          <a:cs typeface="+mn-cs"/>
                        </a:rPr>
                        <a:t> + 5%</a:t>
                      </a:r>
                    </a:p>
                  </a:txBody>
                  <a:tcPr marL="0" marT="91440" marB="91440" anchor="b">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b" latinLnBrk="0" hangingPunct="1">
                        <a:lnSpc>
                          <a:spcPct val="100000"/>
                        </a:lnSpc>
                        <a:spcBef>
                          <a:spcPts val="0"/>
                        </a:spcBef>
                        <a:spcAft>
                          <a:spcPts val="0"/>
                        </a:spcAft>
                        <a:buClrTx/>
                        <a:buSzTx/>
                        <a:buFontTx/>
                        <a:buNone/>
                        <a:tabLst/>
                        <a:defRPr/>
                      </a:pPr>
                      <a:r>
                        <a:rPr lang="en-US" sz="800" b="1" kern="1200" cap="all" baseline="0" dirty="0">
                          <a:solidFill>
                            <a:srgbClr val="8E6F3E"/>
                          </a:solidFill>
                          <a:latin typeface="Arial Narrow" panose="020B0606020202030204" pitchFamily="34" charset="0"/>
                        </a:rPr>
                        <a:t>BBG Barc Aggregate Bond Index</a:t>
                      </a:r>
                      <a:endParaRPr lang="en-US" sz="800" b="1" kern="1200" cap="all" baseline="0" dirty="0">
                        <a:solidFill>
                          <a:srgbClr val="8E6F3E"/>
                        </a:solidFill>
                        <a:latin typeface="Arial Narrow" panose="020B0606020202030204" pitchFamily="34" charset="0"/>
                        <a:ea typeface="+mn-ea"/>
                        <a:cs typeface="+mn-cs"/>
                      </a:endParaRPr>
                    </a:p>
                  </a:txBody>
                  <a:tcPr marL="0" marT="91440" marB="91440" anchor="b">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6574461"/>
                  </a:ext>
                </a:extLst>
              </a:tr>
              <a:tr h="345112">
                <a:tc>
                  <a:txBody>
                    <a:bodyPr/>
                    <a:lstStyle/>
                    <a:p>
                      <a:r>
                        <a:rPr lang="en-US" sz="800" b="0" dirty="0">
                          <a:solidFill>
                            <a:schemeClr val="tx2"/>
                          </a:solidFill>
                          <a:latin typeface="+mn-lt"/>
                        </a:rPr>
                        <a:t>From 02/01/94 to 12/31/98</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r"/>
                      <a:r>
                        <a:rPr lang="en-US" sz="900" b="1" kern="1200" dirty="0">
                          <a:solidFill>
                            <a:schemeClr val="tx1"/>
                          </a:solidFill>
                          <a:latin typeface="Arial Narrow" panose="020B0606020202030204" pitchFamily="34" charset="0"/>
                        </a:rPr>
                        <a:t>45%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10%</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3%</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2%</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20%</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561397161"/>
                  </a:ext>
                </a:extLst>
              </a:tr>
              <a:tr h="345112">
                <a:tc>
                  <a:txBody>
                    <a:bodyPr/>
                    <a:lstStyle/>
                    <a:p>
                      <a:r>
                        <a:rPr lang="en-US" sz="800" b="0" dirty="0">
                          <a:solidFill>
                            <a:schemeClr val="tx2"/>
                          </a:solidFill>
                          <a:latin typeface="+mn-lt"/>
                        </a:rPr>
                        <a:t>From 01/01/99 to 03/31/06</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45%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10%</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3%</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5%</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2%</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20%</a:t>
                      </a:r>
                      <a:endParaRPr lang="en-US" sz="900" b="1" kern="1200" dirty="0">
                        <a:solidFill>
                          <a:schemeClr val="tx1"/>
                        </a:solidFill>
                        <a:latin typeface="Arial Narrow" panose="020B0606020202030204" pitchFamily="34" charset="0"/>
                        <a:ea typeface="+mn-ea"/>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889366216"/>
                  </a:ext>
                </a:extLst>
              </a:tr>
              <a:tr h="328678">
                <a:tc>
                  <a:txBody>
                    <a:bodyPr/>
                    <a:lstStyle/>
                    <a:p>
                      <a:r>
                        <a:rPr lang="en-US" sz="800" b="0" dirty="0">
                          <a:solidFill>
                            <a:schemeClr val="tx2"/>
                          </a:solidFill>
                          <a:latin typeface="+mn-lt"/>
                        </a:rPr>
                        <a:t>From 04/01/06 to 12/31/07</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algn="r"/>
                      <a:r>
                        <a:rPr lang="en-US" sz="900" b="1" kern="1200" dirty="0">
                          <a:solidFill>
                            <a:schemeClr val="tx1"/>
                          </a:solidFill>
                          <a:latin typeface="Arial Narrow" panose="020B0606020202030204" pitchFamily="34" charset="0"/>
                        </a:rPr>
                        <a:t>36%</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5%</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7%</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7%</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rowSpan="2">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Narrow" panose="020B0606020202030204" pitchFamily="34" charset="0"/>
                        </a:rPr>
                        <a:t>15%</a:t>
                      </a:r>
                      <a:endParaRPr lang="en-US" sz="900" b="1" kern="1200" dirty="0">
                        <a:solidFill>
                          <a:schemeClr val="tx1"/>
                        </a:solidFill>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2691327"/>
                  </a:ext>
                </a:extLst>
              </a:tr>
              <a:tr h="328678">
                <a:tc>
                  <a:txBody>
                    <a:bodyPr/>
                    <a:lstStyle/>
                    <a:p>
                      <a:r>
                        <a:rPr lang="en-US" sz="800" b="0" dirty="0">
                          <a:solidFill>
                            <a:schemeClr val="tx2"/>
                          </a:solidFill>
                          <a:latin typeface="+mn-lt"/>
                        </a:rPr>
                        <a:t>From 01/01/08 to 06/30/10</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vMerge="1">
                  <a:txBody>
                    <a:bodyPr/>
                    <a:lstStyle/>
                    <a:p>
                      <a:endParaRPr lang="en-US"/>
                    </a:p>
                  </a:txBody>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dirty="0"/>
                    </a:p>
                  </a:txBody>
                  <a:tcPr marL="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alpha val="20000"/>
                      </a:schemeClr>
                    </a:solidFill>
                  </a:tcPr>
                </a:tc>
                <a:tc vMerge="1">
                  <a:txBody>
                    <a:bodyPr/>
                    <a:lstStyle/>
                    <a:p>
                      <a:endParaRPr lang="en-US"/>
                    </a:p>
                  </a:txBody>
                  <a:tcPr/>
                </a:tc>
                <a:tc vMerge="1">
                  <a:txBody>
                    <a:bodyPr/>
                    <a:lstStyle/>
                    <a:p>
                      <a:endParaRPr dirty="0"/>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6382457"/>
                  </a:ext>
                </a:extLst>
              </a:tr>
              <a:tr h="368387">
                <a:tc>
                  <a:txBody>
                    <a:bodyPr/>
                    <a:lstStyle/>
                    <a:p>
                      <a:r>
                        <a:rPr lang="en-US" sz="800" b="0" dirty="0">
                          <a:solidFill>
                            <a:schemeClr val="tx2"/>
                          </a:solidFill>
                          <a:latin typeface="+mn-lt"/>
                        </a:rPr>
                        <a:t>From 07/01/10 to 09/30/16</a:t>
                      </a: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28%</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13%</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5%</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25%</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7%</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7%</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1" u="none" strike="noStrike" kern="1200" cap="none" spc="0" normalizeH="0" baseline="0" noProof="0" dirty="0">
                          <a:ln>
                            <a:noFill/>
                          </a:ln>
                          <a:solidFill>
                            <a:srgbClr val="000000"/>
                          </a:solidFill>
                          <a:effectLst/>
                          <a:uLnTx/>
                          <a:uFillTx/>
                          <a:latin typeface="Arial Narrow" panose="020B0606020202030204" pitchFamily="34" charset="0"/>
                        </a:rPr>
                        <a:t>15%</a:t>
                      </a: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32971742"/>
                  </a:ext>
                </a:extLst>
              </a:tr>
              <a:tr h="3451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u="none" strike="noStrike" kern="1200" cap="none" spc="0" normalizeH="0" baseline="0" dirty="0">
                          <a:solidFill>
                            <a:schemeClr val="tx2"/>
                          </a:solidFill>
                          <a:sym typeface=""/>
                        </a:rPr>
                        <a:t>From 10/01/16 to 07/31/20</a:t>
                      </a:r>
                      <a:endParaRPr lang="en-US" sz="800" b="0" i="0" u="none" strike="noStrike" kern="1200" cap="none" spc="0" normalizeH="0" baseline="0" dirty="0">
                        <a:solidFill>
                          <a:schemeClr val="tx2"/>
                        </a:solidFill>
                        <a:latin typeface="Arial" panose="020B0604020202020204" pitchFamily="34" charset="0"/>
                        <a:ea typeface="+mn-ea"/>
                        <a:cs typeface="+mn-cs"/>
                        <a:sym typeface=""/>
                      </a:endParaRP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40%</a:t>
                      </a:r>
                      <a:r>
                        <a:rPr lang="en-US" sz="900" b="1" u="none" strike="noStrike" kern="1200" cap="none" spc="0" normalizeH="0" baseline="30000" dirty="0">
                          <a:solidFill>
                            <a:schemeClr val="tx1">
                              <a:lumMod val="100000"/>
                            </a:schemeClr>
                          </a:solidFill>
                          <a:latin typeface="Arial Narrow" panose="020B0606020202030204" pitchFamily="34" charset="0"/>
                          <a:sym typeface=""/>
                        </a:rPr>
                        <a:t>1</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9%</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6%</a:t>
                      </a:r>
                      <a:r>
                        <a:rPr lang="en-US" sz="900" b="1" u="none" strike="noStrike" kern="1200" cap="none" spc="0" normalizeH="0" baseline="30000" dirty="0">
                          <a:solidFill>
                            <a:schemeClr val="tx1">
                              <a:lumMod val="100000"/>
                            </a:schemeClr>
                          </a:solidFill>
                          <a:latin typeface="Arial Narrow" panose="020B0606020202030204" pitchFamily="34" charset="0"/>
                          <a:sym typeface=""/>
                        </a:rPr>
                        <a:t>1</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10%</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714094666"/>
                  </a:ext>
                </a:extLst>
              </a:tr>
              <a:tr h="3451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u="none" strike="noStrike" kern="1200" cap="none" spc="0" normalizeH="0" baseline="0" dirty="0">
                          <a:solidFill>
                            <a:schemeClr val="tx2"/>
                          </a:solidFill>
                          <a:sym typeface=""/>
                        </a:rPr>
                        <a:t>From 08/01/20 to 11/30/21</a:t>
                      </a:r>
                      <a:endParaRPr lang="en-US" sz="800" b="0" i="0" u="none" strike="noStrike" kern="1200" cap="none" spc="0" normalizeH="0" baseline="0" dirty="0">
                        <a:solidFill>
                          <a:schemeClr val="tx2"/>
                        </a:solidFill>
                        <a:latin typeface="Arial" panose="020B0604020202020204" pitchFamily="34" charset="0"/>
                        <a:ea typeface="+mn-ea"/>
                        <a:cs typeface="+mn-cs"/>
                        <a:sym typeface=""/>
                      </a:endParaRP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40%</a:t>
                      </a:r>
                      <a:r>
                        <a:rPr lang="en-US" sz="900" b="1" u="none" strike="noStrike" kern="1200" cap="none" spc="0" normalizeH="0" baseline="30000" dirty="0">
                          <a:solidFill>
                            <a:schemeClr val="tx1">
                              <a:lumMod val="100000"/>
                            </a:schemeClr>
                          </a:solidFill>
                          <a:latin typeface="Arial Narrow" panose="020B0606020202030204" pitchFamily="34" charset="0"/>
                          <a:sym typeface=""/>
                        </a:rPr>
                        <a:t>1</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9%</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6%</a:t>
                      </a:r>
                      <a:r>
                        <a:rPr lang="en-US" sz="900" b="1" u="none" strike="noStrike" kern="1200" cap="none" spc="0" normalizeH="0" baseline="30000" dirty="0">
                          <a:solidFill>
                            <a:schemeClr val="tx1">
                              <a:lumMod val="100000"/>
                            </a:schemeClr>
                          </a:solidFill>
                          <a:latin typeface="Arial Narrow" panose="020B0606020202030204" pitchFamily="34" charset="0"/>
                          <a:sym typeface=""/>
                        </a:rPr>
                        <a:t>1</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10%</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945897671"/>
                  </a:ext>
                </a:extLst>
              </a:tr>
              <a:tr h="345112">
                <a:tc>
                  <a:txBody>
                    <a:bodyPr/>
                    <a:lstStyle/>
                    <a:p>
                      <a:pPr marL="0" marR="0" lvl="0" indent="0" algn="l" defTabSz="685800" rtl="0" eaLnBrk="1" fontAlgn="auto" latinLnBrk="0" hangingPunct="1">
                        <a:lnSpc>
                          <a:spcPct val="100000"/>
                        </a:lnSpc>
                        <a:spcBef>
                          <a:spcPts val="0"/>
                        </a:spcBef>
                        <a:spcAft>
                          <a:spcPts val="0"/>
                        </a:spcAft>
                        <a:buFontTx/>
                        <a:buNone/>
                      </a:pPr>
                      <a:r>
                        <a:rPr lang="en-US" sz="800" b="0" u="none" strike="noStrike" kern="1200" cap="none" spc="0" normalizeH="0" baseline="0" dirty="0">
                          <a:solidFill>
                            <a:schemeClr val="tx2"/>
                          </a:solidFill>
                          <a:sym typeface=""/>
                        </a:rPr>
                        <a:t>From 12/01/21 to 12/31/2022</a:t>
                      </a:r>
                      <a:endParaRPr lang="en-US" sz="800" b="0" i="0" u="none" strike="noStrike" kern="1200" cap="none" spc="0" normalizeH="0" baseline="0" dirty="0">
                        <a:solidFill>
                          <a:schemeClr val="tx2"/>
                        </a:solidFill>
                        <a:latin typeface="Arial" panose="020B0604020202020204" pitchFamily="34" charset="0"/>
                        <a:ea typeface="+mn-ea"/>
                        <a:cs typeface="+mn-cs"/>
                        <a:sym typeface=""/>
                      </a:endParaRP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45%</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12.5%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10%</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7.5%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7089463"/>
                  </a:ext>
                </a:extLst>
              </a:tr>
              <a:tr h="34511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00" b="0" u="none" strike="noStrike" kern="1200" cap="none" spc="0" normalizeH="0" baseline="0" dirty="0">
                          <a:solidFill>
                            <a:schemeClr val="tx2"/>
                          </a:solidFill>
                          <a:sym typeface=""/>
                        </a:rPr>
                        <a:t>From 01/01/2023 to Present</a:t>
                      </a:r>
                      <a:endParaRPr lang="en-US" sz="800" b="0" i="0" u="none" strike="noStrike" kern="1200" cap="none" spc="0" normalizeH="0" baseline="0" dirty="0">
                        <a:solidFill>
                          <a:schemeClr val="tx2"/>
                        </a:solidFill>
                        <a:latin typeface="Arial" panose="020B0604020202020204" pitchFamily="34" charset="0"/>
                        <a:ea typeface="+mn-ea"/>
                        <a:cs typeface="+mn-cs"/>
                        <a:sym typeface=""/>
                      </a:endParaRPr>
                    </a:p>
                  </a:txBody>
                  <a:tcPr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45%</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12.5%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10%</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5%</a:t>
                      </a:r>
                      <a:r>
                        <a:rPr lang="en-US" sz="900" b="1" u="none" strike="noStrike" kern="1200" cap="none" spc="0" normalizeH="0" baseline="30000" dirty="0">
                          <a:solidFill>
                            <a:schemeClr val="tx1">
                              <a:lumMod val="100000"/>
                            </a:schemeClr>
                          </a:solidFill>
                          <a:latin typeface="Arial Narrow" panose="020B0606020202030204" pitchFamily="34" charset="0"/>
                          <a:sym typeface=""/>
                        </a:rPr>
                        <a:t>2</a:t>
                      </a:r>
                      <a:endParaRPr lang="en-US" sz="900" b="1" i="0" u="none" strike="noStrike" kern="1200" cap="none" spc="0" normalizeH="0" baseline="3000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en-US" sz="900" b="1" u="none" strike="noStrike" kern="1200" cap="none" spc="0" normalizeH="0" baseline="0" dirty="0">
                          <a:solidFill>
                            <a:schemeClr val="tx1">
                              <a:lumMod val="100000"/>
                            </a:schemeClr>
                          </a:solidFill>
                          <a:latin typeface="Arial Narrow" panose="020B0606020202030204" pitchFamily="34" charset="0"/>
                          <a:sym typeface=""/>
                        </a:rPr>
                        <a:t>7.5%</a:t>
                      </a:r>
                      <a:endParaRPr lang="en-US" sz="900" b="1" i="0" u="none" strike="noStrike" kern="1200" cap="none" spc="0" normalizeH="0" baseline="0" dirty="0">
                        <a:solidFill>
                          <a:schemeClr val="tx1">
                            <a:lumMod val="100000"/>
                          </a:schemeClr>
                        </a:solidFill>
                        <a:latin typeface="Arial Narrow" panose="020B0606020202030204" pitchFamily="34" charset="0"/>
                        <a:ea typeface="+mn-ea"/>
                        <a:cs typeface="+mn-cs"/>
                        <a:sym typeface=""/>
                      </a:endParaRPr>
                    </a:p>
                  </a:txBody>
                  <a:tcPr marL="0" marT="91440" marB="9144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24180542"/>
                  </a:ext>
                </a:extLst>
              </a:tr>
            </a:tbl>
          </a:graphicData>
        </a:graphic>
      </p:graphicFrame>
      <p:sp>
        <p:nvSpPr>
          <p:cNvPr id="17" name="Content Placeholder 3">
            <a:extLst>
              <a:ext uri="{FF2B5EF4-FFF2-40B4-BE49-F238E27FC236}">
                <a16:creationId xmlns:a16="http://schemas.microsoft.com/office/drawing/2014/main" id="{07FF9C17-3ADD-3E8F-F4AF-584BF7DC0B86}"/>
              </a:ext>
            </a:extLst>
          </p:cNvPr>
          <p:cNvSpPr txBox="1">
            <a:spLocks/>
          </p:cNvSpPr>
          <p:nvPr/>
        </p:nvSpPr>
        <p:spPr>
          <a:xfrm>
            <a:off x="452767" y="1024027"/>
            <a:ext cx="9520289" cy="354569"/>
          </a:xfrm>
          <a:prstGeom prst="rect">
            <a:avLst/>
          </a:prstGeom>
        </p:spPr>
        <p:txBody>
          <a:bodyPr vert="horz" lIns="0" tIns="0" rIns="0" bIns="0" rtlCol="0">
            <a:noAutofit/>
          </a:bodyPr>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90000"/>
              </a:lnSpc>
              <a:buNone/>
              <a:defRPr/>
            </a:pPr>
            <a:r>
              <a:rPr lang="en-US" sz="2000" b="1" dirty="0">
                <a:solidFill>
                  <a:srgbClr val="8E6F3E"/>
                </a:solidFill>
                <a:latin typeface="Arial Narrow" panose="020B0606020202030204" pitchFamily="34" charset="0"/>
              </a:rPr>
              <a:t>PIP Total Fund Benchmark Composition History</a:t>
            </a:r>
          </a:p>
        </p:txBody>
      </p:sp>
      <p:sp>
        <p:nvSpPr>
          <p:cNvPr id="4" name="Footer Placeholder 19">
            <a:extLst>
              <a:ext uri="{FF2B5EF4-FFF2-40B4-BE49-F238E27FC236}">
                <a16:creationId xmlns:a16="http://schemas.microsoft.com/office/drawing/2014/main" id="{79A6DC68-A5E8-BE49-DAE0-C54B66E27554}"/>
              </a:ext>
            </a:extLst>
          </p:cNvPr>
          <p:cNvSpPr>
            <a:spLocks noGrp="1"/>
          </p:cNvSpPr>
          <p:nvPr>
            <p:ph type="ftr" sz="quarter" idx="11"/>
          </p:nvPr>
        </p:nvSpPr>
        <p:spPr>
          <a:xfrm>
            <a:off x="496619" y="5552144"/>
            <a:ext cx="6213203" cy="563657"/>
          </a:xfrm>
        </p:spPr>
        <p:txBody>
          <a:bodyPr/>
          <a:lstStyle/>
          <a:p>
            <a:pPr>
              <a:defRPr/>
            </a:pPr>
            <a:r>
              <a:rPr lang="en-US" sz="700" baseline="30000" dirty="0">
                <a:latin typeface="Arial" panose="020B0604020202020204"/>
              </a:rPr>
              <a:t>1</a:t>
            </a:r>
            <a:r>
              <a:rPr lang="en-US" sz="700" dirty="0">
                <a:latin typeface="Arial" panose="020B0604020202020204"/>
              </a:rPr>
              <a:t> Returns for 20% of the Russell 3000 Index and 5% of the MSCI World Natural Resources Index (N) are lagged by one quarter to accommodate for the lagged valuations within the Private Equity/Venture Capital and Private Natural Resources portfolios.</a:t>
            </a:r>
          </a:p>
          <a:p>
            <a:pPr>
              <a:spcBef>
                <a:spcPts val="600"/>
              </a:spcBef>
              <a:defRPr/>
            </a:pPr>
            <a:r>
              <a:rPr lang="en-US" sz="700" baseline="30000" dirty="0">
                <a:latin typeface="Arial" panose="020B0604020202020204"/>
              </a:rPr>
              <a:t>2</a:t>
            </a:r>
            <a:r>
              <a:rPr lang="en-US" sz="700" dirty="0">
                <a:latin typeface="Arial" panose="020B0604020202020204"/>
              </a:rPr>
              <a:t> Returns for 25% of the Russell 3000 Index, 4% of the Asset Weighted Manager Index, and 4% of the MSCI World Natural Resources Index (N) are lagged by one quarter to accommodate for the lagged valuations within the Private Equity/Venture Capital, Real Estate, and Private Natural Resources portfolios.</a:t>
            </a:r>
          </a:p>
        </p:txBody>
      </p:sp>
      <p:sp>
        <p:nvSpPr>
          <p:cNvPr id="7" name="Title 1">
            <a:extLst>
              <a:ext uri="{FF2B5EF4-FFF2-40B4-BE49-F238E27FC236}">
                <a16:creationId xmlns:a16="http://schemas.microsoft.com/office/drawing/2014/main" id="{1FC7C5E9-4F43-B0C2-7488-9705722C86FC}"/>
              </a:ext>
            </a:extLst>
          </p:cNvPr>
          <p:cNvSpPr>
            <a:spLocks noGrp="1"/>
          </p:cNvSpPr>
          <p:nvPr>
            <p:ph type="title"/>
          </p:nvPr>
        </p:nvSpPr>
        <p:spPr>
          <a:xfrm>
            <a:off x="452767" y="685800"/>
            <a:ext cx="10824833" cy="723901"/>
          </a:xfrm>
        </p:spPr>
        <p:txBody>
          <a:bodyPr/>
          <a:lstStyle/>
          <a:p>
            <a:r>
              <a:rPr lang="en-US" dirty="0"/>
              <a:t>Disclosures &amp; footnotes</a:t>
            </a:r>
            <a:endParaRPr lang="en-US" baseline="30000" dirty="0"/>
          </a:p>
        </p:txBody>
      </p:sp>
      <p:sp>
        <p:nvSpPr>
          <p:cNvPr id="8" name="Slide Number Placeholder 7">
            <a:extLst>
              <a:ext uri="{FF2B5EF4-FFF2-40B4-BE49-F238E27FC236}">
                <a16:creationId xmlns:a16="http://schemas.microsoft.com/office/drawing/2014/main" id="{B578A74B-40CB-DF05-A5C8-A2BB78EDCC2B}"/>
              </a:ext>
            </a:extLst>
          </p:cNvPr>
          <p:cNvSpPr>
            <a:spLocks noGrp="1"/>
          </p:cNvSpPr>
          <p:nvPr>
            <p:ph type="sldNum" sz="quarter" idx="12"/>
          </p:nvPr>
        </p:nvSpPr>
        <p:spPr>
          <a:xfrm>
            <a:off x="11517911" y="6446520"/>
            <a:ext cx="433780" cy="137160"/>
          </a:xfrm>
        </p:spPr>
        <p:txBody>
          <a:bodyPr/>
          <a:lstStyle/>
          <a:p>
            <a:pPr>
              <a:defRPr/>
            </a:pPr>
            <a:fld id="{B2643E34-DC33-45ED-8E33-EC0D5991E9A4}" type="slidenum">
              <a:rPr lang="en-US">
                <a:latin typeface="Arial Black" panose="020B0A04020102020204"/>
              </a:rPr>
              <a:pPr>
                <a:defRPr/>
              </a:pPr>
              <a:t>21</a:t>
            </a:fld>
            <a:endParaRPr lang="en-US" dirty="0">
              <a:latin typeface="Arial Black" panose="020B0A04020102020204"/>
            </a:endParaRPr>
          </a:p>
        </p:txBody>
      </p:sp>
    </p:spTree>
    <p:extLst>
      <p:ext uri="{BB962C8B-B14F-4D97-AF65-F5344CB8AC3E}">
        <p14:creationId xmlns:p14="http://schemas.microsoft.com/office/powerpoint/2010/main" val="2859753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55D6-B013-D6A3-3B4D-9E9BF1F8226A}"/>
            </a:ext>
          </a:extLst>
        </p:cNvPr>
        <p:cNvGrpSpPr/>
        <p:nvPr/>
      </p:nvGrpSpPr>
      <p:grpSpPr>
        <a:xfrm>
          <a:off x="0" y="0"/>
          <a:ext cx="0" cy="0"/>
          <a:chOff x="0" y="0"/>
          <a:chExt cx="0" cy="0"/>
        </a:xfrm>
      </p:grpSpPr>
      <p:sp>
        <p:nvSpPr>
          <p:cNvPr id="20" name="Parallelogram 19">
            <a:extLst>
              <a:ext uri="{FF2B5EF4-FFF2-40B4-BE49-F238E27FC236}">
                <a16:creationId xmlns:a16="http://schemas.microsoft.com/office/drawing/2014/main" id="{3D67AF04-6DF6-5ACA-A029-25F64BD2C512}"/>
              </a:ext>
            </a:extLst>
          </p:cNvPr>
          <p:cNvSpPr/>
          <p:nvPr/>
        </p:nvSpPr>
        <p:spPr>
          <a:xfrm>
            <a:off x="3558945" y="0"/>
            <a:ext cx="7710846" cy="6876736"/>
          </a:xfrm>
          <a:prstGeom prst="parallelogram">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Parallelogram 18">
            <a:extLst>
              <a:ext uri="{FF2B5EF4-FFF2-40B4-BE49-F238E27FC236}">
                <a16:creationId xmlns:a16="http://schemas.microsoft.com/office/drawing/2014/main" id="{1B183F35-7DD8-D9F7-7803-A3C9067927FE}"/>
              </a:ext>
            </a:extLst>
          </p:cNvPr>
          <p:cNvSpPr/>
          <p:nvPr/>
        </p:nvSpPr>
        <p:spPr>
          <a:xfrm>
            <a:off x="2063010" y="-9309"/>
            <a:ext cx="7710846" cy="6876736"/>
          </a:xfrm>
          <a:prstGeom prst="parallelogram">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Parallelogram 13">
            <a:extLst>
              <a:ext uri="{FF2B5EF4-FFF2-40B4-BE49-F238E27FC236}">
                <a16:creationId xmlns:a16="http://schemas.microsoft.com/office/drawing/2014/main" id="{CCAE93E4-CFB3-DA7F-F896-2BE90701A121}"/>
              </a:ext>
            </a:extLst>
          </p:cNvPr>
          <p:cNvSpPr/>
          <p:nvPr/>
        </p:nvSpPr>
        <p:spPr>
          <a:xfrm>
            <a:off x="735291" y="-9368"/>
            <a:ext cx="7428322" cy="687673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BC71827-A752-2D62-E2C8-02D380B95994}"/>
              </a:ext>
            </a:extLst>
          </p:cNvPr>
          <p:cNvSpPr>
            <a:spLocks noGrp="1"/>
          </p:cNvSpPr>
          <p:nvPr>
            <p:ph type="title"/>
          </p:nvPr>
        </p:nvSpPr>
        <p:spPr>
          <a:xfrm>
            <a:off x="452767" y="685800"/>
            <a:ext cx="10824833" cy="723901"/>
          </a:xfrm>
        </p:spPr>
        <p:txBody>
          <a:bodyPr/>
          <a:lstStyle/>
          <a:p>
            <a:r>
              <a:rPr lang="en-US" dirty="0"/>
              <a:t>Spending distribution discussion</a:t>
            </a:r>
            <a:endParaRPr lang="en-US" dirty="0">
              <a:solidFill>
                <a:schemeClr val="accent6"/>
              </a:solidFill>
            </a:endParaRPr>
          </a:p>
        </p:txBody>
      </p:sp>
      <p:sp>
        <p:nvSpPr>
          <p:cNvPr id="5" name="Flowchart: Alternate Process 4">
            <a:extLst>
              <a:ext uri="{FF2B5EF4-FFF2-40B4-BE49-F238E27FC236}">
                <a16:creationId xmlns:a16="http://schemas.microsoft.com/office/drawing/2014/main" id="{4050A4EA-2CFA-A1C3-4645-2073ECA34A08}"/>
              </a:ext>
            </a:extLst>
          </p:cNvPr>
          <p:cNvSpPr/>
          <p:nvPr/>
        </p:nvSpPr>
        <p:spPr>
          <a:xfrm>
            <a:off x="3471900" y="1610077"/>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Sam Fehrman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Senior Investment Officer</a:t>
            </a:r>
          </a:p>
        </p:txBody>
      </p:sp>
      <p:sp>
        <p:nvSpPr>
          <p:cNvPr id="10" name="Rectangle 9">
            <a:extLst>
              <a:ext uri="{FF2B5EF4-FFF2-40B4-BE49-F238E27FC236}">
                <a16:creationId xmlns:a16="http://schemas.microsoft.com/office/drawing/2014/main" id="{09F42A25-B9EA-A716-36CE-DDBCCAA2CDBB}"/>
              </a:ext>
            </a:extLst>
          </p:cNvPr>
          <p:cNvSpPr/>
          <p:nvPr/>
        </p:nvSpPr>
        <p:spPr>
          <a:xfrm>
            <a:off x="929640" y="6417602"/>
            <a:ext cx="3540760" cy="19499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Private and Confidential | For Intended Recipient Use Only</a:t>
            </a:r>
          </a:p>
        </p:txBody>
      </p:sp>
      <p:sp>
        <p:nvSpPr>
          <p:cNvPr id="3" name="Slide Number Placeholder 7">
            <a:extLst>
              <a:ext uri="{FF2B5EF4-FFF2-40B4-BE49-F238E27FC236}">
                <a16:creationId xmlns:a16="http://schemas.microsoft.com/office/drawing/2014/main" id="{EF509D67-3DE5-4A7A-8035-46BD9BA59CC7}"/>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grpSp>
        <p:nvGrpSpPr>
          <p:cNvPr id="7" name="Group 6">
            <a:extLst>
              <a:ext uri="{FF2B5EF4-FFF2-40B4-BE49-F238E27FC236}">
                <a16:creationId xmlns:a16="http://schemas.microsoft.com/office/drawing/2014/main" id="{26694FD7-7543-E758-C400-AB1CF5D1F2F1}"/>
              </a:ext>
            </a:extLst>
          </p:cNvPr>
          <p:cNvGrpSpPr/>
          <p:nvPr/>
        </p:nvGrpSpPr>
        <p:grpSpPr>
          <a:xfrm>
            <a:off x="2379085" y="1556229"/>
            <a:ext cx="3179586" cy="1097280"/>
            <a:chOff x="807950" y="1346233"/>
            <a:chExt cx="3179586" cy="1097280"/>
          </a:xfrm>
        </p:grpSpPr>
        <p:sp>
          <p:nvSpPr>
            <p:cNvPr id="12" name="Flowchart: Alternate Process 11">
              <a:extLst>
                <a:ext uri="{FF2B5EF4-FFF2-40B4-BE49-F238E27FC236}">
                  <a16:creationId xmlns:a16="http://schemas.microsoft.com/office/drawing/2014/main" id="{0FECEE98-1DDB-4AE8-264C-C54372BACA36}"/>
                </a:ext>
              </a:extLst>
            </p:cNvPr>
            <p:cNvSpPr/>
            <p:nvPr/>
          </p:nvSpPr>
          <p:spPr>
            <a:xfrm>
              <a:off x="1900765" y="1346233"/>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0000"/>
                  </a:solidFill>
                </a:rPr>
                <a:t>David C. Cooper</a:t>
              </a:r>
            </a:p>
            <a:p>
              <a:r>
                <a:rPr lang="en-US" sz="1200" dirty="0">
                  <a:solidFill>
                    <a:srgbClr val="000000"/>
                  </a:solidFill>
                </a:rPr>
                <a:t>Chief Investment Officer</a:t>
              </a:r>
            </a:p>
          </p:txBody>
        </p:sp>
        <p:pic>
          <p:nvPicPr>
            <p:cNvPr id="13" name="Picture 12" descr="A person in a suit and tie&#10;&#10;Description automatically generated with medium confidence">
              <a:extLst>
                <a:ext uri="{FF2B5EF4-FFF2-40B4-BE49-F238E27FC236}">
                  <a16:creationId xmlns:a16="http://schemas.microsoft.com/office/drawing/2014/main" id="{4B4F3FA6-07F5-33DB-8034-4477402AD26B}"/>
                </a:ext>
              </a:extLst>
            </p:cNvPr>
            <p:cNvPicPr>
              <a:picLocks noChangeAspect="1"/>
            </p:cNvPicPr>
            <p:nvPr/>
          </p:nvPicPr>
          <p:blipFill>
            <a:blip r:embed="rId3"/>
            <a:stretch>
              <a:fillRect/>
            </a:stretch>
          </p:blipFill>
          <p:spPr>
            <a:xfrm>
              <a:off x="807950" y="1346233"/>
              <a:ext cx="1096460" cy="109728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aphicFrame>
        <p:nvGraphicFramePr>
          <p:cNvPr id="4" name="Table 3">
            <a:extLst>
              <a:ext uri="{FF2B5EF4-FFF2-40B4-BE49-F238E27FC236}">
                <a16:creationId xmlns:a16="http://schemas.microsoft.com/office/drawing/2014/main" id="{457683BE-E217-55C8-A0D7-7FCE5D6D4659}"/>
              </a:ext>
            </a:extLst>
          </p:cNvPr>
          <p:cNvGraphicFramePr>
            <a:graphicFrameLocks noGrp="1"/>
          </p:cNvGraphicFramePr>
          <p:nvPr/>
        </p:nvGraphicFramePr>
        <p:xfrm>
          <a:off x="891638" y="6596462"/>
          <a:ext cx="8561696" cy="228600"/>
        </p:xfrm>
        <a:graphic>
          <a:graphicData uri="http://schemas.openxmlformats.org/drawingml/2006/table">
            <a:tbl>
              <a:tblPr firstRow="1" bandRow="1">
                <a:tableStyleId>{6E25E649-3F16-4E02-A733-19D2CDBF48F0}</a:tableStyleId>
              </a:tblPr>
              <a:tblGrid>
                <a:gridCol w="1070212">
                  <a:extLst>
                    <a:ext uri="{9D8B030D-6E8A-4147-A177-3AD203B41FA5}">
                      <a16:colId xmlns:a16="http://schemas.microsoft.com/office/drawing/2014/main" val="2790177450"/>
                    </a:ext>
                  </a:extLst>
                </a:gridCol>
                <a:gridCol w="1070212">
                  <a:extLst>
                    <a:ext uri="{9D8B030D-6E8A-4147-A177-3AD203B41FA5}">
                      <a16:colId xmlns:a16="http://schemas.microsoft.com/office/drawing/2014/main" val="339706900"/>
                    </a:ext>
                  </a:extLst>
                </a:gridCol>
                <a:gridCol w="1070212">
                  <a:extLst>
                    <a:ext uri="{9D8B030D-6E8A-4147-A177-3AD203B41FA5}">
                      <a16:colId xmlns:a16="http://schemas.microsoft.com/office/drawing/2014/main" val="1800416592"/>
                    </a:ext>
                  </a:extLst>
                </a:gridCol>
                <a:gridCol w="1070212">
                  <a:extLst>
                    <a:ext uri="{9D8B030D-6E8A-4147-A177-3AD203B41FA5}">
                      <a16:colId xmlns:a16="http://schemas.microsoft.com/office/drawing/2014/main" val="1517202797"/>
                    </a:ext>
                  </a:extLst>
                </a:gridCol>
                <a:gridCol w="1070212">
                  <a:extLst>
                    <a:ext uri="{9D8B030D-6E8A-4147-A177-3AD203B41FA5}">
                      <a16:colId xmlns:a16="http://schemas.microsoft.com/office/drawing/2014/main" val="2440180575"/>
                    </a:ext>
                  </a:extLst>
                </a:gridCol>
                <a:gridCol w="1070212">
                  <a:extLst>
                    <a:ext uri="{9D8B030D-6E8A-4147-A177-3AD203B41FA5}">
                      <a16:colId xmlns:a16="http://schemas.microsoft.com/office/drawing/2014/main" val="1151236088"/>
                    </a:ext>
                  </a:extLst>
                </a:gridCol>
                <a:gridCol w="1070212">
                  <a:extLst>
                    <a:ext uri="{9D8B030D-6E8A-4147-A177-3AD203B41FA5}">
                      <a16:colId xmlns:a16="http://schemas.microsoft.com/office/drawing/2014/main" val="1462454448"/>
                    </a:ext>
                  </a:extLst>
                </a:gridCol>
                <a:gridCol w="1070212">
                  <a:extLst>
                    <a:ext uri="{9D8B030D-6E8A-4147-A177-3AD203B41FA5}">
                      <a16:colId xmlns:a16="http://schemas.microsoft.com/office/drawing/2014/main" val="4049608996"/>
                    </a:ext>
                  </a:extLst>
                </a:gridCol>
              </a:tblGrid>
              <a:tr h="0">
                <a:tc>
                  <a:txBody>
                    <a:bodyPr/>
                    <a:lstStyle/>
                    <a:p>
                      <a:pPr algn="ctr"/>
                      <a:r>
                        <a:rPr lang="en-US" sz="900" b="0" dirty="0">
                          <a:solidFill>
                            <a:schemeClr val="tx1">
                              <a:lumMod val="65000"/>
                              <a:lumOff val="35000"/>
                            </a:schemeClr>
                          </a:solidFill>
                          <a:latin typeface="Arial Narrow" panose="020B0606020202030204" pitchFamily="34" charset="0"/>
                        </a:rPr>
                        <a:t>COLLABORATION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DRIVE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GROWTH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HARMONY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INNOVATION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INTEGRITY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RESPECT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RESPONSIBILITY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488372"/>
                  </a:ext>
                </a:extLst>
              </a:tr>
            </a:tbl>
          </a:graphicData>
        </a:graphic>
      </p:graphicFrame>
      <p:sp>
        <p:nvSpPr>
          <p:cNvPr id="8" name="Title 6">
            <a:extLst>
              <a:ext uri="{FF2B5EF4-FFF2-40B4-BE49-F238E27FC236}">
                <a16:creationId xmlns:a16="http://schemas.microsoft.com/office/drawing/2014/main" id="{A48CEB89-594B-2B25-F0D5-42D173DB252A}"/>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2527620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DBC4A-DB66-E7C3-F62E-3893C5B0123B}"/>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92132AA3-967B-95AF-923A-B9C38C467FFB}"/>
              </a:ext>
            </a:extLst>
          </p:cNvPr>
          <p:cNvSpPr txBox="1">
            <a:spLocks/>
          </p:cNvSpPr>
          <p:nvPr/>
        </p:nvSpPr>
        <p:spPr>
          <a:xfrm>
            <a:off x="452766" y="686678"/>
            <a:ext cx="9181427"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Spending Distribution Mechanics</a:t>
            </a:r>
          </a:p>
        </p:txBody>
      </p:sp>
      <p:sp>
        <p:nvSpPr>
          <p:cNvPr id="26" name="Footer Placeholder 2">
            <a:extLst>
              <a:ext uri="{FF2B5EF4-FFF2-40B4-BE49-F238E27FC236}">
                <a16:creationId xmlns:a16="http://schemas.microsoft.com/office/drawing/2014/main" id="{47B07322-7FB4-4A74-C30E-E0208A2D271E}"/>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Important Disclosures and Footnotes appear at the end of this report.</a:t>
            </a:r>
          </a:p>
        </p:txBody>
      </p:sp>
      <p:sp>
        <p:nvSpPr>
          <p:cNvPr id="27" name="Slide Number Placeholder 7">
            <a:extLst>
              <a:ext uri="{FF2B5EF4-FFF2-40B4-BE49-F238E27FC236}">
                <a16:creationId xmlns:a16="http://schemas.microsoft.com/office/drawing/2014/main" id="{22440292-0BFE-7FE1-B344-489411F7A840}"/>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643E34-DC33-45ED-8E33-EC0D5991E9A4}" type="slidenum">
              <a:rPr lang="en-US" smtClean="0">
                <a:latin typeface="Arial Black" panose="020B0A04020102020204"/>
              </a:rPr>
              <a:pPr>
                <a:defRPr/>
              </a:pPr>
              <a:t>23</a:t>
            </a:fld>
            <a:endParaRPr lang="en-US" dirty="0">
              <a:latin typeface="Arial Black" panose="020B0A04020102020204"/>
            </a:endParaRPr>
          </a:p>
        </p:txBody>
      </p:sp>
      <p:sp>
        <p:nvSpPr>
          <p:cNvPr id="4" name="Rectangle 3">
            <a:extLst>
              <a:ext uri="{FF2B5EF4-FFF2-40B4-BE49-F238E27FC236}">
                <a16:creationId xmlns:a16="http://schemas.microsoft.com/office/drawing/2014/main" id="{124388BC-4AC5-5C96-443F-1CF7009F2F00}"/>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SPENDING DISTRIBUTION</a:t>
            </a:r>
            <a:endParaRPr lang="en-US" sz="900" cap="all" dirty="0">
              <a:solidFill>
                <a:srgbClr val="333333"/>
              </a:solidFill>
              <a:latin typeface="Arial" panose="020B0604020202020204"/>
            </a:endParaRPr>
          </a:p>
        </p:txBody>
      </p:sp>
      <p:sp>
        <p:nvSpPr>
          <p:cNvPr id="6" name="Title 6">
            <a:extLst>
              <a:ext uri="{FF2B5EF4-FFF2-40B4-BE49-F238E27FC236}">
                <a16:creationId xmlns:a16="http://schemas.microsoft.com/office/drawing/2014/main" id="{4CBFBA2E-7E84-2F64-E9D4-B14F623DF022}"/>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9" name="Content Placeholder 4">
            <a:extLst>
              <a:ext uri="{FF2B5EF4-FFF2-40B4-BE49-F238E27FC236}">
                <a16:creationId xmlns:a16="http://schemas.microsoft.com/office/drawing/2014/main" id="{71DD66CC-6AE3-0B98-9B97-42637202588C}"/>
              </a:ext>
            </a:extLst>
          </p:cNvPr>
          <p:cNvSpPr txBox="1">
            <a:spLocks/>
          </p:cNvSpPr>
          <p:nvPr/>
        </p:nvSpPr>
        <p:spPr>
          <a:xfrm>
            <a:off x="452767" y="1246987"/>
            <a:ext cx="10565753" cy="758623"/>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The Endowment distribution is currently calculated as 4% (stated spending rate) multiplied by the trailing 12-quarter average market value (calculation base). </a:t>
            </a:r>
            <a:r>
              <a:rPr lang="en-US" sz="1800" b="1" dirty="0">
                <a:solidFill>
                  <a:srgbClr val="8E6F3E"/>
                </a:solidFill>
                <a:latin typeface="Arial Narrow" panose="020B0606020202030204" pitchFamily="34" charset="0"/>
              </a:rPr>
              <a:t>Distributions from the Endowment are paid out twice per year; once in May and once in November. </a:t>
            </a:r>
            <a:endPar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endParaRPr>
          </a:p>
        </p:txBody>
      </p:sp>
      <p:grpSp>
        <p:nvGrpSpPr>
          <p:cNvPr id="3" name="Group 2">
            <a:extLst>
              <a:ext uri="{FF2B5EF4-FFF2-40B4-BE49-F238E27FC236}">
                <a16:creationId xmlns:a16="http://schemas.microsoft.com/office/drawing/2014/main" id="{FC7BE92D-E78F-EF7B-7320-A99012ADFD5F}"/>
              </a:ext>
            </a:extLst>
          </p:cNvPr>
          <p:cNvGrpSpPr/>
          <p:nvPr/>
        </p:nvGrpSpPr>
        <p:grpSpPr>
          <a:xfrm>
            <a:off x="450195" y="2135141"/>
            <a:ext cx="6553919" cy="1479996"/>
            <a:chOff x="450195" y="2135141"/>
            <a:chExt cx="6553919" cy="1479996"/>
          </a:xfrm>
        </p:grpSpPr>
        <p:sp>
          <p:nvSpPr>
            <p:cNvPr id="14" name="Content Placeholder 4">
              <a:extLst>
                <a:ext uri="{FF2B5EF4-FFF2-40B4-BE49-F238E27FC236}">
                  <a16:creationId xmlns:a16="http://schemas.microsoft.com/office/drawing/2014/main" id="{24B0F876-DFBA-ECB8-B5A5-3B9A215639E2}"/>
                </a:ext>
              </a:extLst>
            </p:cNvPr>
            <p:cNvSpPr txBox="1">
              <a:spLocks/>
            </p:cNvSpPr>
            <p:nvPr/>
          </p:nvSpPr>
          <p:spPr>
            <a:xfrm>
              <a:off x="452766" y="2135141"/>
              <a:ext cx="6551348" cy="1479996"/>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tx2"/>
                  </a:solidFill>
                  <a:effectLst/>
                  <a:uLnTx/>
                  <a:uFillTx/>
                  <a:latin typeface="Arial Narrow" panose="020B0606020202030204" pitchFamily="34" charset="0"/>
                  <a:ea typeface="+mn-ea"/>
                  <a:cs typeface="+mn-cs"/>
                </a:rPr>
                <a:t>FY25 Total Endowment Distributions</a:t>
              </a:r>
            </a:p>
            <a:p>
              <a:pPr marL="0" marR="0" lvl="0" indent="0" algn="l" defTabSz="685800" rtl="0" eaLnBrk="1" fontAlgn="auto" latinLnBrk="0" hangingPunct="1">
                <a:lnSpc>
                  <a:spcPct val="90000"/>
                </a:lnSpc>
                <a:spcBef>
                  <a:spcPts val="600"/>
                </a:spcBef>
                <a:spcAft>
                  <a:spcPts val="1800"/>
                </a:spcAft>
                <a:buClrTx/>
                <a:buSzTx/>
                <a:buFont typeface="Arial" panose="020B0604020202020204" pitchFamily="34" charset="0"/>
                <a:buNone/>
                <a:tabLst/>
                <a:defRPr/>
              </a:pPr>
              <a:r>
                <a:rPr kumimoji="0" lang="en-US" sz="2000" b="1" i="0" u="none" strike="noStrike" kern="1200" cap="all" normalizeH="0" noProof="0" dirty="0">
                  <a:ln>
                    <a:noFill/>
                  </a:ln>
                  <a:solidFill>
                    <a:srgbClr val="8E6F3E"/>
                  </a:solidFill>
                  <a:effectLst/>
                  <a:uLnTx/>
                  <a:uFillTx/>
                  <a:latin typeface="Arial Narrow" panose="020B0606020202030204" pitchFamily="34" charset="0"/>
                </a:rPr>
                <a:t>$128 million</a:t>
              </a:r>
            </a:p>
            <a:p>
              <a:pPr marL="0" indent="0" defTabSz="685800">
                <a:lnSpc>
                  <a:spcPct val="90000"/>
                </a:lnSpc>
                <a:buSzTx/>
                <a:buNone/>
                <a:defRPr/>
              </a:pPr>
              <a:r>
                <a:rPr lang="en-US" sz="1800" b="1" dirty="0">
                  <a:solidFill>
                    <a:schemeClr val="tx2"/>
                  </a:solidFill>
                  <a:latin typeface="Arial Narrow" panose="020B0606020202030204" pitchFamily="34" charset="0"/>
                </a:rPr>
                <a:t>FY25 PAA Distributions</a:t>
              </a:r>
            </a:p>
            <a:p>
              <a:pPr marL="0" indent="0" defTabSz="685800">
                <a:lnSpc>
                  <a:spcPct val="90000"/>
                </a:lnSpc>
                <a:buSzTx/>
                <a:buNone/>
                <a:defRPr/>
              </a:pPr>
              <a:r>
                <a:rPr lang="en-US" sz="2000" b="1" cap="all" dirty="0">
                  <a:solidFill>
                    <a:srgbClr val="8E6F3E"/>
                  </a:solidFill>
                  <a:latin typeface="Arial Narrow" panose="020B0606020202030204" pitchFamily="34" charset="0"/>
                </a:rPr>
                <a:t>$1.4 million</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800" b="0" i="0" u="none" strike="noStrike" kern="1200" cap="all" spc="-150" normalizeH="0" baseline="0" noProof="0" dirty="0">
                <a:ln>
                  <a:noFill/>
                </a:ln>
                <a:solidFill>
                  <a:srgbClr val="000000"/>
                </a:solidFill>
                <a:effectLst/>
                <a:uLnTx/>
                <a:uFillTx/>
                <a:latin typeface="Arial Black" panose="020B0A04020102020204"/>
                <a:ea typeface="+mn-ea"/>
                <a:cs typeface="+mn-cs"/>
              </a:endParaRPr>
            </a:p>
          </p:txBody>
        </p:sp>
        <p:cxnSp>
          <p:nvCxnSpPr>
            <p:cNvPr id="17" name="Straight Connector 16">
              <a:extLst>
                <a:ext uri="{FF2B5EF4-FFF2-40B4-BE49-F238E27FC236}">
                  <a16:creationId xmlns:a16="http://schemas.microsoft.com/office/drawing/2014/main" id="{56922DDD-CDDB-320E-06BB-2FB18F80A68F}"/>
                </a:ext>
              </a:extLst>
            </p:cNvPr>
            <p:cNvCxnSpPr>
              <a:cxnSpLocks/>
            </p:cNvCxnSpPr>
            <p:nvPr/>
          </p:nvCxnSpPr>
          <p:spPr>
            <a:xfrm>
              <a:off x="450195" y="2848745"/>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2AB2B9B3-45BD-922A-B0E2-17B39AFA84EB}"/>
              </a:ext>
            </a:extLst>
          </p:cNvPr>
          <p:cNvGrpSpPr/>
          <p:nvPr/>
        </p:nvGrpSpPr>
        <p:grpSpPr>
          <a:xfrm>
            <a:off x="965578" y="3747545"/>
            <a:ext cx="10260844" cy="2229744"/>
            <a:chOff x="728007" y="3235113"/>
            <a:chExt cx="10260844" cy="2229744"/>
          </a:xfrm>
        </p:grpSpPr>
        <p:grpSp>
          <p:nvGrpSpPr>
            <p:cNvPr id="15" name="Group 14">
              <a:extLst>
                <a:ext uri="{FF2B5EF4-FFF2-40B4-BE49-F238E27FC236}">
                  <a16:creationId xmlns:a16="http://schemas.microsoft.com/office/drawing/2014/main" id="{9BEE80C0-EB20-2FE9-9EC7-25CBDCCE28D6}"/>
                </a:ext>
              </a:extLst>
            </p:cNvPr>
            <p:cNvGrpSpPr/>
            <p:nvPr/>
          </p:nvGrpSpPr>
          <p:grpSpPr>
            <a:xfrm>
              <a:off x="1198716" y="4149513"/>
              <a:ext cx="9790135" cy="640519"/>
              <a:chOff x="1123602" y="3108741"/>
              <a:chExt cx="9790135" cy="640519"/>
            </a:xfrm>
          </p:grpSpPr>
          <p:sp>
            <p:nvSpPr>
              <p:cNvPr id="5" name="TextBox 4">
                <a:extLst>
                  <a:ext uri="{FF2B5EF4-FFF2-40B4-BE49-F238E27FC236}">
                    <a16:creationId xmlns:a16="http://schemas.microsoft.com/office/drawing/2014/main" id="{F639C3A1-B38D-4155-2D7F-2401C1889C5B}"/>
                  </a:ext>
                </a:extLst>
              </p:cNvPr>
              <p:cNvSpPr txBox="1"/>
              <p:nvPr/>
            </p:nvSpPr>
            <p:spPr>
              <a:xfrm>
                <a:off x="1123602" y="3228975"/>
                <a:ext cx="2176687" cy="400050"/>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Stated Spending Rate</a:t>
                </a:r>
              </a:p>
            </p:txBody>
          </p:sp>
          <p:sp>
            <p:nvSpPr>
              <p:cNvPr id="10" name="TextBox 9">
                <a:extLst>
                  <a:ext uri="{FF2B5EF4-FFF2-40B4-BE49-F238E27FC236}">
                    <a16:creationId xmlns:a16="http://schemas.microsoft.com/office/drawing/2014/main" id="{DB31F201-7EBA-A313-1119-B4890A49F97D}"/>
                  </a:ext>
                </a:extLst>
              </p:cNvPr>
              <p:cNvSpPr txBox="1"/>
              <p:nvPr/>
            </p:nvSpPr>
            <p:spPr>
              <a:xfrm>
                <a:off x="3862833" y="3298379"/>
                <a:ext cx="490539" cy="261242"/>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x</a:t>
                </a:r>
              </a:p>
            </p:txBody>
          </p:sp>
          <p:sp>
            <p:nvSpPr>
              <p:cNvPr id="11" name="TextBox 10">
                <a:extLst>
                  <a:ext uri="{FF2B5EF4-FFF2-40B4-BE49-F238E27FC236}">
                    <a16:creationId xmlns:a16="http://schemas.microsoft.com/office/drawing/2014/main" id="{3CA0749A-2675-6BB4-EAA4-E31587B82914}"/>
                  </a:ext>
                </a:extLst>
              </p:cNvPr>
              <p:cNvSpPr txBox="1"/>
              <p:nvPr/>
            </p:nvSpPr>
            <p:spPr>
              <a:xfrm>
                <a:off x="4915916" y="3228975"/>
                <a:ext cx="2436367" cy="400050"/>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Calculation base</a:t>
                </a:r>
              </a:p>
            </p:txBody>
          </p:sp>
          <p:sp>
            <p:nvSpPr>
              <p:cNvPr id="12" name="TextBox 11">
                <a:extLst>
                  <a:ext uri="{FF2B5EF4-FFF2-40B4-BE49-F238E27FC236}">
                    <a16:creationId xmlns:a16="http://schemas.microsoft.com/office/drawing/2014/main" id="{13AAE6EC-3F9F-F398-90FA-2613F99F5A83}"/>
                  </a:ext>
                </a:extLst>
              </p:cNvPr>
              <p:cNvSpPr txBox="1"/>
              <p:nvPr/>
            </p:nvSpPr>
            <p:spPr>
              <a:xfrm>
                <a:off x="8477370" y="3108741"/>
                <a:ext cx="2436367" cy="640519"/>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Annual Endowment Distribution</a:t>
                </a:r>
              </a:p>
            </p:txBody>
          </p:sp>
          <p:sp>
            <p:nvSpPr>
              <p:cNvPr id="13" name="TextBox 12">
                <a:extLst>
                  <a:ext uri="{FF2B5EF4-FFF2-40B4-BE49-F238E27FC236}">
                    <a16:creationId xmlns:a16="http://schemas.microsoft.com/office/drawing/2014/main" id="{F60B912D-171F-F0BA-E517-8AC89291813F}"/>
                  </a:ext>
                </a:extLst>
              </p:cNvPr>
              <p:cNvSpPr txBox="1"/>
              <p:nvPr/>
            </p:nvSpPr>
            <p:spPr>
              <a:xfrm>
                <a:off x="7669557" y="3298379"/>
                <a:ext cx="490539" cy="261242"/>
              </a:xfrm>
              <a:prstGeom prst="rect">
                <a:avLst/>
              </a:prstGeom>
              <a:noFill/>
            </p:spPr>
            <p:txBody>
              <a:bodyPr wrap="square" lIns="0" tIns="0" rIns="0" bIns="0" rtlCol="0">
                <a:noAutofit/>
              </a:bodyPr>
              <a:lstStyle/>
              <a:p>
                <a:pPr algn="ctr">
                  <a:lnSpc>
                    <a:spcPct val="120000"/>
                  </a:lnSpc>
                  <a:spcBef>
                    <a:spcPts val="1200"/>
                  </a:spcBef>
                </a:pPr>
                <a:r>
                  <a:rPr lang="en-US" sz="1600" b="1" dirty="0">
                    <a:solidFill>
                      <a:schemeClr val="tx2"/>
                    </a:solidFill>
                  </a:rPr>
                  <a:t>=</a:t>
                </a:r>
              </a:p>
            </p:txBody>
          </p:sp>
        </p:grpSp>
        <p:sp>
          <p:nvSpPr>
            <p:cNvPr id="18" name="TextBox 17">
              <a:extLst>
                <a:ext uri="{FF2B5EF4-FFF2-40B4-BE49-F238E27FC236}">
                  <a16:creationId xmlns:a16="http://schemas.microsoft.com/office/drawing/2014/main" id="{0A795898-82F3-2CFB-8868-C8FD8D922A59}"/>
                </a:ext>
              </a:extLst>
            </p:cNvPr>
            <p:cNvSpPr txBox="1"/>
            <p:nvPr/>
          </p:nvSpPr>
          <p:spPr>
            <a:xfrm>
              <a:off x="728007" y="4748155"/>
              <a:ext cx="3118104" cy="716701"/>
            </a:xfrm>
            <a:prstGeom prst="rect">
              <a:avLst/>
            </a:prstGeom>
            <a:noFill/>
          </p:spPr>
          <p:txBody>
            <a:bodyPr wrap="square" lIns="0" tIns="0" rIns="0" bIns="0" rtlCol="0">
              <a:noAutofit/>
            </a:bodyPr>
            <a:lstStyle/>
            <a:p>
              <a:pPr algn="ctr">
                <a:lnSpc>
                  <a:spcPct val="120000"/>
                </a:lnSpc>
                <a:spcBef>
                  <a:spcPts val="1200"/>
                </a:spcBef>
              </a:pPr>
              <a:r>
                <a:rPr lang="en-US" sz="1000" i="1" dirty="0">
                  <a:solidFill>
                    <a:schemeClr val="accent5"/>
                  </a:solidFill>
                </a:rPr>
                <a:t>Stated in Investment Policy Statement (‘IPS’), up to 5%, meant to balance current support with long-term growth of capital base.</a:t>
              </a:r>
            </a:p>
          </p:txBody>
        </p:sp>
        <p:sp>
          <p:nvSpPr>
            <p:cNvPr id="19" name="TextBox 18">
              <a:extLst>
                <a:ext uri="{FF2B5EF4-FFF2-40B4-BE49-F238E27FC236}">
                  <a16:creationId xmlns:a16="http://schemas.microsoft.com/office/drawing/2014/main" id="{43F2B934-F15F-269D-33B8-E2DBB5AB8FF5}"/>
                </a:ext>
              </a:extLst>
            </p:cNvPr>
            <p:cNvSpPr txBox="1"/>
            <p:nvPr/>
          </p:nvSpPr>
          <p:spPr>
            <a:xfrm>
              <a:off x="4652041" y="4748156"/>
              <a:ext cx="3114341" cy="716701"/>
            </a:xfrm>
            <a:prstGeom prst="rect">
              <a:avLst/>
            </a:prstGeom>
            <a:noFill/>
          </p:spPr>
          <p:txBody>
            <a:bodyPr wrap="square" lIns="0" tIns="0" rIns="0" bIns="0" rtlCol="0">
              <a:noAutofit/>
            </a:bodyPr>
            <a:lstStyle/>
            <a:p>
              <a:pPr algn="ctr">
                <a:lnSpc>
                  <a:spcPct val="120000"/>
                </a:lnSpc>
                <a:spcBef>
                  <a:spcPts val="1200"/>
                </a:spcBef>
              </a:pPr>
              <a:r>
                <a:rPr lang="en-US" sz="1000" i="1" dirty="0">
                  <a:solidFill>
                    <a:schemeClr val="accent5"/>
                  </a:solidFill>
                </a:rPr>
                <a:t>Set in IPS, Endowment may spend on the trailing 12-quarter average market value or current market value; smoothing over the average trailing 12-quarters helps provide budget stability and insulate the distribution amount from wide swings in portfolio value.</a:t>
              </a:r>
            </a:p>
          </p:txBody>
        </p:sp>
        <p:pic>
          <p:nvPicPr>
            <p:cNvPr id="21" name="Graphic 20" descr="Upward trend with solid fill">
              <a:extLst>
                <a:ext uri="{FF2B5EF4-FFF2-40B4-BE49-F238E27FC236}">
                  <a16:creationId xmlns:a16="http://schemas.microsoft.com/office/drawing/2014/main" id="{6647A6A2-9E84-0FF8-63E1-1EA7BE65C8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52012" y="3235113"/>
              <a:ext cx="914400" cy="914400"/>
            </a:xfrm>
            <a:prstGeom prst="rect">
              <a:avLst/>
            </a:prstGeom>
          </p:spPr>
        </p:pic>
        <p:pic>
          <p:nvPicPr>
            <p:cNvPr id="24" name="Graphic 23" descr="Money with solid fill">
              <a:extLst>
                <a:ext uri="{FF2B5EF4-FFF2-40B4-BE49-F238E27FC236}">
                  <a16:creationId xmlns:a16="http://schemas.microsoft.com/office/drawing/2014/main" id="{C5930B74-FE0E-2BC3-F416-34A8076D74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13467" y="3235113"/>
              <a:ext cx="914400" cy="914400"/>
            </a:xfrm>
            <a:prstGeom prst="rect">
              <a:avLst/>
            </a:prstGeom>
          </p:spPr>
        </p:pic>
        <p:pic>
          <p:nvPicPr>
            <p:cNvPr id="28" name="Graphic 27" descr="Mortgage with solid fill">
              <a:extLst>
                <a:ext uri="{FF2B5EF4-FFF2-40B4-BE49-F238E27FC236}">
                  <a16:creationId xmlns:a16="http://schemas.microsoft.com/office/drawing/2014/main" id="{B8A5E404-DAD3-8E6D-4B6B-CE70096FC8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67215" y="3238115"/>
              <a:ext cx="914400" cy="914400"/>
            </a:xfrm>
            <a:prstGeom prst="rect">
              <a:avLst/>
            </a:prstGeom>
          </p:spPr>
        </p:pic>
      </p:grpSp>
      <p:cxnSp>
        <p:nvCxnSpPr>
          <p:cNvPr id="2" name="Straight Connector 1">
            <a:extLst>
              <a:ext uri="{FF2B5EF4-FFF2-40B4-BE49-F238E27FC236}">
                <a16:creationId xmlns:a16="http://schemas.microsoft.com/office/drawing/2014/main" id="{DDC50CE1-6F10-D2B3-9C0F-DB68B316F2BC}"/>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0623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9614A-E9EA-BE1F-6256-2F38CCCF4148}"/>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A1988953-B3E0-2863-B34E-4D12900D5E42}"/>
              </a:ext>
            </a:extLst>
          </p:cNvPr>
          <p:cNvGraphicFramePr>
            <a:graphicFrameLocks/>
          </p:cNvGraphicFramePr>
          <p:nvPr/>
        </p:nvGraphicFramePr>
        <p:xfrm>
          <a:off x="450195" y="3515185"/>
          <a:ext cx="11282034" cy="2752724"/>
        </p:xfrm>
        <a:graphic>
          <a:graphicData uri="http://schemas.openxmlformats.org/drawingml/2006/chart">
            <c:chart xmlns:c="http://schemas.openxmlformats.org/drawingml/2006/chart" xmlns:r="http://schemas.openxmlformats.org/officeDocument/2006/relationships" r:id="rId3"/>
          </a:graphicData>
        </a:graphic>
      </p:graphicFrame>
      <p:sp>
        <p:nvSpPr>
          <p:cNvPr id="23" name="Title 1">
            <a:extLst>
              <a:ext uri="{FF2B5EF4-FFF2-40B4-BE49-F238E27FC236}">
                <a16:creationId xmlns:a16="http://schemas.microsoft.com/office/drawing/2014/main" id="{4AAF29A5-802D-D24E-FE09-5D31154B34CA}"/>
              </a:ext>
            </a:extLst>
          </p:cNvPr>
          <p:cNvSpPr txBox="1">
            <a:spLocks/>
          </p:cNvSpPr>
          <p:nvPr/>
        </p:nvSpPr>
        <p:spPr>
          <a:xfrm>
            <a:off x="452766" y="686678"/>
            <a:ext cx="9181427"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Historical Spending</a:t>
            </a:r>
          </a:p>
        </p:txBody>
      </p:sp>
      <p:sp>
        <p:nvSpPr>
          <p:cNvPr id="26" name="Footer Placeholder 2">
            <a:extLst>
              <a:ext uri="{FF2B5EF4-FFF2-40B4-BE49-F238E27FC236}">
                <a16:creationId xmlns:a16="http://schemas.microsoft.com/office/drawing/2014/main" id="{DAED2E2B-CA9E-404E-1366-47B68FC613F5}"/>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Important Disclosures and Footnotes appear at the end of this report.</a:t>
            </a:r>
          </a:p>
        </p:txBody>
      </p:sp>
      <p:sp>
        <p:nvSpPr>
          <p:cNvPr id="27" name="Slide Number Placeholder 7">
            <a:extLst>
              <a:ext uri="{FF2B5EF4-FFF2-40B4-BE49-F238E27FC236}">
                <a16:creationId xmlns:a16="http://schemas.microsoft.com/office/drawing/2014/main" id="{6B68BE3A-6934-A0D5-5A9D-EB3AF13AEFFF}"/>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643E34-DC33-45ED-8E33-EC0D5991E9A4}" type="slidenum">
              <a:rPr lang="en-US" smtClean="0">
                <a:latin typeface="Arial Black" panose="020B0A04020102020204"/>
              </a:rPr>
              <a:pPr>
                <a:defRPr/>
              </a:pPr>
              <a:t>24</a:t>
            </a:fld>
            <a:endParaRPr lang="en-US" dirty="0">
              <a:latin typeface="Arial Black" panose="020B0A04020102020204"/>
            </a:endParaRPr>
          </a:p>
        </p:txBody>
      </p:sp>
      <p:sp>
        <p:nvSpPr>
          <p:cNvPr id="4" name="Rectangle 3">
            <a:extLst>
              <a:ext uri="{FF2B5EF4-FFF2-40B4-BE49-F238E27FC236}">
                <a16:creationId xmlns:a16="http://schemas.microsoft.com/office/drawing/2014/main" id="{FBB2ABD2-7AE4-EDBF-54DE-FBA4F5EA2A6A}"/>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SPENDING DISTRIBUTION</a:t>
            </a:r>
            <a:endParaRPr lang="en-US" sz="900" cap="all" dirty="0">
              <a:solidFill>
                <a:srgbClr val="333333"/>
              </a:solidFill>
              <a:latin typeface="Arial" panose="020B0604020202020204"/>
            </a:endParaRPr>
          </a:p>
        </p:txBody>
      </p:sp>
      <p:sp>
        <p:nvSpPr>
          <p:cNvPr id="6" name="Title 6">
            <a:extLst>
              <a:ext uri="{FF2B5EF4-FFF2-40B4-BE49-F238E27FC236}">
                <a16:creationId xmlns:a16="http://schemas.microsoft.com/office/drawing/2014/main" id="{3CE79922-B1A0-FB42-1588-35C9CB0424C6}"/>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9" name="Content Placeholder 4">
            <a:extLst>
              <a:ext uri="{FF2B5EF4-FFF2-40B4-BE49-F238E27FC236}">
                <a16:creationId xmlns:a16="http://schemas.microsoft.com/office/drawing/2014/main" id="{772EE44F-3794-8410-423E-903AB57E39A8}"/>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FY25 was the largest spending distribution in the Endowment’s history</a:t>
            </a:r>
            <a:r>
              <a:rPr lang="en-US" sz="1800" b="1" dirty="0">
                <a:solidFill>
                  <a:srgbClr val="8E6F3E"/>
                </a:solidFill>
                <a:latin typeface="Arial Narrow" panose="020B0606020202030204" pitchFamily="34" charset="0"/>
              </a:rPr>
              <a:t> and </a:t>
            </a: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marked the twelfth consecutive year that spending distributions from the Endowment exceeded $100 million</a:t>
            </a:r>
            <a:r>
              <a:rPr lang="en-US" sz="1800" b="1" dirty="0">
                <a:solidFill>
                  <a:srgbClr val="8E6F3E"/>
                </a:solidFill>
                <a:latin typeface="Arial Narrow" panose="020B0606020202030204" pitchFamily="34" charset="0"/>
              </a:rPr>
              <a:t>. These distributions support world-changing Boilermaker research and discovery. </a:t>
            </a:r>
            <a:endPar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endParaRPr>
          </a:p>
        </p:txBody>
      </p:sp>
      <p:sp>
        <p:nvSpPr>
          <p:cNvPr id="39" name="Content Placeholder 4">
            <a:extLst>
              <a:ext uri="{FF2B5EF4-FFF2-40B4-BE49-F238E27FC236}">
                <a16:creationId xmlns:a16="http://schemas.microsoft.com/office/drawing/2014/main" id="{65F4C208-F220-6E62-4780-6D0ED326B69A}"/>
              </a:ext>
            </a:extLst>
          </p:cNvPr>
          <p:cNvSpPr txBox="1">
            <a:spLocks/>
          </p:cNvSpPr>
          <p:nvPr/>
        </p:nvSpPr>
        <p:spPr>
          <a:xfrm>
            <a:off x="455941" y="2185442"/>
            <a:ext cx="2820659" cy="364568"/>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effectLst/>
                <a:uLnTx/>
                <a:uFillTx/>
                <a:latin typeface="Arial Narrow" panose="020B0606020202030204" pitchFamily="34" charset="0"/>
                <a:ea typeface="+mn-ea"/>
                <a:cs typeface="+mn-cs"/>
              </a:rPr>
              <a:t>Spending Support Categories</a:t>
            </a:r>
          </a:p>
          <a:p>
            <a:pPr marL="0" marR="0" lvl="0" indent="0" algn="l" defTabSz="685800" rtl="0" eaLnBrk="1" fontAlgn="auto" latinLnBrk="0" hangingPunct="1">
              <a:lnSpc>
                <a:spcPct val="90000"/>
              </a:lnSpc>
              <a:spcBef>
                <a:spcPts val="600"/>
              </a:spcBef>
              <a:spcAft>
                <a:spcPts val="0"/>
              </a:spcAft>
              <a:buClrTx/>
              <a:buSzTx/>
              <a:buFont typeface="Arial" panose="020B0604020202020204" pitchFamily="34" charset="0"/>
              <a:buNone/>
              <a:tabLst/>
              <a:defRPr/>
            </a:pPr>
            <a:endParaRPr kumimoji="0" lang="en-US" sz="2800" b="0" i="0" u="none" strike="noStrike" kern="1200" cap="all" spc="-150" normalizeH="0" baseline="0" noProof="0" dirty="0">
              <a:ln>
                <a:noFill/>
              </a:ln>
              <a:solidFill>
                <a:srgbClr val="000000"/>
              </a:solidFill>
              <a:effectLst/>
              <a:uLnTx/>
              <a:uFillTx/>
              <a:latin typeface="Arial Black" panose="020B0A04020102020204"/>
              <a:ea typeface="+mn-ea"/>
              <a:cs typeface="+mn-cs"/>
            </a:endParaRPr>
          </a:p>
        </p:txBody>
      </p:sp>
      <p:cxnSp>
        <p:nvCxnSpPr>
          <p:cNvPr id="40" name="Straight Connector 39">
            <a:extLst>
              <a:ext uri="{FF2B5EF4-FFF2-40B4-BE49-F238E27FC236}">
                <a16:creationId xmlns:a16="http://schemas.microsoft.com/office/drawing/2014/main" id="{E3404A22-A452-45E9-EE00-C0A55305F3C5}"/>
              </a:ext>
            </a:extLst>
          </p:cNvPr>
          <p:cNvCxnSpPr>
            <a:cxnSpLocks/>
          </p:cNvCxnSpPr>
          <p:nvPr/>
        </p:nvCxnSpPr>
        <p:spPr>
          <a:xfrm>
            <a:off x="452766" y="2483335"/>
            <a:ext cx="1771650" cy="0"/>
          </a:xfrm>
          <a:prstGeom prst="line">
            <a:avLst/>
          </a:prstGeom>
          <a:ln w="38100" cap="flat">
            <a:solidFill>
              <a:schemeClr val="tx1"/>
            </a:solidFill>
            <a:round/>
          </a:ln>
          <a:effectLst/>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2563EC31-B475-8FA5-BD18-42F2833D4CF2}"/>
              </a:ext>
            </a:extLst>
          </p:cNvPr>
          <p:cNvGrpSpPr/>
          <p:nvPr/>
        </p:nvGrpSpPr>
        <p:grpSpPr>
          <a:xfrm>
            <a:off x="921479" y="2754377"/>
            <a:ext cx="1412145" cy="604378"/>
            <a:chOff x="921479" y="2636851"/>
            <a:chExt cx="1412145" cy="604378"/>
          </a:xfrm>
        </p:grpSpPr>
        <p:pic>
          <p:nvPicPr>
            <p:cNvPr id="35" name="Graphic 34" descr="Classroom with solid fill">
              <a:extLst>
                <a:ext uri="{FF2B5EF4-FFF2-40B4-BE49-F238E27FC236}">
                  <a16:creationId xmlns:a16="http://schemas.microsoft.com/office/drawing/2014/main" id="{51D2E38B-FDBE-4AB3-4E44-DD7A4E1BA4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98951" y="2784029"/>
              <a:ext cx="457200" cy="457200"/>
            </a:xfrm>
            <a:prstGeom prst="rect">
              <a:avLst/>
            </a:prstGeom>
          </p:spPr>
        </p:pic>
        <p:sp>
          <p:nvSpPr>
            <p:cNvPr id="41" name="TextBox 40">
              <a:extLst>
                <a:ext uri="{FF2B5EF4-FFF2-40B4-BE49-F238E27FC236}">
                  <a16:creationId xmlns:a16="http://schemas.microsoft.com/office/drawing/2014/main" id="{AF5C808C-B0C6-3ECC-A685-DA92059505DA}"/>
                </a:ext>
              </a:extLst>
            </p:cNvPr>
            <p:cNvSpPr txBox="1"/>
            <p:nvPr/>
          </p:nvSpPr>
          <p:spPr>
            <a:xfrm>
              <a:off x="921479" y="2636851"/>
              <a:ext cx="1412145"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Instruction &amp; Research</a:t>
              </a:r>
            </a:p>
          </p:txBody>
        </p:sp>
      </p:grpSp>
      <p:grpSp>
        <p:nvGrpSpPr>
          <p:cNvPr id="45" name="Group 44">
            <a:extLst>
              <a:ext uri="{FF2B5EF4-FFF2-40B4-BE49-F238E27FC236}">
                <a16:creationId xmlns:a16="http://schemas.microsoft.com/office/drawing/2014/main" id="{D6472210-8501-0D77-164E-8EF22BF51296}"/>
              </a:ext>
            </a:extLst>
          </p:cNvPr>
          <p:cNvGrpSpPr/>
          <p:nvPr/>
        </p:nvGrpSpPr>
        <p:grpSpPr>
          <a:xfrm>
            <a:off x="3111318" y="2757389"/>
            <a:ext cx="1302936" cy="598354"/>
            <a:chOff x="2560774" y="2636851"/>
            <a:chExt cx="1302936" cy="598354"/>
          </a:xfrm>
        </p:grpSpPr>
        <p:pic>
          <p:nvPicPr>
            <p:cNvPr id="34" name="Graphic 33" descr="Diploma roll with solid fill">
              <a:extLst>
                <a:ext uri="{FF2B5EF4-FFF2-40B4-BE49-F238E27FC236}">
                  <a16:creationId xmlns:a16="http://schemas.microsoft.com/office/drawing/2014/main" id="{62EB43C8-72E8-E8CE-AE7B-8740D57E8C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85754" y="2778005"/>
              <a:ext cx="457200" cy="457200"/>
            </a:xfrm>
            <a:prstGeom prst="rect">
              <a:avLst/>
            </a:prstGeom>
          </p:spPr>
        </p:pic>
        <p:sp>
          <p:nvSpPr>
            <p:cNvPr id="42" name="TextBox 41">
              <a:extLst>
                <a:ext uri="{FF2B5EF4-FFF2-40B4-BE49-F238E27FC236}">
                  <a16:creationId xmlns:a16="http://schemas.microsoft.com/office/drawing/2014/main" id="{B283E4D0-15A9-3F04-5F6B-76AD81782271}"/>
                </a:ext>
              </a:extLst>
            </p:cNvPr>
            <p:cNvSpPr txBox="1"/>
            <p:nvPr/>
          </p:nvSpPr>
          <p:spPr>
            <a:xfrm>
              <a:off x="2560774" y="2636851"/>
              <a:ext cx="1302936"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Scholarships</a:t>
              </a:r>
            </a:p>
          </p:txBody>
        </p:sp>
      </p:grpSp>
      <p:grpSp>
        <p:nvGrpSpPr>
          <p:cNvPr id="44" name="Group 43">
            <a:extLst>
              <a:ext uri="{FF2B5EF4-FFF2-40B4-BE49-F238E27FC236}">
                <a16:creationId xmlns:a16="http://schemas.microsoft.com/office/drawing/2014/main" id="{1A9A25A7-31F8-5B0B-5DCB-B87DA2D18B90}"/>
              </a:ext>
            </a:extLst>
          </p:cNvPr>
          <p:cNvGrpSpPr/>
          <p:nvPr/>
        </p:nvGrpSpPr>
        <p:grpSpPr>
          <a:xfrm>
            <a:off x="5301156" y="2757389"/>
            <a:ext cx="1518744" cy="598354"/>
            <a:chOff x="3925788" y="2636851"/>
            <a:chExt cx="1518744" cy="598354"/>
          </a:xfrm>
        </p:grpSpPr>
        <p:pic>
          <p:nvPicPr>
            <p:cNvPr id="38" name="Graphic 1" descr="Loan with solid fill">
              <a:extLst>
                <a:ext uri="{FF2B5EF4-FFF2-40B4-BE49-F238E27FC236}">
                  <a16:creationId xmlns:a16="http://schemas.microsoft.com/office/drawing/2014/main" id="{F5F35D59-23E6-28BF-127C-0DD9B641B1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56560" y="2778005"/>
              <a:ext cx="457200" cy="457200"/>
            </a:xfrm>
            <a:prstGeom prst="rect">
              <a:avLst/>
            </a:prstGeom>
          </p:spPr>
        </p:pic>
        <p:sp>
          <p:nvSpPr>
            <p:cNvPr id="43" name="TextBox 42">
              <a:extLst>
                <a:ext uri="{FF2B5EF4-FFF2-40B4-BE49-F238E27FC236}">
                  <a16:creationId xmlns:a16="http://schemas.microsoft.com/office/drawing/2014/main" id="{1288CAD5-79B6-55F9-A984-BB39DF5E12CF}"/>
                </a:ext>
              </a:extLst>
            </p:cNvPr>
            <p:cNvSpPr txBox="1"/>
            <p:nvPr/>
          </p:nvSpPr>
          <p:spPr>
            <a:xfrm>
              <a:off x="3925788" y="2636851"/>
              <a:ext cx="1518744"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Loans &amp; Student Awards</a:t>
              </a:r>
            </a:p>
          </p:txBody>
        </p:sp>
      </p:grpSp>
      <p:grpSp>
        <p:nvGrpSpPr>
          <p:cNvPr id="50" name="Group 49">
            <a:extLst>
              <a:ext uri="{FF2B5EF4-FFF2-40B4-BE49-F238E27FC236}">
                <a16:creationId xmlns:a16="http://schemas.microsoft.com/office/drawing/2014/main" id="{D31F3D5E-7E04-6E1B-ADB2-9326EF5D691C}"/>
              </a:ext>
            </a:extLst>
          </p:cNvPr>
          <p:cNvGrpSpPr/>
          <p:nvPr/>
        </p:nvGrpSpPr>
        <p:grpSpPr>
          <a:xfrm>
            <a:off x="7586578" y="2757389"/>
            <a:ext cx="1398520" cy="598354"/>
            <a:chOff x="5982344" y="2636851"/>
            <a:chExt cx="1398520" cy="598354"/>
          </a:xfrm>
        </p:grpSpPr>
        <p:pic>
          <p:nvPicPr>
            <p:cNvPr id="37" name="Graphic 36" descr="Scientist female with solid fill">
              <a:extLst>
                <a:ext uri="{FF2B5EF4-FFF2-40B4-BE49-F238E27FC236}">
                  <a16:creationId xmlns:a16="http://schemas.microsoft.com/office/drawing/2014/main" id="{183C01B9-4A13-19E9-375F-8BB309CF6C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53004" y="2778005"/>
              <a:ext cx="457200" cy="457200"/>
            </a:xfrm>
            <a:prstGeom prst="rect">
              <a:avLst/>
            </a:prstGeom>
          </p:spPr>
        </p:pic>
        <p:sp>
          <p:nvSpPr>
            <p:cNvPr id="47" name="TextBox 46">
              <a:extLst>
                <a:ext uri="{FF2B5EF4-FFF2-40B4-BE49-F238E27FC236}">
                  <a16:creationId xmlns:a16="http://schemas.microsoft.com/office/drawing/2014/main" id="{8A7860D0-51F6-4348-1AA9-C71890CE1392}"/>
                </a:ext>
              </a:extLst>
            </p:cNvPr>
            <p:cNvSpPr txBox="1"/>
            <p:nvPr/>
          </p:nvSpPr>
          <p:spPr>
            <a:xfrm>
              <a:off x="5982344" y="2636851"/>
              <a:ext cx="1398520"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Fellowships</a:t>
              </a:r>
            </a:p>
          </p:txBody>
        </p:sp>
      </p:grpSp>
      <p:grpSp>
        <p:nvGrpSpPr>
          <p:cNvPr id="49" name="Group 48">
            <a:extLst>
              <a:ext uri="{FF2B5EF4-FFF2-40B4-BE49-F238E27FC236}">
                <a16:creationId xmlns:a16="http://schemas.microsoft.com/office/drawing/2014/main" id="{1C547999-4E08-FC00-E1BE-C4DE50F39807}"/>
              </a:ext>
            </a:extLst>
          </p:cNvPr>
          <p:cNvGrpSpPr/>
          <p:nvPr/>
        </p:nvGrpSpPr>
        <p:grpSpPr>
          <a:xfrm>
            <a:off x="9872000" y="2753970"/>
            <a:ext cx="1398520" cy="605192"/>
            <a:chOff x="7257561" y="2636851"/>
            <a:chExt cx="1398520" cy="605192"/>
          </a:xfrm>
        </p:grpSpPr>
        <p:pic>
          <p:nvPicPr>
            <p:cNvPr id="36" name="Graphic 35" descr="Crane with solid fill">
              <a:extLst>
                <a:ext uri="{FF2B5EF4-FFF2-40B4-BE49-F238E27FC236}">
                  <a16:creationId xmlns:a16="http://schemas.microsoft.com/office/drawing/2014/main" id="{E67024F2-51B7-22DB-8119-9DD2FD61BE8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31640" y="2784843"/>
              <a:ext cx="457200" cy="457200"/>
            </a:xfrm>
            <a:prstGeom prst="rect">
              <a:avLst/>
            </a:prstGeom>
          </p:spPr>
        </p:pic>
        <p:sp>
          <p:nvSpPr>
            <p:cNvPr id="48" name="TextBox 47">
              <a:extLst>
                <a:ext uri="{FF2B5EF4-FFF2-40B4-BE49-F238E27FC236}">
                  <a16:creationId xmlns:a16="http://schemas.microsoft.com/office/drawing/2014/main" id="{63E1F8EC-B56C-9140-F298-68BABEF2C47A}"/>
                </a:ext>
              </a:extLst>
            </p:cNvPr>
            <p:cNvSpPr txBox="1"/>
            <p:nvPr/>
          </p:nvSpPr>
          <p:spPr>
            <a:xfrm>
              <a:off x="7257561" y="2636851"/>
              <a:ext cx="1398520" cy="206369"/>
            </a:xfrm>
            <a:prstGeom prst="rect">
              <a:avLst/>
            </a:prstGeom>
            <a:noFill/>
          </p:spPr>
          <p:txBody>
            <a:bodyPr wrap="square" lIns="0" tIns="0" rIns="0" bIns="0" rtlCol="0">
              <a:noAutofit/>
            </a:bodyPr>
            <a:lstStyle/>
            <a:p>
              <a:pPr algn="ctr">
                <a:lnSpc>
                  <a:spcPct val="120000"/>
                </a:lnSpc>
                <a:spcBef>
                  <a:spcPts val="1200"/>
                </a:spcBef>
              </a:pPr>
              <a:r>
                <a:rPr lang="en-US" sz="1000" b="1" dirty="0">
                  <a:solidFill>
                    <a:schemeClr val="tx2"/>
                  </a:solidFill>
                </a:rPr>
                <a:t>Construction</a:t>
              </a:r>
            </a:p>
          </p:txBody>
        </p:sp>
      </p:grpSp>
      <p:cxnSp>
        <p:nvCxnSpPr>
          <p:cNvPr id="2" name="Straight Connector 1">
            <a:extLst>
              <a:ext uri="{FF2B5EF4-FFF2-40B4-BE49-F238E27FC236}">
                <a16:creationId xmlns:a16="http://schemas.microsoft.com/office/drawing/2014/main" id="{ACD3A2C9-FE8E-9FC2-CB9B-12BE39B4D3AF}"/>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1444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F409-B7C7-74D1-D085-6D53D153CF6E}"/>
            </a:ext>
          </a:extLst>
        </p:cNvPr>
        <p:cNvGrpSpPr/>
        <p:nvPr/>
      </p:nvGrpSpPr>
      <p:grpSpPr>
        <a:xfrm>
          <a:off x="0" y="0"/>
          <a:ext cx="0" cy="0"/>
          <a:chOff x="0" y="0"/>
          <a:chExt cx="0" cy="0"/>
        </a:xfrm>
      </p:grpSpPr>
      <p:sp>
        <p:nvSpPr>
          <p:cNvPr id="23" name="Title 1">
            <a:extLst>
              <a:ext uri="{FF2B5EF4-FFF2-40B4-BE49-F238E27FC236}">
                <a16:creationId xmlns:a16="http://schemas.microsoft.com/office/drawing/2014/main" id="{1C830A29-97A5-8CB6-85F0-2E38D1651EBE}"/>
              </a:ext>
            </a:extLst>
          </p:cNvPr>
          <p:cNvSpPr txBox="1">
            <a:spLocks/>
          </p:cNvSpPr>
          <p:nvPr/>
        </p:nvSpPr>
        <p:spPr>
          <a:xfrm>
            <a:off x="452766" y="686678"/>
            <a:ext cx="9181427"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r>
              <a:rPr lang="en-US" dirty="0"/>
              <a:t>Real Impact</a:t>
            </a:r>
          </a:p>
        </p:txBody>
      </p:sp>
      <p:sp>
        <p:nvSpPr>
          <p:cNvPr id="26" name="Footer Placeholder 2">
            <a:extLst>
              <a:ext uri="{FF2B5EF4-FFF2-40B4-BE49-F238E27FC236}">
                <a16:creationId xmlns:a16="http://schemas.microsoft.com/office/drawing/2014/main" id="{78B53CA4-CE0F-293B-F4B3-2036E2D67194}"/>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Important Disclosures and Footnotes appear at the end of this report.</a:t>
            </a:r>
          </a:p>
        </p:txBody>
      </p:sp>
      <p:sp>
        <p:nvSpPr>
          <p:cNvPr id="27" name="Slide Number Placeholder 7">
            <a:extLst>
              <a:ext uri="{FF2B5EF4-FFF2-40B4-BE49-F238E27FC236}">
                <a16:creationId xmlns:a16="http://schemas.microsoft.com/office/drawing/2014/main" id="{4FCF40C5-B0E6-6BFF-7A80-BE0A6CB1DF45}"/>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B2643E34-DC33-45ED-8E33-EC0D5991E9A4}" type="slidenum">
              <a:rPr lang="en-US" smtClean="0">
                <a:latin typeface="Arial Black" panose="020B0A04020102020204"/>
              </a:rPr>
              <a:pPr>
                <a:defRPr/>
              </a:pPr>
              <a:t>25</a:t>
            </a:fld>
            <a:endParaRPr lang="en-US" dirty="0">
              <a:latin typeface="Arial Black" panose="020B0A04020102020204"/>
            </a:endParaRPr>
          </a:p>
        </p:txBody>
      </p:sp>
      <p:sp>
        <p:nvSpPr>
          <p:cNvPr id="4" name="Rectangle 3">
            <a:extLst>
              <a:ext uri="{FF2B5EF4-FFF2-40B4-BE49-F238E27FC236}">
                <a16:creationId xmlns:a16="http://schemas.microsoft.com/office/drawing/2014/main" id="{C7F3C160-6C99-8ABE-2B0F-00237D11646E}"/>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SPENDING DISTRIBUTION</a:t>
            </a:r>
            <a:endParaRPr lang="en-US" sz="900" cap="all" dirty="0">
              <a:solidFill>
                <a:srgbClr val="333333"/>
              </a:solidFill>
              <a:latin typeface="Arial" panose="020B0604020202020204"/>
            </a:endParaRPr>
          </a:p>
        </p:txBody>
      </p:sp>
      <p:sp>
        <p:nvSpPr>
          <p:cNvPr id="6" name="Title 6">
            <a:extLst>
              <a:ext uri="{FF2B5EF4-FFF2-40B4-BE49-F238E27FC236}">
                <a16:creationId xmlns:a16="http://schemas.microsoft.com/office/drawing/2014/main" id="{9F2BAC17-0DBF-B277-7EC5-FED38B81917B}"/>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9" name="Content Placeholder 4">
            <a:extLst>
              <a:ext uri="{FF2B5EF4-FFF2-40B4-BE49-F238E27FC236}">
                <a16:creationId xmlns:a16="http://schemas.microsoft.com/office/drawing/2014/main" id="{8510EFCD-36EB-A0FE-6A98-3F251E6CCC0A}"/>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685800">
              <a:lnSpc>
                <a:spcPct val="90000"/>
              </a:lnSpc>
              <a:spcAft>
                <a:spcPts val="1800"/>
              </a:spcAft>
              <a:buSzTx/>
              <a:buNone/>
              <a:defRPr/>
            </a:pPr>
            <a:r>
              <a:rPr lang="en-US" sz="1800" b="1" dirty="0">
                <a:solidFill>
                  <a:srgbClr val="8E6F3E"/>
                </a:solidFill>
                <a:latin typeface="Arial Narrow" panose="020B0606020202030204" pitchFamily="34" charset="0"/>
              </a:rPr>
              <a:t>Had someone given a $1 million endowed gift 10-years ago, the endowment would have awarded nearly $440,000 in scholarships and would currently have a market value of ~$1.3 million. This represents over $94,000 increase in real purchasing power (market value increase in excess of inflation, spending, and all costs). </a:t>
            </a:r>
          </a:p>
        </p:txBody>
      </p:sp>
      <p:graphicFrame>
        <p:nvGraphicFramePr>
          <p:cNvPr id="2" name="Chart 1">
            <a:extLst>
              <a:ext uri="{FF2B5EF4-FFF2-40B4-BE49-F238E27FC236}">
                <a16:creationId xmlns:a16="http://schemas.microsoft.com/office/drawing/2014/main" id="{A14B87B1-F299-9FE7-9964-2DFAAB7D1D56}"/>
              </a:ext>
            </a:extLst>
          </p:cNvPr>
          <p:cNvGraphicFramePr>
            <a:graphicFrameLocks/>
          </p:cNvGraphicFramePr>
          <p:nvPr/>
        </p:nvGraphicFramePr>
        <p:xfrm>
          <a:off x="450195" y="2183258"/>
          <a:ext cx="11282034" cy="393714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7AA2AED4-DB55-94F3-87A5-6FFF7A36B28A}"/>
              </a:ext>
            </a:extLst>
          </p:cNvPr>
          <p:cNvSpPr txBox="1"/>
          <p:nvPr/>
        </p:nvSpPr>
        <p:spPr>
          <a:xfrm>
            <a:off x="450195" y="6103790"/>
            <a:ext cx="11018520" cy="338554"/>
          </a:xfrm>
          <a:prstGeom prst="rect">
            <a:avLst/>
          </a:prstGeom>
          <a:noFill/>
        </p:spPr>
        <p:txBody>
          <a:bodyPr wrap="square" rtlCol="0">
            <a:spAutoFit/>
          </a:bodyPr>
          <a:lstStyle/>
          <a:p>
            <a:r>
              <a:rPr lang="en-US" sz="800" i="1" dirty="0">
                <a:solidFill>
                  <a:schemeClr val="bg1">
                    <a:lumMod val="50000"/>
                  </a:schemeClr>
                </a:solidFill>
                <a:latin typeface="Arial" panose="020B0604020202020204" pitchFamily="34" charset="0"/>
                <a:cs typeface="Arial" panose="020B0604020202020204" pitchFamily="34" charset="0"/>
              </a:rPr>
              <a:t>Notes: Hypothetical simulation of an endowed scholarship gift over the period ending June 30, 2025. For the first three years of the f the simulation, spending and PFL expense uses the actual effective rate over those fiscal years in the calculation. Following the first three years, the trailing 12-quarter average market value is used for the calculation. </a:t>
            </a:r>
          </a:p>
        </p:txBody>
      </p:sp>
      <p:cxnSp>
        <p:nvCxnSpPr>
          <p:cNvPr id="5" name="Straight Connector 4">
            <a:extLst>
              <a:ext uri="{FF2B5EF4-FFF2-40B4-BE49-F238E27FC236}">
                <a16:creationId xmlns:a16="http://schemas.microsoft.com/office/drawing/2014/main" id="{0260D9B2-7442-35A9-7706-BEE5C89FBD5E}"/>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7951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1D65F-A795-EE31-3FDE-129D07DC76AC}"/>
            </a:ext>
          </a:extLst>
        </p:cNvPr>
        <p:cNvGrpSpPr/>
        <p:nvPr/>
      </p:nvGrpSpPr>
      <p:grpSpPr>
        <a:xfrm>
          <a:off x="0" y="0"/>
          <a:ext cx="0" cy="0"/>
          <a:chOff x="0" y="0"/>
          <a:chExt cx="0" cy="0"/>
        </a:xfrm>
      </p:grpSpPr>
      <p:sp>
        <p:nvSpPr>
          <p:cNvPr id="20" name="Parallelogram 19">
            <a:extLst>
              <a:ext uri="{FF2B5EF4-FFF2-40B4-BE49-F238E27FC236}">
                <a16:creationId xmlns:a16="http://schemas.microsoft.com/office/drawing/2014/main" id="{6E807427-72C4-3F0D-ADC9-4E1771473574}"/>
              </a:ext>
            </a:extLst>
          </p:cNvPr>
          <p:cNvSpPr/>
          <p:nvPr/>
        </p:nvSpPr>
        <p:spPr>
          <a:xfrm>
            <a:off x="3558945" y="0"/>
            <a:ext cx="7710846" cy="6876736"/>
          </a:xfrm>
          <a:prstGeom prst="parallelogram">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Parallelogram 18">
            <a:extLst>
              <a:ext uri="{FF2B5EF4-FFF2-40B4-BE49-F238E27FC236}">
                <a16:creationId xmlns:a16="http://schemas.microsoft.com/office/drawing/2014/main" id="{0B975F91-9D06-9678-BBD8-574A5DA2799A}"/>
              </a:ext>
            </a:extLst>
          </p:cNvPr>
          <p:cNvSpPr/>
          <p:nvPr/>
        </p:nvSpPr>
        <p:spPr>
          <a:xfrm>
            <a:off x="2063010" y="-9309"/>
            <a:ext cx="7710846" cy="6876736"/>
          </a:xfrm>
          <a:prstGeom prst="parallelogram">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Parallelogram 13">
            <a:extLst>
              <a:ext uri="{FF2B5EF4-FFF2-40B4-BE49-F238E27FC236}">
                <a16:creationId xmlns:a16="http://schemas.microsoft.com/office/drawing/2014/main" id="{D066FE8C-AC59-C5E1-8B9D-8EF1BB7496F0}"/>
              </a:ext>
            </a:extLst>
          </p:cNvPr>
          <p:cNvSpPr/>
          <p:nvPr/>
        </p:nvSpPr>
        <p:spPr>
          <a:xfrm>
            <a:off x="735291" y="-9368"/>
            <a:ext cx="7428322" cy="687673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1CC8DB3-4E94-760A-8121-DD058CE39154}"/>
              </a:ext>
            </a:extLst>
          </p:cNvPr>
          <p:cNvSpPr>
            <a:spLocks noGrp="1"/>
          </p:cNvSpPr>
          <p:nvPr>
            <p:ph type="title"/>
          </p:nvPr>
        </p:nvSpPr>
        <p:spPr>
          <a:xfrm>
            <a:off x="452767" y="685800"/>
            <a:ext cx="10824833" cy="723901"/>
          </a:xfrm>
        </p:spPr>
        <p:txBody>
          <a:bodyPr/>
          <a:lstStyle/>
          <a:p>
            <a:r>
              <a:rPr lang="en-US" dirty="0"/>
              <a:t>Macro &amp; Market Update</a:t>
            </a:r>
            <a:endParaRPr lang="en-US" dirty="0">
              <a:solidFill>
                <a:schemeClr val="accent6"/>
              </a:solidFill>
            </a:endParaRPr>
          </a:p>
        </p:txBody>
      </p:sp>
      <p:sp>
        <p:nvSpPr>
          <p:cNvPr id="5" name="Flowchart: Alternate Process 4">
            <a:extLst>
              <a:ext uri="{FF2B5EF4-FFF2-40B4-BE49-F238E27FC236}">
                <a16:creationId xmlns:a16="http://schemas.microsoft.com/office/drawing/2014/main" id="{9621391B-8548-F471-9F97-771B82EB7E18}"/>
              </a:ext>
            </a:extLst>
          </p:cNvPr>
          <p:cNvSpPr/>
          <p:nvPr/>
        </p:nvSpPr>
        <p:spPr>
          <a:xfrm>
            <a:off x="3471900" y="1610077"/>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Sam Fehrman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Senior Investment Officer</a:t>
            </a:r>
          </a:p>
        </p:txBody>
      </p:sp>
      <p:sp>
        <p:nvSpPr>
          <p:cNvPr id="10" name="Rectangle 9">
            <a:extLst>
              <a:ext uri="{FF2B5EF4-FFF2-40B4-BE49-F238E27FC236}">
                <a16:creationId xmlns:a16="http://schemas.microsoft.com/office/drawing/2014/main" id="{F989E90F-FC58-248B-B29C-D71AEA66C5FB}"/>
              </a:ext>
            </a:extLst>
          </p:cNvPr>
          <p:cNvSpPr/>
          <p:nvPr/>
        </p:nvSpPr>
        <p:spPr>
          <a:xfrm>
            <a:off x="929640" y="6417602"/>
            <a:ext cx="3540760" cy="19499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Private and Confidential | For Intended Recipient Use Only</a:t>
            </a:r>
          </a:p>
        </p:txBody>
      </p:sp>
      <p:sp>
        <p:nvSpPr>
          <p:cNvPr id="3" name="Slide Number Placeholder 7">
            <a:extLst>
              <a:ext uri="{FF2B5EF4-FFF2-40B4-BE49-F238E27FC236}">
                <a16:creationId xmlns:a16="http://schemas.microsoft.com/office/drawing/2014/main" id="{AD071754-3CC9-9D66-F03D-FCC4401DCE7B}"/>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grpSp>
        <p:nvGrpSpPr>
          <p:cNvPr id="7" name="Group 6">
            <a:extLst>
              <a:ext uri="{FF2B5EF4-FFF2-40B4-BE49-F238E27FC236}">
                <a16:creationId xmlns:a16="http://schemas.microsoft.com/office/drawing/2014/main" id="{F3942BD7-3A19-8A3B-0741-3C7CDBC65CAF}"/>
              </a:ext>
            </a:extLst>
          </p:cNvPr>
          <p:cNvGrpSpPr/>
          <p:nvPr/>
        </p:nvGrpSpPr>
        <p:grpSpPr>
          <a:xfrm>
            <a:off x="2379085" y="1556229"/>
            <a:ext cx="3179586" cy="1097280"/>
            <a:chOff x="807950" y="1346233"/>
            <a:chExt cx="3179586" cy="1097280"/>
          </a:xfrm>
        </p:grpSpPr>
        <p:sp>
          <p:nvSpPr>
            <p:cNvPr id="12" name="Flowchart: Alternate Process 11">
              <a:extLst>
                <a:ext uri="{FF2B5EF4-FFF2-40B4-BE49-F238E27FC236}">
                  <a16:creationId xmlns:a16="http://schemas.microsoft.com/office/drawing/2014/main" id="{DC496B15-DFDF-72FB-E3C4-345A540EC4E4}"/>
                </a:ext>
              </a:extLst>
            </p:cNvPr>
            <p:cNvSpPr/>
            <p:nvPr/>
          </p:nvSpPr>
          <p:spPr>
            <a:xfrm>
              <a:off x="1900765" y="1346233"/>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0000"/>
                  </a:solidFill>
                </a:rPr>
                <a:t>David C. Cooper</a:t>
              </a:r>
            </a:p>
            <a:p>
              <a:r>
                <a:rPr lang="en-US" sz="1200" dirty="0">
                  <a:solidFill>
                    <a:srgbClr val="000000"/>
                  </a:solidFill>
                </a:rPr>
                <a:t>Chief Investment Officer</a:t>
              </a:r>
            </a:p>
          </p:txBody>
        </p:sp>
        <p:pic>
          <p:nvPicPr>
            <p:cNvPr id="13" name="Picture 12" descr="A person in a suit and tie&#10;&#10;Description automatically generated with medium confidence">
              <a:extLst>
                <a:ext uri="{FF2B5EF4-FFF2-40B4-BE49-F238E27FC236}">
                  <a16:creationId xmlns:a16="http://schemas.microsoft.com/office/drawing/2014/main" id="{213C3539-9386-6B28-4664-E06C8E6EA48D}"/>
                </a:ext>
              </a:extLst>
            </p:cNvPr>
            <p:cNvPicPr>
              <a:picLocks noChangeAspect="1"/>
            </p:cNvPicPr>
            <p:nvPr/>
          </p:nvPicPr>
          <p:blipFill>
            <a:blip r:embed="rId3"/>
            <a:stretch>
              <a:fillRect/>
            </a:stretch>
          </p:blipFill>
          <p:spPr>
            <a:xfrm>
              <a:off x="807950" y="1346233"/>
              <a:ext cx="1096460" cy="109728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aphicFrame>
        <p:nvGraphicFramePr>
          <p:cNvPr id="4" name="Table 3">
            <a:extLst>
              <a:ext uri="{FF2B5EF4-FFF2-40B4-BE49-F238E27FC236}">
                <a16:creationId xmlns:a16="http://schemas.microsoft.com/office/drawing/2014/main" id="{E9D866B1-0744-F982-D4C9-985081F26535}"/>
              </a:ext>
            </a:extLst>
          </p:cNvPr>
          <p:cNvGraphicFramePr>
            <a:graphicFrameLocks noGrp="1"/>
          </p:cNvGraphicFramePr>
          <p:nvPr/>
        </p:nvGraphicFramePr>
        <p:xfrm>
          <a:off x="891638" y="6596462"/>
          <a:ext cx="8561696" cy="228600"/>
        </p:xfrm>
        <a:graphic>
          <a:graphicData uri="http://schemas.openxmlformats.org/drawingml/2006/table">
            <a:tbl>
              <a:tblPr firstRow="1" bandRow="1">
                <a:tableStyleId>{6E25E649-3F16-4E02-A733-19D2CDBF48F0}</a:tableStyleId>
              </a:tblPr>
              <a:tblGrid>
                <a:gridCol w="1070212">
                  <a:extLst>
                    <a:ext uri="{9D8B030D-6E8A-4147-A177-3AD203B41FA5}">
                      <a16:colId xmlns:a16="http://schemas.microsoft.com/office/drawing/2014/main" val="2790177450"/>
                    </a:ext>
                  </a:extLst>
                </a:gridCol>
                <a:gridCol w="1070212">
                  <a:extLst>
                    <a:ext uri="{9D8B030D-6E8A-4147-A177-3AD203B41FA5}">
                      <a16:colId xmlns:a16="http://schemas.microsoft.com/office/drawing/2014/main" val="339706900"/>
                    </a:ext>
                  </a:extLst>
                </a:gridCol>
                <a:gridCol w="1070212">
                  <a:extLst>
                    <a:ext uri="{9D8B030D-6E8A-4147-A177-3AD203B41FA5}">
                      <a16:colId xmlns:a16="http://schemas.microsoft.com/office/drawing/2014/main" val="1800416592"/>
                    </a:ext>
                  </a:extLst>
                </a:gridCol>
                <a:gridCol w="1070212">
                  <a:extLst>
                    <a:ext uri="{9D8B030D-6E8A-4147-A177-3AD203B41FA5}">
                      <a16:colId xmlns:a16="http://schemas.microsoft.com/office/drawing/2014/main" val="1517202797"/>
                    </a:ext>
                  </a:extLst>
                </a:gridCol>
                <a:gridCol w="1070212">
                  <a:extLst>
                    <a:ext uri="{9D8B030D-6E8A-4147-A177-3AD203B41FA5}">
                      <a16:colId xmlns:a16="http://schemas.microsoft.com/office/drawing/2014/main" val="2440180575"/>
                    </a:ext>
                  </a:extLst>
                </a:gridCol>
                <a:gridCol w="1070212">
                  <a:extLst>
                    <a:ext uri="{9D8B030D-6E8A-4147-A177-3AD203B41FA5}">
                      <a16:colId xmlns:a16="http://schemas.microsoft.com/office/drawing/2014/main" val="1151236088"/>
                    </a:ext>
                  </a:extLst>
                </a:gridCol>
                <a:gridCol w="1070212">
                  <a:extLst>
                    <a:ext uri="{9D8B030D-6E8A-4147-A177-3AD203B41FA5}">
                      <a16:colId xmlns:a16="http://schemas.microsoft.com/office/drawing/2014/main" val="1462454448"/>
                    </a:ext>
                  </a:extLst>
                </a:gridCol>
                <a:gridCol w="1070212">
                  <a:extLst>
                    <a:ext uri="{9D8B030D-6E8A-4147-A177-3AD203B41FA5}">
                      <a16:colId xmlns:a16="http://schemas.microsoft.com/office/drawing/2014/main" val="4049608996"/>
                    </a:ext>
                  </a:extLst>
                </a:gridCol>
              </a:tblGrid>
              <a:tr h="0">
                <a:tc>
                  <a:txBody>
                    <a:bodyPr/>
                    <a:lstStyle/>
                    <a:p>
                      <a:pPr algn="ctr"/>
                      <a:r>
                        <a:rPr lang="en-US" sz="900" b="0" dirty="0">
                          <a:solidFill>
                            <a:schemeClr val="tx1">
                              <a:lumMod val="65000"/>
                              <a:lumOff val="35000"/>
                            </a:schemeClr>
                          </a:solidFill>
                          <a:latin typeface="Arial Narrow" panose="020B0606020202030204" pitchFamily="34" charset="0"/>
                        </a:rPr>
                        <a:t>COLLABORATION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DRIVE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GROWTH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HARMONY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INNOVATION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INTEGRITY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RESPECT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RESPONSIBILITY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488372"/>
                  </a:ext>
                </a:extLst>
              </a:tr>
            </a:tbl>
          </a:graphicData>
        </a:graphic>
      </p:graphicFrame>
      <p:sp>
        <p:nvSpPr>
          <p:cNvPr id="8" name="Title 6">
            <a:extLst>
              <a:ext uri="{FF2B5EF4-FFF2-40B4-BE49-F238E27FC236}">
                <a16:creationId xmlns:a16="http://schemas.microsoft.com/office/drawing/2014/main" id="{39AA3ECC-8517-0EAB-4D1A-0CC5E4DE01C1}"/>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918903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26228-9E84-2EB7-9D8D-FEF510793C1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8069BF30-5923-8BE8-F569-F431C79CD952}"/>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Macroeconomic Overview</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9" name="Content Placeholder 4">
            <a:extLst>
              <a:ext uri="{FF2B5EF4-FFF2-40B4-BE49-F238E27FC236}">
                <a16:creationId xmlns:a16="http://schemas.microsoft.com/office/drawing/2014/main" id="{00C62FD9-3C88-43D6-C517-592C6F2F16DC}"/>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The current market environment has many cross currents. </a:t>
            </a:r>
          </a:p>
        </p:txBody>
      </p:sp>
      <p:cxnSp>
        <p:nvCxnSpPr>
          <p:cNvPr id="10" name="Straight Connector 9">
            <a:extLst>
              <a:ext uri="{FF2B5EF4-FFF2-40B4-BE49-F238E27FC236}">
                <a16:creationId xmlns:a16="http://schemas.microsoft.com/office/drawing/2014/main" id="{719B0A5D-F831-E9AD-E364-CC2BA0BE772F}"/>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1" name="Footer Placeholder 2">
            <a:extLst>
              <a:ext uri="{FF2B5EF4-FFF2-40B4-BE49-F238E27FC236}">
                <a16:creationId xmlns:a16="http://schemas.microsoft.com/office/drawing/2014/main" id="{FD355E99-3720-E5B6-03A6-8B1D269453D2}"/>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8" name="Rectangle 7">
            <a:extLst>
              <a:ext uri="{FF2B5EF4-FFF2-40B4-BE49-F238E27FC236}">
                <a16:creationId xmlns:a16="http://schemas.microsoft.com/office/drawing/2014/main" id="{6E5AABED-D622-DDCA-3ADD-E4C44AAA4465}"/>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MACRO &amp; MARKET UPDATE</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2" name="Slide Number Placeholder 7">
            <a:extLst>
              <a:ext uri="{FF2B5EF4-FFF2-40B4-BE49-F238E27FC236}">
                <a16:creationId xmlns:a16="http://schemas.microsoft.com/office/drawing/2014/main" id="{60D7A4B1-A36B-2D70-7291-48932ADBC708}"/>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graphicFrame>
        <p:nvGraphicFramePr>
          <p:cNvPr id="5" name="Table 4">
            <a:extLst>
              <a:ext uri="{FF2B5EF4-FFF2-40B4-BE49-F238E27FC236}">
                <a16:creationId xmlns:a16="http://schemas.microsoft.com/office/drawing/2014/main" id="{755AE9F4-04C7-9B91-3515-60DFA8049066}"/>
              </a:ext>
            </a:extLst>
          </p:cNvPr>
          <p:cNvGraphicFramePr>
            <a:graphicFrameLocks noGrp="1"/>
          </p:cNvGraphicFramePr>
          <p:nvPr/>
        </p:nvGraphicFramePr>
        <p:xfrm>
          <a:off x="457199" y="1325810"/>
          <a:ext cx="11289038" cy="4577080"/>
        </p:xfrm>
        <a:graphic>
          <a:graphicData uri="http://schemas.openxmlformats.org/drawingml/2006/table">
            <a:tbl>
              <a:tblPr firstRow="1" bandRow="1">
                <a:tableStyleId>{3B4B98B0-60AC-42C2-AFA5-B58CD77FA1E5}</a:tableStyleId>
              </a:tblPr>
              <a:tblGrid>
                <a:gridCol w="2886894">
                  <a:extLst>
                    <a:ext uri="{9D8B030D-6E8A-4147-A177-3AD203B41FA5}">
                      <a16:colId xmlns:a16="http://schemas.microsoft.com/office/drawing/2014/main" val="854632901"/>
                    </a:ext>
                  </a:extLst>
                </a:gridCol>
                <a:gridCol w="8402144">
                  <a:extLst>
                    <a:ext uri="{9D8B030D-6E8A-4147-A177-3AD203B41FA5}">
                      <a16:colId xmlns:a16="http://schemas.microsoft.com/office/drawing/2014/main" val="2286538555"/>
                    </a:ext>
                  </a:extLst>
                </a:gridCol>
              </a:tblGrid>
              <a:tr h="370840">
                <a:tc>
                  <a:txBody>
                    <a:bodyPr/>
                    <a:lstStyle/>
                    <a:p>
                      <a:pPr algn="ctr"/>
                      <a:endParaRPr lang="en-US" sz="1200" dirty="0">
                        <a:latin typeface="Arial Body"/>
                      </a:endParaRPr>
                    </a:p>
                  </a:txBody>
                  <a:tcPr marL="182880" anchor="ctr">
                    <a:lnL>
                      <a:noFill/>
                    </a:lnL>
                    <a:lnR w="57150" cap="flat" cmpd="sng" algn="ctr">
                      <a:solidFill>
                        <a:schemeClr val="bg1"/>
                      </a:solidFill>
                      <a:prstDash val="solid"/>
                      <a:round/>
                      <a:headEnd type="none" w="med" len="med"/>
                      <a:tailEnd type="none" w="med" len="med"/>
                    </a:lnR>
                    <a:lnT w="12700" cmpd="sng">
                      <a:noFill/>
                    </a:lnT>
                    <a:lnB w="12700" cap="flat" cmpd="sng" algn="ctr">
                      <a:solidFill>
                        <a:srgbClr val="D4C09C"/>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200" dirty="0">
                        <a:solidFill>
                          <a:srgbClr val="D4C09C"/>
                        </a:solidFill>
                        <a:latin typeface="Arial Body"/>
                      </a:endParaRPr>
                    </a:p>
                  </a:txBody>
                  <a:tcPr marL="182880" anchor="ctr">
                    <a:lnL w="57150" cap="flat" cmpd="sng" algn="ctr">
                      <a:solidFill>
                        <a:schemeClr val="bg1"/>
                      </a:solidFill>
                      <a:prstDash val="solid"/>
                      <a:round/>
                      <a:headEnd type="none" w="med" len="med"/>
                      <a:tailEnd type="none" w="med" len="med"/>
                    </a:lnL>
                    <a:lnR>
                      <a:noFill/>
                    </a:lnR>
                    <a:lnT w="12700" cmpd="sng">
                      <a:noFill/>
                    </a:lnT>
                    <a:lnB w="12700" cap="flat" cmpd="sng" algn="ctr">
                      <a:solidFill>
                        <a:srgbClr val="D4C09C"/>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6719999"/>
                  </a:ext>
                </a:extLst>
              </a:tr>
              <a:tr h="640080">
                <a:tc>
                  <a:txBody>
                    <a:bodyPr/>
                    <a:lstStyle/>
                    <a:p>
                      <a:pPr algn="l"/>
                      <a:r>
                        <a:rPr lang="en-US" sz="1200" b="1" dirty="0">
                          <a:latin typeface="+mn-lt"/>
                        </a:rPr>
                        <a:t>Geopolitics</a:t>
                      </a:r>
                    </a:p>
                  </a:txBody>
                  <a:tcPr marL="182880" anchor="ctr">
                    <a:lnR w="57150" cap="flat" cmpd="sng" algn="ctr">
                      <a:solidFill>
                        <a:schemeClr val="bg1"/>
                      </a:solidFill>
                      <a:prstDash val="solid"/>
                      <a:round/>
                      <a:headEnd type="none" w="med" len="med"/>
                      <a:tailEnd type="none" w="med" len="med"/>
                    </a:lnR>
                    <a:lnT w="12700" cap="flat" cmpd="sng" algn="ctr">
                      <a:solidFill>
                        <a:srgbClr val="D4C09C"/>
                      </a:solidFill>
                      <a:prstDash val="solid"/>
                      <a:round/>
                      <a:headEnd type="none" w="med" len="med"/>
                      <a:tailEnd type="none" w="med" len="med"/>
                    </a:lnT>
                  </a:tcPr>
                </a:tc>
                <a:tc>
                  <a:txBody>
                    <a:bodyPr/>
                    <a:lstStyle/>
                    <a:p>
                      <a:pPr algn="l"/>
                      <a:r>
                        <a:rPr lang="en-US" sz="1200" dirty="0">
                          <a:latin typeface="+mn-lt"/>
                        </a:rPr>
                        <a:t>Escalating tensions (tariff / trade negotiations, military conflicts)</a:t>
                      </a:r>
                    </a:p>
                  </a:txBody>
                  <a:tcPr marL="182880" anchor="ctr">
                    <a:lnL w="57150" cap="flat" cmpd="sng" algn="ctr">
                      <a:solidFill>
                        <a:schemeClr val="bg1"/>
                      </a:solidFill>
                      <a:prstDash val="solid"/>
                      <a:round/>
                      <a:headEnd type="none" w="med" len="med"/>
                      <a:tailEnd type="none" w="med" len="med"/>
                    </a:lnL>
                    <a:lnT w="12700" cap="flat" cmpd="sng" algn="ctr">
                      <a:solidFill>
                        <a:srgbClr val="D4C09C"/>
                      </a:solidFill>
                      <a:prstDash val="solid"/>
                      <a:round/>
                      <a:headEnd type="none" w="med" len="med"/>
                      <a:tailEnd type="none" w="med" len="med"/>
                    </a:lnT>
                  </a:tcPr>
                </a:tc>
                <a:extLst>
                  <a:ext uri="{0D108BD9-81ED-4DB2-BD59-A6C34878D82A}">
                    <a16:rowId xmlns:a16="http://schemas.microsoft.com/office/drawing/2014/main" val="511227781"/>
                  </a:ext>
                </a:extLst>
              </a:tr>
              <a:tr h="640080">
                <a:tc>
                  <a:txBody>
                    <a:bodyPr/>
                    <a:lstStyle/>
                    <a:p>
                      <a:pPr algn="l"/>
                      <a:r>
                        <a:rPr lang="en-US" sz="1200" b="1" dirty="0">
                          <a:latin typeface="+mn-lt"/>
                        </a:rPr>
                        <a:t>Central Bank Activity</a:t>
                      </a:r>
                    </a:p>
                  </a:txBody>
                  <a:tcPr marL="182880" anchor="ctr">
                    <a:lnR w="57150" cap="flat" cmpd="sng" algn="ctr">
                      <a:solidFill>
                        <a:schemeClr val="bg1"/>
                      </a:solidFill>
                      <a:prstDash val="solid"/>
                      <a:round/>
                      <a:headEnd type="none" w="med" len="med"/>
                      <a:tailEnd type="none" w="med" len="med"/>
                    </a:lnR>
                  </a:tcPr>
                </a:tc>
                <a:tc>
                  <a:txBody>
                    <a:bodyPr/>
                    <a:lstStyle/>
                    <a:p>
                      <a:pPr algn="l"/>
                      <a:r>
                        <a:rPr lang="en-US" sz="1200" dirty="0">
                          <a:latin typeface="+mn-lt"/>
                        </a:rPr>
                        <a:t>The Federal Reserve cut interest rates in September for the first time since December 2024, and the market is currently pricing two additional cuts before year end</a:t>
                      </a:r>
                    </a:p>
                  </a:txBody>
                  <a:tcPr marL="182880"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956249432"/>
                  </a:ext>
                </a:extLst>
              </a:tr>
              <a:tr h="731520">
                <a:tc>
                  <a:txBody>
                    <a:bodyPr/>
                    <a:lstStyle/>
                    <a:p>
                      <a:pPr algn="l"/>
                      <a:r>
                        <a:rPr lang="en-US" sz="1200" b="1" dirty="0">
                          <a:latin typeface="+mn-lt"/>
                        </a:rPr>
                        <a:t>Inflation</a:t>
                      </a:r>
                    </a:p>
                  </a:txBody>
                  <a:tcPr marL="182880" anchor="ctr">
                    <a:lnR w="57150" cap="flat" cmpd="sng" algn="ctr">
                      <a:solidFill>
                        <a:schemeClr val="bg1"/>
                      </a:solidFill>
                      <a:prstDash val="solid"/>
                      <a:round/>
                      <a:headEnd type="none" w="med" len="med"/>
                      <a:tailEnd type="none" w="med" len="med"/>
                    </a:lnR>
                  </a:tcPr>
                </a:tc>
                <a:tc>
                  <a:txBody>
                    <a:bodyPr/>
                    <a:lstStyle/>
                    <a:p>
                      <a:pPr algn="l"/>
                      <a:r>
                        <a:rPr lang="en-US" sz="1200" dirty="0">
                          <a:latin typeface="+mn-lt"/>
                        </a:rPr>
                        <a:t>Uncertain go-forward expectations combined with potentially inflationary monetary / fiscal policy</a:t>
                      </a:r>
                    </a:p>
                  </a:txBody>
                  <a:tcPr marL="182880"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379011037"/>
                  </a:ext>
                </a:extLst>
              </a:tr>
              <a:tr h="731520">
                <a:tc>
                  <a:txBody>
                    <a:bodyPr/>
                    <a:lstStyle/>
                    <a:p>
                      <a:pPr algn="l"/>
                      <a:r>
                        <a:rPr lang="en-US" sz="1200" b="1" dirty="0">
                          <a:latin typeface="+mn-lt"/>
                        </a:rPr>
                        <a:t>Deglobalization</a:t>
                      </a:r>
                    </a:p>
                  </a:txBody>
                  <a:tcPr marL="182880" anchor="ctr">
                    <a:lnR w="57150" cap="flat" cmpd="sng" algn="ctr">
                      <a:solidFill>
                        <a:schemeClr val="bg1"/>
                      </a:solidFill>
                      <a:prstDash val="solid"/>
                      <a:round/>
                      <a:headEnd type="none" w="med" len="med"/>
                      <a:tailEnd type="none" w="med" len="med"/>
                    </a:lnR>
                  </a:tcPr>
                </a:tc>
                <a:tc>
                  <a:txBody>
                    <a:bodyPr/>
                    <a:lstStyle/>
                    <a:p>
                      <a:pPr algn="l"/>
                      <a:r>
                        <a:rPr lang="en-US" sz="1200" dirty="0">
                          <a:latin typeface="+mn-lt"/>
                        </a:rPr>
                        <a:t>Economic and geopolitical shifts away from globalization (stalling global trade, increased military spending)</a:t>
                      </a:r>
                    </a:p>
                  </a:txBody>
                  <a:tcPr marL="182880"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528527847"/>
                  </a:ext>
                </a:extLst>
              </a:tr>
              <a:tr h="731520">
                <a:tc>
                  <a:txBody>
                    <a:bodyPr/>
                    <a:lstStyle/>
                    <a:p>
                      <a:pPr algn="l"/>
                      <a:r>
                        <a:rPr lang="en-US" sz="1200" b="1" dirty="0">
                          <a:latin typeface="+mn-lt"/>
                        </a:rPr>
                        <a:t>High Debt Levels</a:t>
                      </a:r>
                    </a:p>
                  </a:txBody>
                  <a:tcPr marL="182880" anchor="ctr">
                    <a:lnR w="57150" cap="flat" cmpd="sng" algn="ctr">
                      <a:solidFill>
                        <a:schemeClr val="bg1"/>
                      </a:solidFill>
                      <a:prstDash val="solid"/>
                      <a:round/>
                      <a:headEnd type="none" w="med" len="med"/>
                      <a:tailEnd type="none" w="med" len="med"/>
                    </a:lnR>
                  </a:tcPr>
                </a:tc>
                <a:tc>
                  <a:txBody>
                    <a:bodyPr/>
                    <a:lstStyle/>
                    <a:p>
                      <a:pPr algn="l"/>
                      <a:r>
                        <a:rPr lang="en-US" sz="1200" dirty="0">
                          <a:latin typeface="+mn-lt"/>
                        </a:rPr>
                        <a:t>Large and growing fiscal deficit (US interest expense is projected to grow at 5.5% annually over the next 30y)</a:t>
                      </a:r>
                      <a:r>
                        <a:rPr lang="en-US" sz="1200" baseline="30000" dirty="0">
                          <a:latin typeface="+mn-lt"/>
                        </a:rPr>
                        <a:t>1</a:t>
                      </a:r>
                      <a:endParaRPr lang="en-US" sz="1200" dirty="0">
                        <a:latin typeface="+mn-lt"/>
                      </a:endParaRPr>
                    </a:p>
                  </a:txBody>
                  <a:tcPr marL="182880" anchor="ctr">
                    <a:lnL w="571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698139051"/>
                  </a:ext>
                </a:extLst>
              </a:tr>
              <a:tr h="731520">
                <a:tc>
                  <a:txBody>
                    <a:bodyPr/>
                    <a:lstStyle/>
                    <a:p>
                      <a:pPr algn="l"/>
                      <a:r>
                        <a:rPr lang="en-US" sz="1200" b="1" dirty="0">
                          <a:latin typeface="+mn-lt"/>
                        </a:rPr>
                        <a:t>Expensive Valuations</a:t>
                      </a:r>
                    </a:p>
                  </a:txBody>
                  <a:tcPr marL="182880" anchor="ctr">
                    <a:lnR w="57150" cap="flat" cmpd="sng" algn="ctr">
                      <a:solidFill>
                        <a:schemeClr val="bg1"/>
                      </a:solidFill>
                      <a:prstDash val="solid"/>
                      <a:round/>
                      <a:headEnd type="none" w="med" len="med"/>
                      <a:tailEnd type="none" w="med" len="med"/>
                    </a:lnR>
                    <a:lnB w="12700" cap="flat" cmpd="sng" algn="ctr">
                      <a:solidFill>
                        <a:srgbClr val="D4C09C"/>
                      </a:solidFill>
                      <a:prstDash val="solid"/>
                      <a:round/>
                      <a:headEnd type="none" w="med" len="med"/>
                      <a:tailEnd type="none" w="med" len="med"/>
                    </a:lnB>
                  </a:tcPr>
                </a:tc>
                <a:tc>
                  <a:txBody>
                    <a:bodyPr/>
                    <a:lstStyle/>
                    <a:p>
                      <a:pPr algn="l"/>
                      <a:r>
                        <a:rPr lang="en-US" sz="1200" dirty="0">
                          <a:latin typeface="+mn-lt"/>
                        </a:rPr>
                        <a:t>US equity valuations are stretched and approaching levels last seen in the dot-com era, notwithstanding a brief period following COVID</a:t>
                      </a:r>
                      <a:endParaRPr lang="en-US" sz="1200" baseline="30000" dirty="0">
                        <a:latin typeface="+mn-lt"/>
                      </a:endParaRPr>
                    </a:p>
                  </a:txBody>
                  <a:tcPr marL="182880" anchor="ctr">
                    <a:lnL w="57150" cap="flat" cmpd="sng" algn="ctr">
                      <a:solidFill>
                        <a:schemeClr val="bg1"/>
                      </a:solidFill>
                      <a:prstDash val="solid"/>
                      <a:round/>
                      <a:headEnd type="none" w="med" len="med"/>
                      <a:tailEnd type="none" w="med" len="med"/>
                    </a:lnL>
                    <a:lnB w="12700" cap="flat" cmpd="sng" algn="ctr">
                      <a:solidFill>
                        <a:srgbClr val="D4C09C"/>
                      </a:solidFill>
                      <a:prstDash val="solid"/>
                      <a:round/>
                      <a:headEnd type="none" w="med" len="med"/>
                      <a:tailEnd type="none" w="med" len="med"/>
                    </a:lnB>
                  </a:tcPr>
                </a:tc>
                <a:extLst>
                  <a:ext uri="{0D108BD9-81ED-4DB2-BD59-A6C34878D82A}">
                    <a16:rowId xmlns:a16="http://schemas.microsoft.com/office/drawing/2014/main" val="2943069895"/>
                  </a:ext>
                </a:extLst>
              </a:tr>
            </a:tbl>
          </a:graphicData>
        </a:graphic>
      </p:graphicFrame>
      <p:sp>
        <p:nvSpPr>
          <p:cNvPr id="6" name="Title 6">
            <a:extLst>
              <a:ext uri="{FF2B5EF4-FFF2-40B4-BE49-F238E27FC236}">
                <a16:creationId xmlns:a16="http://schemas.microsoft.com/office/drawing/2014/main" id="{0FC9ACC3-C93F-C2E9-1C5E-7D0EB7C0763D}"/>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meeting</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4" name="TextBox 3">
            <a:extLst>
              <a:ext uri="{FF2B5EF4-FFF2-40B4-BE49-F238E27FC236}">
                <a16:creationId xmlns:a16="http://schemas.microsoft.com/office/drawing/2014/main" id="{B3952A3E-4833-066A-B89B-7999B62BF9A4}"/>
              </a:ext>
            </a:extLst>
          </p:cNvPr>
          <p:cNvSpPr txBox="1"/>
          <p:nvPr/>
        </p:nvSpPr>
        <p:spPr>
          <a:xfrm>
            <a:off x="457199" y="5981713"/>
            <a:ext cx="5859165" cy="233816"/>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Source: Blackstone Multi-Asset Investing, CIO Perspectives.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800" b="0" i="0" u="none" strike="noStrike" kern="1200" cap="none" spc="0" normalizeH="0" baseline="30000" noProof="0" dirty="0">
                <a:ln>
                  <a:noFill/>
                </a:ln>
                <a:solidFill>
                  <a:srgbClr val="FFFFFF">
                    <a:lumMod val="50000"/>
                  </a:srgbClr>
                </a:solidFill>
                <a:effectLst/>
                <a:uLnTx/>
                <a:uFillTx/>
                <a:latin typeface="Arial" panose="020B0604020202020204"/>
                <a:ea typeface="+mn-ea"/>
                <a:cs typeface="+mn-cs"/>
              </a:rPr>
              <a:t>1</a:t>
            </a:r>
            <a:r>
              <a:rPr kumimoji="0" lang="en-US" sz="800" b="0" i="0" u="none" strike="noStrike" kern="1200" cap="none" spc="0" normalizeH="0" baseline="0" noProof="0" dirty="0">
                <a:ln>
                  <a:noFill/>
                </a:ln>
                <a:solidFill>
                  <a:srgbClr val="FFFFFF">
                    <a:lumMod val="50000"/>
                  </a:srgbClr>
                </a:solidFill>
                <a:effectLst/>
                <a:uLnTx/>
                <a:uFillTx/>
                <a:latin typeface="Arial" panose="020B0604020202020204"/>
                <a:ea typeface="+mn-ea"/>
                <a:cs typeface="+mn-cs"/>
              </a:rPr>
              <a:t> Source: Congressional Budget Office as of January 2025. </a:t>
            </a:r>
          </a:p>
        </p:txBody>
      </p:sp>
    </p:spTree>
    <p:extLst>
      <p:ext uri="{BB962C8B-B14F-4D97-AF65-F5344CB8AC3E}">
        <p14:creationId xmlns:p14="http://schemas.microsoft.com/office/powerpoint/2010/main" val="356673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5478C-5047-9039-4822-AC6864113EA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EE86D47-8BE4-6B61-A700-7A7AAAC78652}"/>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Equity Valuations</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9" name="Content Placeholder 4">
            <a:extLst>
              <a:ext uri="{FF2B5EF4-FFF2-40B4-BE49-F238E27FC236}">
                <a16:creationId xmlns:a16="http://schemas.microsoft.com/office/drawing/2014/main" id="{81F82B21-E132-F1D8-F0E8-6573988A7B16}"/>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685800">
              <a:lnSpc>
                <a:spcPct val="90000"/>
              </a:lnSpc>
              <a:spcAft>
                <a:spcPts val="2400"/>
              </a:spcAft>
              <a:buSzTx/>
              <a:buNone/>
              <a:defRPr/>
            </a:pPr>
            <a:r>
              <a:rPr lang="en-US" sz="1800" b="1" dirty="0">
                <a:solidFill>
                  <a:srgbClr val="8E6F3E"/>
                </a:solidFill>
                <a:latin typeface="Arial Narrow" panose="020B0606020202030204" pitchFamily="34" charset="0"/>
              </a:rPr>
              <a:t>Valuations are stretched and are approaching early 2000s levels. </a:t>
            </a:r>
          </a:p>
        </p:txBody>
      </p:sp>
      <p:cxnSp>
        <p:nvCxnSpPr>
          <p:cNvPr id="10" name="Straight Connector 9">
            <a:extLst>
              <a:ext uri="{FF2B5EF4-FFF2-40B4-BE49-F238E27FC236}">
                <a16:creationId xmlns:a16="http://schemas.microsoft.com/office/drawing/2014/main" id="{2AF6C11A-2DAE-B251-B414-8BFDFA73AF76}"/>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1" name="Footer Placeholder 2">
            <a:extLst>
              <a:ext uri="{FF2B5EF4-FFF2-40B4-BE49-F238E27FC236}">
                <a16:creationId xmlns:a16="http://schemas.microsoft.com/office/drawing/2014/main" id="{C26720C7-60AB-27AD-6AD6-D1A282DC0C34}"/>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4" name="Title 6">
            <a:extLst>
              <a:ext uri="{FF2B5EF4-FFF2-40B4-BE49-F238E27FC236}">
                <a16:creationId xmlns:a16="http://schemas.microsoft.com/office/drawing/2014/main" id="{3838F6F0-2AF0-EBF3-3FEE-E11F46270C88}"/>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meeting</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8" name="Rectangle 7">
            <a:extLst>
              <a:ext uri="{FF2B5EF4-FFF2-40B4-BE49-F238E27FC236}">
                <a16:creationId xmlns:a16="http://schemas.microsoft.com/office/drawing/2014/main" id="{D99EAA2A-FF65-27FE-225E-A290C70F9F78}"/>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MACRO &amp; MARKET UPDATE</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2" name="Slide Number Placeholder 7">
            <a:extLst>
              <a:ext uri="{FF2B5EF4-FFF2-40B4-BE49-F238E27FC236}">
                <a16:creationId xmlns:a16="http://schemas.microsoft.com/office/drawing/2014/main" id="{7E57CCF1-8527-E6AD-5758-20DD7568960B}"/>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pic>
        <p:nvPicPr>
          <p:cNvPr id="7" name="Picture 6">
            <a:extLst>
              <a:ext uri="{FF2B5EF4-FFF2-40B4-BE49-F238E27FC236}">
                <a16:creationId xmlns:a16="http://schemas.microsoft.com/office/drawing/2014/main" id="{DF307687-DD9E-BD33-7E08-F4BBC512EBB7}"/>
              </a:ext>
            </a:extLst>
          </p:cNvPr>
          <p:cNvPicPr>
            <a:picLocks noChangeAspect="1"/>
          </p:cNvPicPr>
          <p:nvPr/>
        </p:nvPicPr>
        <p:blipFill>
          <a:blip r:embed="rId3"/>
          <a:stretch>
            <a:fillRect/>
          </a:stretch>
        </p:blipFill>
        <p:spPr>
          <a:xfrm>
            <a:off x="3043109" y="1552131"/>
            <a:ext cx="6101350" cy="4498277"/>
          </a:xfrm>
          <a:prstGeom prst="rect">
            <a:avLst/>
          </a:prstGeom>
        </p:spPr>
      </p:pic>
    </p:spTree>
    <p:extLst>
      <p:ext uri="{BB962C8B-B14F-4D97-AF65-F5344CB8AC3E}">
        <p14:creationId xmlns:p14="http://schemas.microsoft.com/office/powerpoint/2010/main" val="2455395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C29EC-C30C-A9F8-F61E-8FBE370DC6B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7E249C3-C93E-EF02-CB2B-403CFD4433E7}"/>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Growth Drivers</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9" name="Content Placeholder 4">
            <a:extLst>
              <a:ext uri="{FF2B5EF4-FFF2-40B4-BE49-F238E27FC236}">
                <a16:creationId xmlns:a16="http://schemas.microsoft.com/office/drawing/2014/main" id="{97A9AE94-35E6-6DEB-6CC3-DE816124AED7}"/>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685800">
              <a:lnSpc>
                <a:spcPct val="90000"/>
              </a:lnSpc>
              <a:spcAft>
                <a:spcPts val="2400"/>
              </a:spcAft>
              <a:buSzTx/>
              <a:buNone/>
              <a:defRPr/>
            </a:pPr>
            <a:r>
              <a:rPr lang="en-US" sz="1800" b="1" dirty="0">
                <a:solidFill>
                  <a:srgbClr val="8E6F3E"/>
                </a:solidFill>
                <a:latin typeface="Arial Narrow" panose="020B0606020202030204" pitchFamily="34" charset="0"/>
              </a:rPr>
              <a:t>Since the 90s, growth has largely been driven by output versus labor. Will AI continue this trend?</a:t>
            </a:r>
          </a:p>
        </p:txBody>
      </p:sp>
      <p:cxnSp>
        <p:nvCxnSpPr>
          <p:cNvPr id="10" name="Straight Connector 9">
            <a:extLst>
              <a:ext uri="{FF2B5EF4-FFF2-40B4-BE49-F238E27FC236}">
                <a16:creationId xmlns:a16="http://schemas.microsoft.com/office/drawing/2014/main" id="{4087AE72-27F8-EBBE-DE46-919BBE796037}"/>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1" name="Footer Placeholder 2">
            <a:extLst>
              <a:ext uri="{FF2B5EF4-FFF2-40B4-BE49-F238E27FC236}">
                <a16:creationId xmlns:a16="http://schemas.microsoft.com/office/drawing/2014/main" id="{F19D38DF-BE5F-C212-3B35-A4C6EEFB86CD}"/>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4" name="Title 6">
            <a:extLst>
              <a:ext uri="{FF2B5EF4-FFF2-40B4-BE49-F238E27FC236}">
                <a16:creationId xmlns:a16="http://schemas.microsoft.com/office/drawing/2014/main" id="{6D31E09A-CA82-0C73-CBA1-FCD9B8D1884C}"/>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meeting</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8" name="Rectangle 7">
            <a:extLst>
              <a:ext uri="{FF2B5EF4-FFF2-40B4-BE49-F238E27FC236}">
                <a16:creationId xmlns:a16="http://schemas.microsoft.com/office/drawing/2014/main" id="{D144A5A3-F3B9-A937-58ED-644FE5510EBB}"/>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MACRO &amp; MARKET UPDATE</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2" name="Slide Number Placeholder 7">
            <a:extLst>
              <a:ext uri="{FF2B5EF4-FFF2-40B4-BE49-F238E27FC236}">
                <a16:creationId xmlns:a16="http://schemas.microsoft.com/office/drawing/2014/main" id="{E676D62F-8CFB-4509-D00C-47F4510ED547}"/>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pic>
        <p:nvPicPr>
          <p:cNvPr id="6" name="Picture 5">
            <a:extLst>
              <a:ext uri="{FF2B5EF4-FFF2-40B4-BE49-F238E27FC236}">
                <a16:creationId xmlns:a16="http://schemas.microsoft.com/office/drawing/2014/main" id="{A947DC87-805C-B896-2AD1-7ABD1A33A5B4}"/>
              </a:ext>
            </a:extLst>
          </p:cNvPr>
          <p:cNvPicPr>
            <a:picLocks noChangeAspect="1"/>
          </p:cNvPicPr>
          <p:nvPr/>
        </p:nvPicPr>
        <p:blipFill>
          <a:blip r:embed="rId3"/>
          <a:stretch>
            <a:fillRect/>
          </a:stretch>
        </p:blipFill>
        <p:spPr>
          <a:xfrm>
            <a:off x="3276600" y="1762124"/>
            <a:ext cx="5969181" cy="4492484"/>
          </a:xfrm>
          <a:prstGeom prst="rect">
            <a:avLst/>
          </a:prstGeom>
        </p:spPr>
      </p:pic>
    </p:spTree>
    <p:extLst>
      <p:ext uri="{BB962C8B-B14F-4D97-AF65-F5344CB8AC3E}">
        <p14:creationId xmlns:p14="http://schemas.microsoft.com/office/powerpoint/2010/main" val="1590864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15AC51-BFB3-34CE-79C8-A7584A240442}"/>
              </a:ext>
            </a:extLst>
          </p:cNvPr>
          <p:cNvSpPr>
            <a:spLocks noGrp="1"/>
          </p:cNvSpPr>
          <p:nvPr>
            <p:ph type="ctrTitle"/>
          </p:nvPr>
        </p:nvSpPr>
        <p:spPr>
          <a:xfrm>
            <a:off x="1043553" y="380328"/>
            <a:ext cx="9234309" cy="512448"/>
          </a:xfrm>
        </p:spPr>
        <p:txBody>
          <a:bodyPr/>
          <a:lstStyle/>
          <a:p>
            <a:r>
              <a:rPr lang="en-US" dirty="0">
                <a:latin typeface="Franklin Gothic Medium" panose="020B0603020102020204" pitchFamily="34" charset="0"/>
              </a:rPr>
              <a:t>Purdue Alumni Clubs Forum</a:t>
            </a:r>
          </a:p>
        </p:txBody>
      </p:sp>
      <p:sp>
        <p:nvSpPr>
          <p:cNvPr id="6" name="Subtitle 5">
            <a:extLst>
              <a:ext uri="{FF2B5EF4-FFF2-40B4-BE49-F238E27FC236}">
                <a16:creationId xmlns:a16="http://schemas.microsoft.com/office/drawing/2014/main" id="{489DC085-3DCF-E217-7A47-5D847D0451ED}"/>
              </a:ext>
            </a:extLst>
          </p:cNvPr>
          <p:cNvSpPr>
            <a:spLocks noGrp="1"/>
          </p:cNvSpPr>
          <p:nvPr>
            <p:ph type="subTitle" idx="1"/>
          </p:nvPr>
        </p:nvSpPr>
        <p:spPr>
          <a:xfrm>
            <a:off x="1043553" y="1139064"/>
            <a:ext cx="7288495" cy="369332"/>
          </a:xfrm>
        </p:spPr>
        <p:txBody>
          <a:bodyPr/>
          <a:lstStyle/>
          <a:p>
            <a:r>
              <a:rPr lang="en-US" sz="2400" dirty="0">
                <a:latin typeface="Franklin Gothic Medium" panose="020B0603020102020204" pitchFamily="34" charset="0"/>
              </a:rPr>
              <a:t>Agenda</a:t>
            </a:r>
          </a:p>
        </p:txBody>
      </p:sp>
      <p:sp>
        <p:nvSpPr>
          <p:cNvPr id="8" name="Text Placeholder 7">
            <a:extLst>
              <a:ext uri="{FF2B5EF4-FFF2-40B4-BE49-F238E27FC236}">
                <a16:creationId xmlns:a16="http://schemas.microsoft.com/office/drawing/2014/main" id="{72E2FD31-F6CC-7D63-84D8-92FCB20CB108}"/>
              </a:ext>
            </a:extLst>
          </p:cNvPr>
          <p:cNvSpPr>
            <a:spLocks noGrp="1"/>
          </p:cNvSpPr>
          <p:nvPr>
            <p:ph type="body" sz="quarter" idx="14"/>
          </p:nvPr>
        </p:nvSpPr>
        <p:spPr>
          <a:xfrm>
            <a:off x="893617" y="1683336"/>
            <a:ext cx="7438432" cy="3973254"/>
          </a:xfrm>
        </p:spPr>
        <p:txBody>
          <a:bodyPr lIns="0" tIns="0" rIns="0" bIns="0" anchor="t">
            <a:normAutofit fontScale="92500" lnSpcReduction="10000"/>
          </a:bodyPr>
          <a:lstStyle/>
          <a:p>
            <a:r>
              <a:rPr lang="en-US" sz="2400" b="1" kern="100" dirty="0">
                <a:effectLst/>
                <a:latin typeface="Franklin Gothic Medium" panose="020B0603020102020204" pitchFamily="34" charset="0"/>
                <a:ea typeface="Times New Roman" panose="02020603050405020304" pitchFamily="18" charset="0"/>
                <a:cs typeface="Arial" panose="020B0604020202020204" pitchFamily="34" charset="0"/>
              </a:rPr>
              <a:t>Welcome Darien Thompson! </a:t>
            </a:r>
          </a:p>
          <a:p>
            <a:endParaRPr lang="en-US" sz="2400" b="1" kern="100" dirty="0">
              <a:effectLst/>
              <a:latin typeface="Franklin Gothic Medium" panose="020B0603020102020204" pitchFamily="34" charset="0"/>
              <a:ea typeface="Times New Roman" panose="02020603050405020304" pitchFamily="18" charset="0"/>
              <a:cs typeface="Arial" panose="020B0604020202020204" pitchFamily="34" charset="0"/>
            </a:endParaRPr>
          </a:p>
          <a:p>
            <a:r>
              <a:rPr lang="en-US" sz="2400" b="1" kern="100" dirty="0">
                <a:effectLst/>
                <a:latin typeface="Franklin Gothic Medium" panose="020B0603020102020204" pitchFamily="34" charset="0"/>
                <a:ea typeface="Times New Roman" panose="02020603050405020304" pitchFamily="18" charset="0"/>
                <a:cs typeface="Arial" panose="020B0604020202020204" pitchFamily="34" charset="0"/>
              </a:rPr>
              <a:t>Guest speaker: </a:t>
            </a:r>
            <a:r>
              <a:rPr lang="en-US" sz="2400" b="1" dirty="0">
                <a:latin typeface="Franklin Gothic Medium" panose="020B0603020102020204" pitchFamily="34" charset="0"/>
              </a:rPr>
              <a:t>David Cooper, Chief Investment Officer, Purdue Research Foundation </a:t>
            </a:r>
            <a:r>
              <a:rPr lang="en-US" sz="2200" b="1" dirty="0">
                <a:latin typeface="Franklin Gothic Medium (Headings)"/>
              </a:rPr>
              <a:t>- </a:t>
            </a:r>
            <a:r>
              <a:rPr lang="en-US" sz="2200" dirty="0">
                <a:latin typeface="Franklin Gothic Medium" panose="020B0603020102020204" pitchFamily="34" charset="0"/>
              </a:rPr>
              <a:t>Endowment Portfolio Update, Spending Distribution Discussion, Macro &amp; Market Update</a:t>
            </a:r>
            <a:endParaRPr lang="en-US" sz="2200" kern="100" dirty="0">
              <a:effectLst/>
              <a:latin typeface="Franklin Gothic Medium" panose="020B0603020102020204" pitchFamily="34" charset="0"/>
              <a:ea typeface="Times New Roman" panose="02020603050405020304" pitchFamily="18" charset="0"/>
              <a:cs typeface="Arial" panose="020B0604020202020204" pitchFamily="34" charset="0"/>
            </a:endParaRPr>
          </a:p>
          <a:p>
            <a:endParaRPr lang="en-US" sz="2200" b="1" dirty="0">
              <a:latin typeface="Franklin Gothic Medium" panose="020B0603020102020204" pitchFamily="34" charset="0"/>
            </a:endParaRPr>
          </a:p>
          <a:p>
            <a:r>
              <a:rPr lang="en-US" sz="2400" b="1" dirty="0">
                <a:latin typeface="Franklin Gothic Medium" panose="020B0603020102020204" pitchFamily="34" charset="0"/>
              </a:rPr>
              <a:t>University Updates</a:t>
            </a:r>
          </a:p>
          <a:p>
            <a:endParaRPr lang="en-US" sz="2200" b="1" dirty="0">
              <a:latin typeface="Franklin Gothic Medium" panose="020B0603020102020204" pitchFamily="34" charset="0"/>
            </a:endParaRPr>
          </a:p>
          <a:p>
            <a:r>
              <a:rPr kumimoji="0" lang="en-US" sz="2400" b="1" i="0" u="none" strike="noStrike" kern="1200" cap="none" spc="0" normalizeH="0" baseline="0" noProof="0" dirty="0">
                <a:ln>
                  <a:noFill/>
                </a:ln>
                <a:effectLst/>
                <a:uLnTx/>
                <a:uFillTx/>
                <a:latin typeface="Franklin Gothic Medium" panose="020B0603020102020204" pitchFamily="34" charset="0"/>
                <a:ea typeface="+mn-ea"/>
                <a:cs typeface="+mn-cs"/>
              </a:rPr>
              <a:t>Alumni Clubs Updates</a:t>
            </a:r>
          </a:p>
          <a:p>
            <a:pPr marL="342900" marR="0" lvl="0" indent="-342900">
              <a:buFont typeface="Symbol" panose="05050102010706020507" pitchFamily="18" charset="2"/>
              <a:buChar char=""/>
            </a:pPr>
            <a:r>
              <a:rPr lang="en-US" sz="2200" kern="100" dirty="0">
                <a:effectLst/>
                <a:latin typeface="Franklin Gothic Medium" panose="020B0603020102020204" pitchFamily="34" charset="0"/>
                <a:ea typeface="Times New Roman" panose="02020603050405020304" pitchFamily="18" charset="0"/>
                <a:cs typeface="Arial" panose="020B0604020202020204" pitchFamily="34" charset="0"/>
              </a:rPr>
              <a:t>Scholarships – timeline, applications, scholarship committees, </a:t>
            </a:r>
            <a:r>
              <a:rPr lang="en-US" sz="2200" kern="100" dirty="0">
                <a:latin typeface="Franklin Gothic Medium" panose="020B0603020102020204" pitchFamily="34" charset="0"/>
                <a:ea typeface="Times New Roman" panose="02020603050405020304" pitchFamily="18" charset="0"/>
                <a:cs typeface="Times New Roman" panose="02020603050405020304" pitchFamily="18" charset="0"/>
              </a:rPr>
              <a:t>promotion</a:t>
            </a:r>
            <a:endParaRPr lang="en-US" sz="2200" kern="100" dirty="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r>
              <a:rPr lang="en-US" sz="2200" kern="100" dirty="0">
                <a:effectLst/>
                <a:latin typeface="Franklin Gothic Medium" panose="020B0603020102020204" pitchFamily="34" charset="0"/>
                <a:ea typeface="MS Mincho" panose="02020609040205080304" pitchFamily="49" charset="-128"/>
                <a:cs typeface="Arial" panose="020B0604020202020204" pitchFamily="34" charset="0"/>
              </a:rPr>
              <a:t>Game watch</a:t>
            </a:r>
            <a:r>
              <a:rPr lang="en-US" sz="2200" kern="100" dirty="0">
                <a:latin typeface="Franklin Gothic Medium" panose="020B0603020102020204" pitchFamily="34" charset="0"/>
                <a:ea typeface="MS Mincho" panose="02020609040205080304" pitchFamily="49" charset="-128"/>
                <a:cs typeface="Arial" panose="020B0604020202020204" pitchFamily="34" charset="0"/>
              </a:rPr>
              <a:t>es </a:t>
            </a:r>
            <a:r>
              <a:rPr lang="en-US" sz="2200" kern="100" dirty="0">
                <a:effectLst/>
                <a:latin typeface="Franklin Gothic Medium" panose="020B0603020102020204" pitchFamily="34" charset="0"/>
                <a:ea typeface="MS Mincho" panose="02020609040205080304" pitchFamily="49" charset="-128"/>
                <a:cs typeface="Arial" panose="020B0604020202020204" pitchFamily="34" charset="0"/>
              </a:rPr>
              <a:t> </a:t>
            </a:r>
          </a:p>
          <a:p>
            <a:pPr marL="342900" indent="-342900">
              <a:buFont typeface="Symbol" panose="05050102010706020507" pitchFamily="18" charset="2"/>
              <a:buChar char=""/>
            </a:pPr>
            <a:r>
              <a:rPr lang="en-US" sz="2200" kern="100" dirty="0">
                <a:effectLst/>
                <a:latin typeface="Franklin Gothic Medium" panose="020B0603020102020204" pitchFamily="34" charset="0"/>
                <a:ea typeface="Times New Roman" panose="02020603050405020304" pitchFamily="18" charset="0"/>
                <a:cs typeface="Arial" panose="020B0604020202020204" pitchFamily="34" charset="0"/>
              </a:rPr>
              <a:t>General Fall Meetings Updates</a:t>
            </a:r>
            <a:endParaRPr lang="en-US" sz="2200" kern="100" dirty="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342900" marR="0" lvl="0" indent="-342900">
              <a:buFont typeface="Symbol" panose="05050102010706020507" pitchFamily="18" charset="2"/>
              <a:buChar char=""/>
            </a:pPr>
            <a:endParaRPr lang="en-US" sz="1800" kern="100" dirty="0">
              <a:effectLst/>
              <a:latin typeface="Franklin Gothic Medium" panose="020B0603020102020204" pitchFamily="34" charset="0"/>
              <a:ea typeface="Times New Roman" panose="02020603050405020304" pitchFamily="18" charset="0"/>
              <a:cs typeface="Times New Roman" panose="02020603050405020304" pitchFamily="18" charset="0"/>
            </a:endParaRPr>
          </a:p>
          <a:p>
            <a:pPr marL="525780" lvl="1" indent="-342900" defTabSz="457200">
              <a:spcBef>
                <a:spcPts val="0"/>
              </a:spcBef>
              <a:buClrTx/>
              <a:defRPr/>
            </a:pPr>
            <a:endParaRPr lang="en-US" sz="2000" dirty="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20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2200"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dirty="0"/>
          </a:p>
          <a:p>
            <a:endParaRPr lang="en-US" b="1" dirty="0"/>
          </a:p>
          <a:p>
            <a:endParaRPr lang="en-US" b="1" dirty="0"/>
          </a:p>
        </p:txBody>
      </p:sp>
      <p:pic>
        <p:nvPicPr>
          <p:cNvPr id="9" name="Picture 8">
            <a:extLst>
              <a:ext uri="{FF2B5EF4-FFF2-40B4-BE49-F238E27FC236}">
                <a16:creationId xmlns:a16="http://schemas.microsoft.com/office/drawing/2014/main" id="{6A9C097B-855B-A4AB-1F29-9F62FCC6C2A1}"/>
              </a:ext>
            </a:extLst>
          </p:cNvPr>
          <p:cNvPicPr>
            <a:picLocks noChangeAspect="1"/>
          </p:cNvPicPr>
          <p:nvPr/>
        </p:nvPicPr>
        <p:blipFill>
          <a:blip r:embed="rId3"/>
          <a:stretch>
            <a:fillRect/>
          </a:stretch>
        </p:blipFill>
        <p:spPr>
          <a:xfrm>
            <a:off x="8319639" y="4746171"/>
            <a:ext cx="3872361" cy="2111829"/>
          </a:xfrm>
          <a:prstGeom prst="rect">
            <a:avLst/>
          </a:prstGeom>
        </p:spPr>
      </p:pic>
    </p:spTree>
    <p:extLst>
      <p:ext uri="{BB962C8B-B14F-4D97-AF65-F5344CB8AC3E}">
        <p14:creationId xmlns:p14="http://schemas.microsoft.com/office/powerpoint/2010/main" val="825074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06910-D47C-D571-2A9A-A50E01A99F4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90D0D980-185D-30EF-8404-75966CE31B9A}"/>
              </a:ext>
            </a:extLst>
          </p:cNvPr>
          <p:cNvSpPr txBox="1">
            <a:spLocks/>
          </p:cNvSpPr>
          <p:nvPr/>
        </p:nvSpPr>
        <p:spPr>
          <a:xfrm>
            <a:off x="452767" y="685800"/>
            <a:ext cx="9931922"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Components of Inflation</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9" name="Content Placeholder 4">
            <a:extLst>
              <a:ext uri="{FF2B5EF4-FFF2-40B4-BE49-F238E27FC236}">
                <a16:creationId xmlns:a16="http://schemas.microsoft.com/office/drawing/2014/main" id="{8F432902-D70D-839D-2ED2-AADAC33EA778}"/>
              </a:ext>
            </a:extLst>
          </p:cNvPr>
          <p:cNvSpPr txBox="1">
            <a:spLocks/>
          </p:cNvSpPr>
          <p:nvPr/>
        </p:nvSpPr>
        <p:spPr>
          <a:xfrm>
            <a:off x="452767" y="1246987"/>
            <a:ext cx="11282034" cy="515137"/>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0" indent="0" defTabSz="685800">
              <a:lnSpc>
                <a:spcPct val="90000"/>
              </a:lnSpc>
              <a:spcAft>
                <a:spcPts val="2400"/>
              </a:spcAft>
              <a:buSzTx/>
              <a:buNone/>
              <a:defRPr/>
            </a:pPr>
            <a:r>
              <a:rPr lang="en-US" sz="1800" b="1" dirty="0">
                <a:solidFill>
                  <a:srgbClr val="8E6F3E"/>
                </a:solidFill>
                <a:latin typeface="Arial Narrow" panose="020B0606020202030204" pitchFamily="34" charset="0"/>
              </a:rPr>
              <a:t>Inflation has benefitted from a declining shelter component. This has been more than offset by the resumption of goods inflation and increases in dining inflation.</a:t>
            </a:r>
          </a:p>
        </p:txBody>
      </p:sp>
      <p:cxnSp>
        <p:nvCxnSpPr>
          <p:cNvPr id="10" name="Straight Connector 9">
            <a:extLst>
              <a:ext uri="{FF2B5EF4-FFF2-40B4-BE49-F238E27FC236}">
                <a16:creationId xmlns:a16="http://schemas.microsoft.com/office/drawing/2014/main" id="{C342A29D-534F-D0FB-3F2E-B5412A4BBF6B}"/>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1" name="Footer Placeholder 2">
            <a:extLst>
              <a:ext uri="{FF2B5EF4-FFF2-40B4-BE49-F238E27FC236}">
                <a16:creationId xmlns:a16="http://schemas.microsoft.com/office/drawing/2014/main" id="{DBC54E3B-069A-4DC7-6C3F-113741F10B7A}"/>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4" name="Title 6">
            <a:extLst>
              <a:ext uri="{FF2B5EF4-FFF2-40B4-BE49-F238E27FC236}">
                <a16:creationId xmlns:a16="http://schemas.microsoft.com/office/drawing/2014/main" id="{8E8B3EF5-9BCB-DC5D-8CD0-B7622785EF03}"/>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meeting</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8" name="Rectangle 7">
            <a:extLst>
              <a:ext uri="{FF2B5EF4-FFF2-40B4-BE49-F238E27FC236}">
                <a16:creationId xmlns:a16="http://schemas.microsoft.com/office/drawing/2014/main" id="{87BA9C83-6B82-15A6-7347-8D68B7392497}"/>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MACRO &amp; MARKET UPDATE</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2" name="Slide Number Placeholder 7">
            <a:extLst>
              <a:ext uri="{FF2B5EF4-FFF2-40B4-BE49-F238E27FC236}">
                <a16:creationId xmlns:a16="http://schemas.microsoft.com/office/drawing/2014/main" id="{38CB0D37-B66C-39E8-D784-63EE9A3B4FEF}"/>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pic>
        <p:nvPicPr>
          <p:cNvPr id="5" name="Picture 4">
            <a:extLst>
              <a:ext uri="{FF2B5EF4-FFF2-40B4-BE49-F238E27FC236}">
                <a16:creationId xmlns:a16="http://schemas.microsoft.com/office/drawing/2014/main" id="{3B18BE49-8390-5BE8-8656-5F28D40AF4F8}"/>
              </a:ext>
            </a:extLst>
          </p:cNvPr>
          <p:cNvPicPr>
            <a:picLocks noChangeAspect="1"/>
          </p:cNvPicPr>
          <p:nvPr/>
        </p:nvPicPr>
        <p:blipFill>
          <a:blip r:embed="rId3"/>
          <a:stretch>
            <a:fillRect/>
          </a:stretch>
        </p:blipFill>
        <p:spPr>
          <a:xfrm>
            <a:off x="3382077" y="2059237"/>
            <a:ext cx="5504046" cy="4060258"/>
          </a:xfrm>
          <a:prstGeom prst="rect">
            <a:avLst/>
          </a:prstGeom>
        </p:spPr>
      </p:pic>
    </p:spTree>
    <p:extLst>
      <p:ext uri="{BB962C8B-B14F-4D97-AF65-F5344CB8AC3E}">
        <p14:creationId xmlns:p14="http://schemas.microsoft.com/office/powerpoint/2010/main" val="37038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F300-1BCE-4791-6A1B-0D60EC28AAC0}"/>
              </a:ext>
            </a:extLst>
          </p:cNvPr>
          <p:cNvSpPr>
            <a:spLocks noGrp="1"/>
          </p:cNvSpPr>
          <p:nvPr>
            <p:ph type="ctrTitle"/>
          </p:nvPr>
        </p:nvSpPr>
        <p:spPr>
          <a:xfrm>
            <a:off x="1043553" y="390719"/>
            <a:ext cx="9234309" cy="512448"/>
          </a:xfrm>
        </p:spPr>
        <p:txBody>
          <a:bodyPr/>
          <a:lstStyle/>
          <a:p>
            <a:r>
              <a:rPr lang="en-US" dirty="0">
                <a:latin typeface="Franklin Gothic Medium" panose="020B0603020102020204" pitchFamily="34" charset="0"/>
              </a:rPr>
              <a:t>Purdue Alumni Clubs Forum</a:t>
            </a:r>
          </a:p>
        </p:txBody>
      </p:sp>
      <p:sp>
        <p:nvSpPr>
          <p:cNvPr id="3" name="Subtitle 2">
            <a:extLst>
              <a:ext uri="{FF2B5EF4-FFF2-40B4-BE49-F238E27FC236}">
                <a16:creationId xmlns:a16="http://schemas.microsoft.com/office/drawing/2014/main" id="{99CDDB2C-6350-EA97-9DEE-01C3A42E006D}"/>
              </a:ext>
            </a:extLst>
          </p:cNvPr>
          <p:cNvSpPr>
            <a:spLocks noGrp="1"/>
          </p:cNvSpPr>
          <p:nvPr>
            <p:ph type="subTitle" idx="1"/>
          </p:nvPr>
        </p:nvSpPr>
        <p:spPr>
          <a:xfrm>
            <a:off x="802560" y="1009734"/>
            <a:ext cx="7288495" cy="369332"/>
          </a:xfrm>
        </p:spPr>
        <p:txBody>
          <a:bodyPr/>
          <a:lstStyle/>
          <a:p>
            <a:r>
              <a:rPr lang="en-US" sz="2400" dirty="0">
                <a:latin typeface="Franklin Gothic Medium" panose="020B0603020102020204" pitchFamily="34" charset="0"/>
              </a:rPr>
              <a:t>University Updates</a:t>
            </a:r>
          </a:p>
        </p:txBody>
      </p:sp>
      <p:sp>
        <p:nvSpPr>
          <p:cNvPr id="4" name="Text Placeholder 3">
            <a:extLst>
              <a:ext uri="{FF2B5EF4-FFF2-40B4-BE49-F238E27FC236}">
                <a16:creationId xmlns:a16="http://schemas.microsoft.com/office/drawing/2014/main" id="{415AFE3A-5304-12D3-F059-82598C42721A}"/>
              </a:ext>
            </a:extLst>
          </p:cNvPr>
          <p:cNvSpPr>
            <a:spLocks noGrp="1"/>
          </p:cNvSpPr>
          <p:nvPr>
            <p:ph type="body" sz="quarter" idx="14"/>
          </p:nvPr>
        </p:nvSpPr>
        <p:spPr>
          <a:xfrm>
            <a:off x="576109" y="1257402"/>
            <a:ext cx="11113662" cy="4497345"/>
          </a:xfrm>
        </p:spPr>
        <p:txBody>
          <a:bodyPr lIns="0" tIns="0" rIns="0" bIns="0" anchor="t">
            <a:norm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000" b="1" dirty="0">
              <a:latin typeface="Franklin Gothic Medium" panose="020B0603020102020204" pitchFamily="34" charset="0"/>
            </a:endParaRPr>
          </a:p>
          <a:p>
            <a:pPr>
              <a:defRPr/>
            </a:pPr>
            <a:r>
              <a:rPr lang="en-US" sz="2000" b="1">
                <a:latin typeface="Franklin Gothic Medium"/>
              </a:rPr>
              <a:t>Expedition to search for Amelia Earhart's plane has been postponed to 2026.</a:t>
            </a:r>
            <a:endParaRPr lang="en-US" sz="2000">
              <a:latin typeface="Acumin Pro"/>
            </a:endParaRPr>
          </a:p>
          <a:p>
            <a:pPr lvl="1">
              <a:defRPr/>
            </a:pPr>
            <a:r>
              <a:rPr lang="en-US" b="1">
                <a:solidFill>
                  <a:schemeClr val="bg1"/>
                </a:solidFill>
                <a:latin typeface="Acumin Pro"/>
              </a:rPr>
              <a:t>See the full article here: </a:t>
            </a:r>
            <a:r>
              <a:rPr lang="en-US">
                <a:solidFill>
                  <a:schemeClr val="bg1"/>
                </a:solidFill>
                <a:latin typeface="Acumin Pro"/>
                <a:hlinkClick r:id="rId3">
                  <a:extLst>
                    <a:ext uri="{A12FA001-AC4F-418D-AE19-62706E023703}">
                      <ahyp:hlinkClr xmlns:ahyp="http://schemas.microsoft.com/office/drawing/2018/hyperlinkcolor" val="tx"/>
                    </a:ext>
                  </a:extLst>
                </a:hlinkClick>
              </a:rPr>
              <a:t>Expedition Postponed to 2026</a:t>
            </a:r>
            <a:endParaRPr lang="en-US">
              <a:solidFill>
                <a:schemeClr val="bg1"/>
              </a:solidFill>
              <a:latin typeface="Acumin Pro"/>
            </a:endParaRPr>
          </a:p>
          <a:p>
            <a:pPr lvl="1"/>
            <a:endParaRPr lang="en-US">
              <a:solidFill>
                <a:schemeClr val="bg1"/>
              </a:solidFill>
            </a:endParaRPr>
          </a:p>
          <a:p>
            <a:pPr>
              <a:buFont typeface="Wingdings" panose="020B0604020202020204" pitchFamily="34" charset="0"/>
              <a:buChar char="§"/>
            </a:pPr>
            <a:r>
              <a:rPr lang="en-US" b="1">
                <a:solidFill>
                  <a:srgbClr val="262626"/>
                </a:solidFill>
                <a:latin typeface="Acumin Pro"/>
              </a:rPr>
              <a:t>Purdue Global Commencement Weekend</a:t>
            </a:r>
            <a:r>
              <a:rPr lang="en-US">
                <a:solidFill>
                  <a:srgbClr val="262626"/>
                </a:solidFill>
                <a:latin typeface="Acumin Pro"/>
              </a:rPr>
              <a:t>: a record high of 3,147 graduates participated in virtual and in person ceremonies October 11th. </a:t>
            </a:r>
            <a:endParaRPr lang="en-US">
              <a:solidFill>
                <a:srgbClr val="262626"/>
              </a:solidFill>
            </a:endParaRPr>
          </a:p>
          <a:p>
            <a:pPr lvl="1"/>
            <a:r>
              <a:rPr lang="en-US" b="1">
                <a:solidFill>
                  <a:srgbClr val="262626"/>
                </a:solidFill>
              </a:rPr>
              <a:t>See the full article here</a:t>
            </a:r>
            <a:r>
              <a:rPr lang="en-US">
                <a:solidFill>
                  <a:srgbClr val="262626"/>
                </a:solidFill>
              </a:rPr>
              <a:t>: </a:t>
            </a:r>
            <a:r>
              <a:rPr lang="en-US">
                <a:solidFill>
                  <a:srgbClr val="262626"/>
                </a:solidFill>
                <a:ea typeface="+mn-lt"/>
                <a:cs typeface="+mn-lt"/>
                <a:hlinkClick r:id="rId4"/>
              </a:rPr>
              <a:t>Purdue Global celebrates the achievements of record number of graduates</a:t>
            </a:r>
            <a:endParaRPr lang="en-US">
              <a:solidFill>
                <a:srgbClr val="262626"/>
              </a:solidFill>
            </a:endParaRPr>
          </a:p>
          <a:p>
            <a:pPr lvl="1">
              <a:buClr>
                <a:srgbClr val="555960"/>
              </a:buClr>
            </a:pPr>
            <a:endParaRPr lang="en-US">
              <a:solidFill>
                <a:srgbClr val="262626"/>
              </a:solidFill>
            </a:endParaRPr>
          </a:p>
          <a:p>
            <a:pPr lvl="1">
              <a:buClr>
                <a:srgbClr val="555960"/>
              </a:buClr>
            </a:pPr>
            <a:endParaRPr lang="en-US">
              <a:solidFill>
                <a:srgbClr val="262626"/>
              </a:solidFill>
            </a:endParaRPr>
          </a:p>
          <a:p>
            <a:endParaRPr lang="en-US" dirty="0"/>
          </a:p>
        </p:txBody>
      </p:sp>
      <p:pic>
        <p:nvPicPr>
          <p:cNvPr id="6" name="Picture 5">
            <a:extLst>
              <a:ext uri="{FF2B5EF4-FFF2-40B4-BE49-F238E27FC236}">
                <a16:creationId xmlns:a16="http://schemas.microsoft.com/office/drawing/2014/main" id="{68DFA26D-CDE9-8067-BAE3-F450C79B3A7B}"/>
              </a:ext>
            </a:extLst>
          </p:cNvPr>
          <p:cNvPicPr>
            <a:picLocks noChangeAspect="1"/>
          </p:cNvPicPr>
          <p:nvPr/>
        </p:nvPicPr>
        <p:blipFill>
          <a:blip r:embed="rId5"/>
          <a:stretch>
            <a:fillRect/>
          </a:stretch>
        </p:blipFill>
        <p:spPr>
          <a:xfrm>
            <a:off x="8091055" y="4741077"/>
            <a:ext cx="4100945" cy="2116923"/>
          </a:xfrm>
          <a:prstGeom prst="rect">
            <a:avLst/>
          </a:prstGeom>
        </p:spPr>
      </p:pic>
      <p:pic>
        <p:nvPicPr>
          <p:cNvPr id="5" name="Picture 4" descr="A group of people in graduation gowns&#10;&#10;AI-generated content may be incorrect.">
            <a:extLst>
              <a:ext uri="{FF2B5EF4-FFF2-40B4-BE49-F238E27FC236}">
                <a16:creationId xmlns:a16="http://schemas.microsoft.com/office/drawing/2014/main" id="{CF6C8898-C94B-C378-475E-C08E5C8C18B2}"/>
              </a:ext>
            </a:extLst>
          </p:cNvPr>
          <p:cNvPicPr>
            <a:picLocks noChangeAspect="1"/>
          </p:cNvPicPr>
          <p:nvPr/>
        </p:nvPicPr>
        <p:blipFill>
          <a:blip r:embed="rId6"/>
          <a:stretch>
            <a:fillRect/>
          </a:stretch>
        </p:blipFill>
        <p:spPr>
          <a:xfrm>
            <a:off x="3765672" y="4740031"/>
            <a:ext cx="3361350" cy="2116015"/>
          </a:xfrm>
          <a:prstGeom prst="rect">
            <a:avLst/>
          </a:prstGeom>
        </p:spPr>
      </p:pic>
    </p:spTree>
    <p:extLst>
      <p:ext uri="{BB962C8B-B14F-4D97-AF65-F5344CB8AC3E}">
        <p14:creationId xmlns:p14="http://schemas.microsoft.com/office/powerpoint/2010/main" val="34315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C5E9E-CE18-D184-7D08-27A614976C2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3617E53-8B1B-5182-FBDA-1762F817A0B7}"/>
              </a:ext>
            </a:extLst>
          </p:cNvPr>
          <p:cNvSpPr>
            <a:spLocks noGrp="1"/>
          </p:cNvSpPr>
          <p:nvPr>
            <p:ph type="ctrTitle"/>
          </p:nvPr>
        </p:nvSpPr>
        <p:spPr>
          <a:xfrm>
            <a:off x="1043553" y="394546"/>
            <a:ext cx="9234309" cy="997196"/>
          </a:xfrm>
        </p:spPr>
        <p:txBody>
          <a:bodyPr/>
          <a:lstStyle/>
          <a:p>
            <a:r>
              <a:rPr lang="en-US" dirty="0">
                <a:latin typeface="Franklin Gothic Medium" panose="020B0603020102020204" pitchFamily="34" charset="0"/>
              </a:rPr>
              <a:t>University Updates: </a:t>
            </a:r>
            <a:r>
              <a:rPr lang="en-US" sz="3600" b="1" dirty="0">
                <a:latin typeface="Franklin Gothic Medium" panose="020B0603020102020204" pitchFamily="34" charset="0"/>
              </a:rPr>
              <a:t>2025-2026 Enrollment </a:t>
            </a:r>
            <a:br>
              <a:rPr lang="en-US" sz="3600" dirty="0">
                <a:latin typeface="Franklin Gothic Medium" panose="020B0603020102020204" pitchFamily="34" charset="0"/>
              </a:rPr>
            </a:br>
            <a:endParaRPr lang="en-US" dirty="0">
              <a:latin typeface="Franklin Gothic Medium" panose="020B0603020102020204" pitchFamily="34" charset="0"/>
            </a:endParaRPr>
          </a:p>
        </p:txBody>
      </p:sp>
      <p:sp>
        <p:nvSpPr>
          <p:cNvPr id="3" name="Subtitle 2">
            <a:extLst>
              <a:ext uri="{FF2B5EF4-FFF2-40B4-BE49-F238E27FC236}">
                <a16:creationId xmlns:a16="http://schemas.microsoft.com/office/drawing/2014/main" id="{61CCA701-3EA0-B89F-D18F-4800BC0AED0E}"/>
              </a:ext>
            </a:extLst>
          </p:cNvPr>
          <p:cNvSpPr>
            <a:spLocks noGrp="1"/>
          </p:cNvSpPr>
          <p:nvPr>
            <p:ph type="subTitle" idx="1"/>
          </p:nvPr>
        </p:nvSpPr>
        <p:spPr>
          <a:xfrm>
            <a:off x="816429" y="1562537"/>
            <a:ext cx="7288495" cy="615553"/>
          </a:xfrm>
        </p:spPr>
        <p:txBody>
          <a:bodyPr/>
          <a:lstStyle/>
          <a:p>
            <a:r>
              <a:rPr lang="en-US" sz="4000" dirty="0">
                <a:solidFill>
                  <a:srgbClr val="DAAA00"/>
                </a:solidFill>
              </a:rPr>
              <a:t>86,953</a:t>
            </a:r>
          </a:p>
        </p:txBody>
      </p:sp>
      <p:sp>
        <p:nvSpPr>
          <p:cNvPr id="7" name="TextBox 6">
            <a:extLst>
              <a:ext uri="{FF2B5EF4-FFF2-40B4-BE49-F238E27FC236}">
                <a16:creationId xmlns:a16="http://schemas.microsoft.com/office/drawing/2014/main" id="{795056C7-99FE-059C-5A67-1CCD57049542}"/>
              </a:ext>
            </a:extLst>
          </p:cNvPr>
          <p:cNvSpPr txBox="1"/>
          <p:nvPr/>
        </p:nvSpPr>
        <p:spPr>
          <a:xfrm>
            <a:off x="782913" y="2188836"/>
            <a:ext cx="1992085"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applications</a:t>
            </a:r>
            <a:endParaRPr lang="en-US" dirty="0">
              <a:latin typeface="Franklin Gothic Medium" panose="020B0603020102020204" pitchFamily="34" charset="0"/>
            </a:endParaRPr>
          </a:p>
        </p:txBody>
      </p:sp>
      <p:sp>
        <p:nvSpPr>
          <p:cNvPr id="12" name="Subtitle 2">
            <a:extLst>
              <a:ext uri="{FF2B5EF4-FFF2-40B4-BE49-F238E27FC236}">
                <a16:creationId xmlns:a16="http://schemas.microsoft.com/office/drawing/2014/main" id="{3D027F08-A331-976D-4AA6-00159ACF6A2B}"/>
              </a:ext>
            </a:extLst>
          </p:cNvPr>
          <p:cNvSpPr txBox="1">
            <a:spLocks/>
          </p:cNvSpPr>
          <p:nvPr/>
        </p:nvSpPr>
        <p:spPr>
          <a:xfrm>
            <a:off x="825583" y="2737393"/>
            <a:ext cx="216920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DAAA00"/>
                </a:solidFill>
              </a:rPr>
              <a:t>63,883</a:t>
            </a:r>
          </a:p>
        </p:txBody>
      </p:sp>
      <p:sp>
        <p:nvSpPr>
          <p:cNvPr id="13" name="TextBox 12">
            <a:extLst>
              <a:ext uri="{FF2B5EF4-FFF2-40B4-BE49-F238E27FC236}">
                <a16:creationId xmlns:a16="http://schemas.microsoft.com/office/drawing/2014/main" id="{84FF9499-E4A7-9E02-7DB6-433B1DFEE464}"/>
              </a:ext>
            </a:extLst>
          </p:cNvPr>
          <p:cNvSpPr txBox="1"/>
          <p:nvPr/>
        </p:nvSpPr>
        <p:spPr>
          <a:xfrm>
            <a:off x="742512" y="3328654"/>
            <a:ext cx="2565845" cy="646331"/>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of Early Action applicants </a:t>
            </a:r>
            <a:endParaRPr lang="en-US" dirty="0">
              <a:latin typeface="Franklin Gothic Medium" panose="020B0603020102020204" pitchFamily="34" charset="0"/>
            </a:endParaRPr>
          </a:p>
        </p:txBody>
      </p:sp>
      <p:cxnSp>
        <p:nvCxnSpPr>
          <p:cNvPr id="4" name="Straight Connector 3">
            <a:extLst>
              <a:ext uri="{FF2B5EF4-FFF2-40B4-BE49-F238E27FC236}">
                <a16:creationId xmlns:a16="http://schemas.microsoft.com/office/drawing/2014/main" id="{FB64A663-473F-60CD-5891-DB98CE53929D}"/>
              </a:ext>
            </a:extLst>
          </p:cNvPr>
          <p:cNvCxnSpPr/>
          <p:nvPr/>
        </p:nvCxnSpPr>
        <p:spPr>
          <a:xfrm>
            <a:off x="2969650" y="1673918"/>
            <a:ext cx="0" cy="348342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979EFE8-D484-0012-87AE-91FE244F6B4C}"/>
              </a:ext>
            </a:extLst>
          </p:cNvPr>
          <p:cNvSpPr txBox="1"/>
          <p:nvPr/>
        </p:nvSpPr>
        <p:spPr>
          <a:xfrm>
            <a:off x="4245496" y="1030217"/>
            <a:ext cx="7946504" cy="369332"/>
          </a:xfrm>
          <a:prstGeom prst="rect">
            <a:avLst/>
          </a:prstGeom>
          <a:noFill/>
        </p:spPr>
        <p:txBody>
          <a:bodyPr wrap="square">
            <a:spAutoFit/>
          </a:bodyPr>
          <a:lstStyle/>
          <a:p>
            <a:pPr lvl="1">
              <a:defRPr/>
            </a:pPr>
            <a:r>
              <a:rPr lang="en-US" sz="1800" b="1" i="1" dirty="0">
                <a:solidFill>
                  <a:schemeClr val="bg1"/>
                </a:solidFill>
                <a:latin typeface="Franklin Gothic Medium" panose="020B0603020102020204" pitchFamily="34" charset="0"/>
              </a:rPr>
              <a:t>Profile: </a:t>
            </a:r>
            <a:r>
              <a:rPr lang="en-US" sz="1800" i="1" dirty="0">
                <a:solidFill>
                  <a:schemeClr val="bg1"/>
                </a:solidFill>
                <a:latin typeface="Franklin Gothic Medium" panose="020B0603020102020204" pitchFamily="34" charset="0"/>
                <a:hlinkClick r:id="rId3"/>
              </a:rPr>
              <a:t>https://admissions.purdue.edu/become-student/class-profile/</a:t>
            </a:r>
            <a:endParaRPr lang="en-US" sz="1800" i="1" dirty="0">
              <a:solidFill>
                <a:schemeClr val="bg1"/>
              </a:solidFill>
              <a:latin typeface="Franklin Gothic Medium" panose="020B0603020102020204" pitchFamily="34" charset="0"/>
            </a:endParaRPr>
          </a:p>
        </p:txBody>
      </p:sp>
      <p:sp>
        <p:nvSpPr>
          <p:cNvPr id="11" name="Subtitle 2">
            <a:extLst>
              <a:ext uri="{FF2B5EF4-FFF2-40B4-BE49-F238E27FC236}">
                <a16:creationId xmlns:a16="http://schemas.microsoft.com/office/drawing/2014/main" id="{E016F050-7CA8-FC83-1B63-25D2C5683EA6}"/>
              </a:ext>
            </a:extLst>
          </p:cNvPr>
          <p:cNvSpPr txBox="1">
            <a:spLocks/>
          </p:cNvSpPr>
          <p:nvPr/>
        </p:nvSpPr>
        <p:spPr>
          <a:xfrm>
            <a:off x="802560" y="1009734"/>
            <a:ext cx="3697251"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2025-2026 Freshman Class  </a:t>
            </a:r>
            <a:endParaRPr lang="en-US" sz="2400" dirty="0">
              <a:latin typeface="Franklin Gothic Medium" panose="020B0603020102020204" pitchFamily="34" charset="0"/>
            </a:endParaRPr>
          </a:p>
        </p:txBody>
      </p:sp>
      <p:sp>
        <p:nvSpPr>
          <p:cNvPr id="25" name="Subtitle 2">
            <a:extLst>
              <a:ext uri="{FF2B5EF4-FFF2-40B4-BE49-F238E27FC236}">
                <a16:creationId xmlns:a16="http://schemas.microsoft.com/office/drawing/2014/main" id="{BCEFC5E0-5DED-4488-55D9-96DFB96DED53}"/>
              </a:ext>
            </a:extLst>
          </p:cNvPr>
          <p:cNvSpPr txBox="1">
            <a:spLocks/>
          </p:cNvSpPr>
          <p:nvPr/>
        </p:nvSpPr>
        <p:spPr>
          <a:xfrm>
            <a:off x="785902" y="4193400"/>
            <a:ext cx="216920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DAAA00"/>
                </a:solidFill>
              </a:rPr>
              <a:t>23,070</a:t>
            </a:r>
          </a:p>
        </p:txBody>
      </p:sp>
      <p:sp>
        <p:nvSpPr>
          <p:cNvPr id="26" name="TextBox 25">
            <a:extLst>
              <a:ext uri="{FF2B5EF4-FFF2-40B4-BE49-F238E27FC236}">
                <a16:creationId xmlns:a16="http://schemas.microsoft.com/office/drawing/2014/main" id="{18E6473D-C6C6-74B7-DDBD-EB4B12F7CEC1}"/>
              </a:ext>
            </a:extLst>
          </p:cNvPr>
          <p:cNvSpPr txBox="1"/>
          <p:nvPr/>
        </p:nvSpPr>
        <p:spPr>
          <a:xfrm>
            <a:off x="825583" y="4719001"/>
            <a:ext cx="2565845" cy="646331"/>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Regular Decision applicants</a:t>
            </a:r>
            <a:endParaRPr lang="en-US" dirty="0">
              <a:latin typeface="Franklin Gothic Medium" panose="020B0603020102020204" pitchFamily="34" charset="0"/>
            </a:endParaRPr>
          </a:p>
        </p:txBody>
      </p:sp>
      <p:sp>
        <p:nvSpPr>
          <p:cNvPr id="33" name="Subtitle 2">
            <a:extLst>
              <a:ext uri="{FF2B5EF4-FFF2-40B4-BE49-F238E27FC236}">
                <a16:creationId xmlns:a16="http://schemas.microsoft.com/office/drawing/2014/main" id="{9F416951-5961-1C77-00F1-F9DC3694E992}"/>
              </a:ext>
            </a:extLst>
          </p:cNvPr>
          <p:cNvSpPr txBox="1">
            <a:spLocks/>
          </p:cNvSpPr>
          <p:nvPr/>
        </p:nvSpPr>
        <p:spPr>
          <a:xfrm>
            <a:off x="3535794" y="1584091"/>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43%</a:t>
            </a:r>
          </a:p>
        </p:txBody>
      </p:sp>
      <p:sp>
        <p:nvSpPr>
          <p:cNvPr id="34" name="TextBox 33">
            <a:extLst>
              <a:ext uri="{FF2B5EF4-FFF2-40B4-BE49-F238E27FC236}">
                <a16:creationId xmlns:a16="http://schemas.microsoft.com/office/drawing/2014/main" id="{02A34741-BCBA-102F-49B6-EB6AB2E90691}"/>
              </a:ext>
            </a:extLst>
          </p:cNvPr>
          <p:cNvSpPr txBox="1"/>
          <p:nvPr/>
        </p:nvSpPr>
        <p:spPr>
          <a:xfrm>
            <a:off x="3460450" y="2153842"/>
            <a:ext cx="2264228"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Admit Rate</a:t>
            </a:r>
            <a:endParaRPr lang="en-US" dirty="0">
              <a:latin typeface="Franklin Gothic Medium" panose="020B0603020102020204" pitchFamily="34" charset="0"/>
            </a:endParaRPr>
          </a:p>
        </p:txBody>
      </p:sp>
      <p:sp>
        <p:nvSpPr>
          <p:cNvPr id="35" name="Subtitle 2">
            <a:extLst>
              <a:ext uri="{FF2B5EF4-FFF2-40B4-BE49-F238E27FC236}">
                <a16:creationId xmlns:a16="http://schemas.microsoft.com/office/drawing/2014/main" id="{B3EB963C-A273-DE91-B101-46D1A8E61F68}"/>
              </a:ext>
            </a:extLst>
          </p:cNvPr>
          <p:cNvSpPr txBox="1">
            <a:spLocks/>
          </p:cNvSpPr>
          <p:nvPr/>
        </p:nvSpPr>
        <p:spPr>
          <a:xfrm>
            <a:off x="8895080" y="2771371"/>
            <a:ext cx="2416048" cy="1359346"/>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3.70-4.0</a:t>
            </a:r>
          </a:p>
          <a:p>
            <a:endParaRPr lang="en-US" sz="4000" dirty="0">
              <a:solidFill>
                <a:schemeClr val="bg1"/>
              </a:solidFill>
            </a:endParaRPr>
          </a:p>
        </p:txBody>
      </p:sp>
      <p:sp>
        <p:nvSpPr>
          <p:cNvPr id="36" name="TextBox 35">
            <a:extLst>
              <a:ext uri="{FF2B5EF4-FFF2-40B4-BE49-F238E27FC236}">
                <a16:creationId xmlns:a16="http://schemas.microsoft.com/office/drawing/2014/main" id="{D9D05067-F65F-D9B7-B1BC-F1C6F540CA29}"/>
              </a:ext>
            </a:extLst>
          </p:cNvPr>
          <p:cNvSpPr txBox="1"/>
          <p:nvPr/>
        </p:nvSpPr>
        <p:spPr>
          <a:xfrm>
            <a:off x="5655864" y="2141134"/>
            <a:ext cx="2728333" cy="646331"/>
          </a:xfrm>
          <a:prstGeom prst="rect">
            <a:avLst/>
          </a:prstGeom>
          <a:noFill/>
        </p:spPr>
        <p:txBody>
          <a:bodyPr wrap="square">
            <a:spAutoFit/>
          </a:bodyPr>
          <a:lstStyle/>
          <a:p>
            <a:r>
              <a:rPr lang="en-US" dirty="0">
                <a:latin typeface="Franklin Gothic Medium" panose="020B0603020102020204" pitchFamily="34" charset="0"/>
              </a:rPr>
              <a:t>% Indiana residents Admit rate</a:t>
            </a:r>
          </a:p>
        </p:txBody>
      </p:sp>
      <p:sp>
        <p:nvSpPr>
          <p:cNvPr id="37" name="Subtitle 2">
            <a:extLst>
              <a:ext uri="{FF2B5EF4-FFF2-40B4-BE49-F238E27FC236}">
                <a16:creationId xmlns:a16="http://schemas.microsoft.com/office/drawing/2014/main" id="{175E15F0-8B26-4A9C-49B0-35D0B63AE6D7}"/>
              </a:ext>
            </a:extLst>
          </p:cNvPr>
          <p:cNvSpPr txBox="1">
            <a:spLocks/>
          </p:cNvSpPr>
          <p:nvPr/>
        </p:nvSpPr>
        <p:spPr>
          <a:xfrm>
            <a:off x="5717026" y="1576481"/>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71%</a:t>
            </a:r>
          </a:p>
        </p:txBody>
      </p:sp>
      <p:sp>
        <p:nvSpPr>
          <p:cNvPr id="10" name="TextBox 9">
            <a:extLst>
              <a:ext uri="{FF2B5EF4-FFF2-40B4-BE49-F238E27FC236}">
                <a16:creationId xmlns:a16="http://schemas.microsoft.com/office/drawing/2014/main" id="{3903BA7A-9C1F-FE9D-D57A-149B525FBDF6}"/>
              </a:ext>
            </a:extLst>
          </p:cNvPr>
          <p:cNvSpPr txBox="1"/>
          <p:nvPr/>
        </p:nvSpPr>
        <p:spPr>
          <a:xfrm>
            <a:off x="8844652" y="5558305"/>
            <a:ext cx="2577044" cy="369332"/>
          </a:xfrm>
          <a:prstGeom prst="rect">
            <a:avLst/>
          </a:prstGeom>
          <a:noFill/>
        </p:spPr>
        <p:txBody>
          <a:bodyPr wrap="square">
            <a:spAutoFit/>
          </a:bodyPr>
          <a:lstStyle/>
          <a:p>
            <a:r>
              <a:rPr lang="en-US" dirty="0">
                <a:latin typeface="Franklin Gothic Medium" panose="020B0603020102020204" pitchFamily="34" charset="0"/>
              </a:rPr>
              <a:t>SAT Middle 50%</a:t>
            </a:r>
          </a:p>
        </p:txBody>
      </p:sp>
      <p:sp>
        <p:nvSpPr>
          <p:cNvPr id="15" name="Subtitle 2">
            <a:extLst>
              <a:ext uri="{FF2B5EF4-FFF2-40B4-BE49-F238E27FC236}">
                <a16:creationId xmlns:a16="http://schemas.microsoft.com/office/drawing/2014/main" id="{6E9CDCBF-1839-5D03-AA01-3157B7AD16C7}"/>
              </a:ext>
            </a:extLst>
          </p:cNvPr>
          <p:cNvSpPr txBox="1">
            <a:spLocks/>
          </p:cNvSpPr>
          <p:nvPr/>
        </p:nvSpPr>
        <p:spPr>
          <a:xfrm>
            <a:off x="8909394" y="4934283"/>
            <a:ext cx="2456487"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1220-1480</a:t>
            </a:r>
          </a:p>
        </p:txBody>
      </p:sp>
      <p:sp>
        <p:nvSpPr>
          <p:cNvPr id="20" name="TextBox 19">
            <a:extLst>
              <a:ext uri="{FF2B5EF4-FFF2-40B4-BE49-F238E27FC236}">
                <a16:creationId xmlns:a16="http://schemas.microsoft.com/office/drawing/2014/main" id="{46977DF5-CDD0-2A0B-D358-5B59F29A1B7B}"/>
              </a:ext>
            </a:extLst>
          </p:cNvPr>
          <p:cNvSpPr txBox="1"/>
          <p:nvPr/>
        </p:nvSpPr>
        <p:spPr>
          <a:xfrm>
            <a:off x="8840809" y="4464844"/>
            <a:ext cx="2577044" cy="369332"/>
          </a:xfrm>
          <a:prstGeom prst="rect">
            <a:avLst/>
          </a:prstGeom>
          <a:noFill/>
        </p:spPr>
        <p:txBody>
          <a:bodyPr wrap="square">
            <a:spAutoFit/>
          </a:bodyPr>
          <a:lstStyle/>
          <a:p>
            <a:r>
              <a:rPr lang="en-US" dirty="0">
                <a:latin typeface="Franklin Gothic Medium" panose="020B0603020102020204" pitchFamily="34" charset="0"/>
              </a:rPr>
              <a:t>ACT Middle 50%</a:t>
            </a:r>
          </a:p>
        </p:txBody>
      </p:sp>
      <p:sp>
        <p:nvSpPr>
          <p:cNvPr id="21" name="Subtitle 2">
            <a:extLst>
              <a:ext uri="{FF2B5EF4-FFF2-40B4-BE49-F238E27FC236}">
                <a16:creationId xmlns:a16="http://schemas.microsoft.com/office/drawing/2014/main" id="{692A02B9-42B5-CEBB-09F7-AD0D74B2AC21}"/>
              </a:ext>
            </a:extLst>
          </p:cNvPr>
          <p:cNvSpPr txBox="1">
            <a:spLocks/>
          </p:cNvSpPr>
          <p:nvPr/>
        </p:nvSpPr>
        <p:spPr>
          <a:xfrm>
            <a:off x="8905551" y="3958389"/>
            <a:ext cx="2456487"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28-34</a:t>
            </a:r>
          </a:p>
        </p:txBody>
      </p:sp>
      <p:sp>
        <p:nvSpPr>
          <p:cNvPr id="24" name="TextBox 23">
            <a:extLst>
              <a:ext uri="{FF2B5EF4-FFF2-40B4-BE49-F238E27FC236}">
                <a16:creationId xmlns:a16="http://schemas.microsoft.com/office/drawing/2014/main" id="{2D979B45-7AC5-E83C-4795-E3444B5F9944}"/>
              </a:ext>
            </a:extLst>
          </p:cNvPr>
          <p:cNvSpPr txBox="1"/>
          <p:nvPr/>
        </p:nvSpPr>
        <p:spPr>
          <a:xfrm>
            <a:off x="8788836" y="3354671"/>
            <a:ext cx="3388813" cy="369332"/>
          </a:xfrm>
          <a:prstGeom prst="rect">
            <a:avLst/>
          </a:prstGeom>
          <a:noFill/>
        </p:spPr>
        <p:txBody>
          <a:bodyPr wrap="square">
            <a:spAutoFit/>
          </a:bodyPr>
          <a:lstStyle/>
          <a:p>
            <a:r>
              <a:rPr lang="en-US" dirty="0">
                <a:latin typeface="Franklin Gothic Medium" panose="020B0603020102020204" pitchFamily="34" charset="0"/>
              </a:rPr>
              <a:t>High School G.P.A, Middle 50%</a:t>
            </a:r>
            <a:endParaRPr lang="en-US" dirty="0"/>
          </a:p>
        </p:txBody>
      </p:sp>
      <p:sp>
        <p:nvSpPr>
          <p:cNvPr id="40" name="Subtitle 2">
            <a:extLst>
              <a:ext uri="{FF2B5EF4-FFF2-40B4-BE49-F238E27FC236}">
                <a16:creationId xmlns:a16="http://schemas.microsoft.com/office/drawing/2014/main" id="{53BEDC67-D189-40D9-F2FE-79E7C96C48CC}"/>
              </a:ext>
            </a:extLst>
          </p:cNvPr>
          <p:cNvSpPr txBox="1">
            <a:spLocks/>
          </p:cNvSpPr>
          <p:nvPr/>
        </p:nvSpPr>
        <p:spPr>
          <a:xfrm>
            <a:off x="3516052" y="3006949"/>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35</a:t>
            </a:r>
          </a:p>
        </p:txBody>
      </p:sp>
      <p:sp>
        <p:nvSpPr>
          <p:cNvPr id="41" name="TextBox 40">
            <a:extLst>
              <a:ext uri="{FF2B5EF4-FFF2-40B4-BE49-F238E27FC236}">
                <a16:creationId xmlns:a16="http://schemas.microsoft.com/office/drawing/2014/main" id="{7CDC3137-0DE3-1A78-A5B5-3EC354C71FF6}"/>
              </a:ext>
            </a:extLst>
          </p:cNvPr>
          <p:cNvSpPr txBox="1"/>
          <p:nvPr/>
        </p:nvSpPr>
        <p:spPr>
          <a:xfrm>
            <a:off x="3421276" y="3622502"/>
            <a:ext cx="2264228"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Average Classroom Size</a:t>
            </a:r>
            <a:endParaRPr lang="en-US" dirty="0">
              <a:latin typeface="Franklin Gothic Medium" panose="020B0603020102020204" pitchFamily="34" charset="0"/>
            </a:endParaRPr>
          </a:p>
        </p:txBody>
      </p:sp>
      <p:sp>
        <p:nvSpPr>
          <p:cNvPr id="43" name="Subtitle 2">
            <a:extLst>
              <a:ext uri="{FF2B5EF4-FFF2-40B4-BE49-F238E27FC236}">
                <a16:creationId xmlns:a16="http://schemas.microsoft.com/office/drawing/2014/main" id="{C465A81E-80DE-5E45-91DB-E2C24D88C156}"/>
              </a:ext>
            </a:extLst>
          </p:cNvPr>
          <p:cNvSpPr txBox="1">
            <a:spLocks/>
          </p:cNvSpPr>
          <p:nvPr/>
        </p:nvSpPr>
        <p:spPr>
          <a:xfrm>
            <a:off x="5696402" y="2996464"/>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$13,890</a:t>
            </a:r>
          </a:p>
        </p:txBody>
      </p:sp>
      <p:sp>
        <p:nvSpPr>
          <p:cNvPr id="44" name="TextBox 43">
            <a:extLst>
              <a:ext uri="{FF2B5EF4-FFF2-40B4-BE49-F238E27FC236}">
                <a16:creationId xmlns:a16="http://schemas.microsoft.com/office/drawing/2014/main" id="{0DE31BB8-9D3D-DD26-C87E-C06D5A2E9FC2}"/>
              </a:ext>
            </a:extLst>
          </p:cNvPr>
          <p:cNvSpPr txBox="1"/>
          <p:nvPr/>
        </p:nvSpPr>
        <p:spPr>
          <a:xfrm>
            <a:off x="5661784" y="3612017"/>
            <a:ext cx="2736662" cy="646331"/>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Average Undergraduate Financial Aid package</a:t>
            </a:r>
            <a:endParaRPr lang="en-US" dirty="0">
              <a:latin typeface="Franklin Gothic Medium" panose="020B0603020102020204" pitchFamily="34" charset="0"/>
            </a:endParaRPr>
          </a:p>
        </p:txBody>
      </p:sp>
      <p:cxnSp>
        <p:nvCxnSpPr>
          <p:cNvPr id="2" name="Straight Connector 1">
            <a:extLst>
              <a:ext uri="{FF2B5EF4-FFF2-40B4-BE49-F238E27FC236}">
                <a16:creationId xmlns:a16="http://schemas.microsoft.com/office/drawing/2014/main" id="{927ED976-9F14-AAAC-432C-373ECE5AFECE}"/>
              </a:ext>
            </a:extLst>
          </p:cNvPr>
          <p:cNvCxnSpPr>
            <a:cxnSpLocks/>
          </p:cNvCxnSpPr>
          <p:nvPr/>
        </p:nvCxnSpPr>
        <p:spPr>
          <a:xfrm>
            <a:off x="8587802" y="1543466"/>
            <a:ext cx="0" cy="455872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23FE9A-B828-9243-AE29-793CFF7B9A8B}"/>
              </a:ext>
            </a:extLst>
          </p:cNvPr>
          <p:cNvSpPr txBox="1"/>
          <p:nvPr/>
        </p:nvSpPr>
        <p:spPr>
          <a:xfrm>
            <a:off x="8757519" y="2108119"/>
            <a:ext cx="2728333" cy="646331"/>
          </a:xfrm>
          <a:prstGeom prst="rect">
            <a:avLst/>
          </a:prstGeom>
          <a:noFill/>
        </p:spPr>
        <p:txBody>
          <a:bodyPr wrap="square">
            <a:spAutoFit/>
          </a:bodyPr>
          <a:lstStyle/>
          <a:p>
            <a:r>
              <a:rPr lang="en-US" dirty="0">
                <a:latin typeface="Franklin Gothic Medium" panose="020B0603020102020204" pitchFamily="34" charset="0"/>
              </a:rPr>
              <a:t>% Admitted students who provided test scores</a:t>
            </a:r>
          </a:p>
        </p:txBody>
      </p:sp>
      <p:sp>
        <p:nvSpPr>
          <p:cNvPr id="16" name="Subtitle 2">
            <a:extLst>
              <a:ext uri="{FF2B5EF4-FFF2-40B4-BE49-F238E27FC236}">
                <a16:creationId xmlns:a16="http://schemas.microsoft.com/office/drawing/2014/main" id="{8C9F13F2-0944-FFF8-49BB-D02DE3900C61}"/>
              </a:ext>
            </a:extLst>
          </p:cNvPr>
          <p:cNvSpPr txBox="1">
            <a:spLocks/>
          </p:cNvSpPr>
          <p:nvPr/>
        </p:nvSpPr>
        <p:spPr>
          <a:xfrm>
            <a:off x="8818681" y="1543466"/>
            <a:ext cx="1764960"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97%</a:t>
            </a:r>
          </a:p>
        </p:txBody>
      </p:sp>
    </p:spTree>
    <p:extLst>
      <p:ext uri="{BB962C8B-B14F-4D97-AF65-F5344CB8AC3E}">
        <p14:creationId xmlns:p14="http://schemas.microsoft.com/office/powerpoint/2010/main" val="4510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2A939-AEE9-CBAF-330A-E6A9F029BA6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C0F751E-A605-2519-A768-FBC8AE964BBF}"/>
              </a:ext>
            </a:extLst>
          </p:cNvPr>
          <p:cNvSpPr>
            <a:spLocks noGrp="1"/>
          </p:cNvSpPr>
          <p:nvPr>
            <p:ph type="ctrTitle"/>
          </p:nvPr>
        </p:nvSpPr>
        <p:spPr>
          <a:xfrm>
            <a:off x="1043553" y="394546"/>
            <a:ext cx="9234309" cy="512448"/>
          </a:xfrm>
        </p:spPr>
        <p:txBody>
          <a:bodyPr/>
          <a:lstStyle/>
          <a:p>
            <a:r>
              <a:rPr lang="en-US" dirty="0">
                <a:latin typeface="Franklin Gothic Medium" panose="020B0603020102020204" pitchFamily="34" charset="0"/>
              </a:rPr>
              <a:t>University Updates:  </a:t>
            </a:r>
            <a:r>
              <a:rPr lang="en-US" sz="3600" b="1" dirty="0">
                <a:latin typeface="Franklin Gothic Medium" panose="020B0603020102020204" pitchFamily="34" charset="0"/>
              </a:rPr>
              <a:t>2025-2026 </a:t>
            </a:r>
            <a:r>
              <a:rPr lang="en-US" dirty="0">
                <a:latin typeface="Franklin Gothic Medium" panose="020B0603020102020204" pitchFamily="34" charset="0"/>
              </a:rPr>
              <a:t>Enrollment </a:t>
            </a:r>
          </a:p>
        </p:txBody>
      </p:sp>
      <p:sp>
        <p:nvSpPr>
          <p:cNvPr id="3" name="Subtitle 2">
            <a:extLst>
              <a:ext uri="{FF2B5EF4-FFF2-40B4-BE49-F238E27FC236}">
                <a16:creationId xmlns:a16="http://schemas.microsoft.com/office/drawing/2014/main" id="{C23BA045-D105-D58F-3F65-E5DE07A44CA5}"/>
              </a:ext>
            </a:extLst>
          </p:cNvPr>
          <p:cNvSpPr>
            <a:spLocks noGrp="1"/>
          </p:cNvSpPr>
          <p:nvPr>
            <p:ph type="subTitle" idx="1"/>
          </p:nvPr>
        </p:nvSpPr>
        <p:spPr>
          <a:xfrm>
            <a:off x="816429" y="1830328"/>
            <a:ext cx="7288495" cy="615553"/>
          </a:xfrm>
        </p:spPr>
        <p:txBody>
          <a:bodyPr/>
          <a:lstStyle/>
          <a:p>
            <a:r>
              <a:rPr lang="en-US" sz="4000" dirty="0">
                <a:solidFill>
                  <a:srgbClr val="DAAA00"/>
                </a:solidFill>
              </a:rPr>
              <a:t>57,310</a:t>
            </a:r>
          </a:p>
        </p:txBody>
      </p:sp>
      <p:sp>
        <p:nvSpPr>
          <p:cNvPr id="7" name="TextBox 6">
            <a:extLst>
              <a:ext uri="{FF2B5EF4-FFF2-40B4-BE49-F238E27FC236}">
                <a16:creationId xmlns:a16="http://schemas.microsoft.com/office/drawing/2014/main" id="{E494708A-4BE5-A266-68C0-813E556D9EED}"/>
              </a:ext>
            </a:extLst>
          </p:cNvPr>
          <p:cNvSpPr txBox="1"/>
          <p:nvPr/>
        </p:nvSpPr>
        <p:spPr>
          <a:xfrm>
            <a:off x="575215" y="2417438"/>
            <a:ext cx="2484282"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Total Enrollment</a:t>
            </a:r>
            <a:endParaRPr lang="en-US" dirty="0">
              <a:latin typeface="Franklin Gothic Medium" panose="020B0603020102020204" pitchFamily="34" charset="0"/>
            </a:endParaRPr>
          </a:p>
        </p:txBody>
      </p:sp>
      <p:sp>
        <p:nvSpPr>
          <p:cNvPr id="12" name="Subtitle 2">
            <a:extLst>
              <a:ext uri="{FF2B5EF4-FFF2-40B4-BE49-F238E27FC236}">
                <a16:creationId xmlns:a16="http://schemas.microsoft.com/office/drawing/2014/main" id="{A10C80B2-87F8-7943-35C4-104A351C9F33}"/>
              </a:ext>
            </a:extLst>
          </p:cNvPr>
          <p:cNvSpPr txBox="1">
            <a:spLocks/>
          </p:cNvSpPr>
          <p:nvPr/>
        </p:nvSpPr>
        <p:spPr>
          <a:xfrm>
            <a:off x="825583" y="2977684"/>
            <a:ext cx="216920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DAAA00"/>
                </a:solidFill>
              </a:rPr>
              <a:t>43,067</a:t>
            </a:r>
          </a:p>
        </p:txBody>
      </p:sp>
      <p:sp>
        <p:nvSpPr>
          <p:cNvPr id="13" name="TextBox 12">
            <a:extLst>
              <a:ext uri="{FF2B5EF4-FFF2-40B4-BE49-F238E27FC236}">
                <a16:creationId xmlns:a16="http://schemas.microsoft.com/office/drawing/2014/main" id="{14D0A397-78B8-B82F-E6D3-971BB43D6D90}"/>
              </a:ext>
            </a:extLst>
          </p:cNvPr>
          <p:cNvSpPr txBox="1"/>
          <p:nvPr/>
        </p:nvSpPr>
        <p:spPr>
          <a:xfrm>
            <a:off x="598458" y="3593237"/>
            <a:ext cx="2565845"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Undergraduate (</a:t>
            </a:r>
            <a:r>
              <a:rPr lang="en-US" dirty="0">
                <a:solidFill>
                  <a:srgbClr val="001D35"/>
                </a:solidFill>
                <a:latin typeface="Franklin Gothic Medium" panose="020B0603020102020204" pitchFamily="34" charset="0"/>
              </a:rPr>
              <a:t>75%)</a:t>
            </a:r>
            <a:endParaRPr lang="en-US" dirty="0">
              <a:latin typeface="Franklin Gothic Medium" panose="020B0603020102020204" pitchFamily="34" charset="0"/>
            </a:endParaRPr>
          </a:p>
        </p:txBody>
      </p:sp>
      <p:cxnSp>
        <p:nvCxnSpPr>
          <p:cNvPr id="4" name="Straight Connector 3">
            <a:extLst>
              <a:ext uri="{FF2B5EF4-FFF2-40B4-BE49-F238E27FC236}">
                <a16:creationId xmlns:a16="http://schemas.microsoft.com/office/drawing/2014/main" id="{E4FAFF20-527A-40C8-9F56-83CCA3444729}"/>
              </a:ext>
            </a:extLst>
          </p:cNvPr>
          <p:cNvCxnSpPr/>
          <p:nvPr/>
        </p:nvCxnSpPr>
        <p:spPr>
          <a:xfrm>
            <a:off x="3129068" y="1967573"/>
            <a:ext cx="0" cy="3483429"/>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CD32E5B-67DF-0064-94C9-011C3257E00D}"/>
              </a:ext>
            </a:extLst>
          </p:cNvPr>
          <p:cNvSpPr txBox="1"/>
          <p:nvPr/>
        </p:nvSpPr>
        <p:spPr>
          <a:xfrm>
            <a:off x="218636" y="1293910"/>
            <a:ext cx="11899111" cy="369332"/>
          </a:xfrm>
          <a:prstGeom prst="rect">
            <a:avLst/>
          </a:prstGeom>
          <a:noFill/>
        </p:spPr>
        <p:txBody>
          <a:bodyPr wrap="square">
            <a:spAutoFit/>
          </a:bodyPr>
          <a:lstStyle/>
          <a:p>
            <a:pPr lvl="1">
              <a:defRPr/>
            </a:pPr>
            <a:r>
              <a:rPr lang="en-US" b="1" i="1" dirty="0">
                <a:solidFill>
                  <a:schemeClr val="bg1"/>
                </a:solidFill>
                <a:latin typeface="Franklin Gothic Medium" panose="020B0603020102020204" pitchFamily="34" charset="0"/>
              </a:rPr>
              <a:t>F</a:t>
            </a:r>
            <a:r>
              <a:rPr lang="en-US" sz="1800" b="1" i="1" dirty="0">
                <a:solidFill>
                  <a:schemeClr val="bg1"/>
                </a:solidFill>
                <a:latin typeface="Franklin Gothic Medium" panose="020B0603020102020204" pitchFamily="34" charset="0"/>
              </a:rPr>
              <a:t>ull class profile: </a:t>
            </a:r>
            <a:r>
              <a:rPr lang="en-US" sz="1800" i="1" dirty="0">
                <a:solidFill>
                  <a:schemeClr val="bg1"/>
                </a:solidFill>
                <a:latin typeface="Franklin Gothic Medium" panose="020B0603020102020204" pitchFamily="34" charset="0"/>
                <a:hlinkClick r:id="rId3"/>
              </a:rPr>
              <a:t>https://admissions.purdue.edu/become-student/class-profile/</a:t>
            </a:r>
            <a:endParaRPr lang="en-US" sz="1800" i="1" dirty="0">
              <a:solidFill>
                <a:schemeClr val="bg1"/>
              </a:solidFill>
              <a:latin typeface="Franklin Gothic Medium" panose="020B0603020102020204" pitchFamily="34" charset="0"/>
            </a:endParaRPr>
          </a:p>
        </p:txBody>
      </p:sp>
      <p:sp>
        <p:nvSpPr>
          <p:cNvPr id="11" name="Subtitle 2">
            <a:extLst>
              <a:ext uri="{FF2B5EF4-FFF2-40B4-BE49-F238E27FC236}">
                <a16:creationId xmlns:a16="http://schemas.microsoft.com/office/drawing/2014/main" id="{AADD20CE-CF06-EC26-55C7-293717438EFF}"/>
              </a:ext>
            </a:extLst>
          </p:cNvPr>
          <p:cNvSpPr txBox="1">
            <a:spLocks/>
          </p:cNvSpPr>
          <p:nvPr/>
        </p:nvSpPr>
        <p:spPr>
          <a:xfrm>
            <a:off x="802560" y="1009734"/>
            <a:ext cx="7288495"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2025-2026 Enrollment </a:t>
            </a:r>
            <a:endParaRPr lang="en-US" sz="2400" dirty="0">
              <a:latin typeface="Franklin Gothic Medium" panose="020B0603020102020204" pitchFamily="34" charset="0"/>
            </a:endParaRPr>
          </a:p>
        </p:txBody>
      </p:sp>
      <p:sp>
        <p:nvSpPr>
          <p:cNvPr id="25" name="Subtitle 2">
            <a:extLst>
              <a:ext uri="{FF2B5EF4-FFF2-40B4-BE49-F238E27FC236}">
                <a16:creationId xmlns:a16="http://schemas.microsoft.com/office/drawing/2014/main" id="{30451846-1B20-C3EE-D449-8AD264775516}"/>
              </a:ext>
            </a:extLst>
          </p:cNvPr>
          <p:cNvSpPr txBox="1">
            <a:spLocks/>
          </p:cNvSpPr>
          <p:nvPr/>
        </p:nvSpPr>
        <p:spPr>
          <a:xfrm>
            <a:off x="887671" y="4239820"/>
            <a:ext cx="216920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rgbClr val="DAAA00"/>
                </a:solidFill>
              </a:rPr>
              <a:t>13,317</a:t>
            </a:r>
          </a:p>
        </p:txBody>
      </p:sp>
      <p:sp>
        <p:nvSpPr>
          <p:cNvPr id="26" name="TextBox 25">
            <a:extLst>
              <a:ext uri="{FF2B5EF4-FFF2-40B4-BE49-F238E27FC236}">
                <a16:creationId xmlns:a16="http://schemas.microsoft.com/office/drawing/2014/main" id="{0ACD6BC6-C9BD-10FE-DD4F-13EDAD844067}"/>
              </a:ext>
            </a:extLst>
          </p:cNvPr>
          <p:cNvSpPr txBox="1"/>
          <p:nvPr/>
        </p:nvSpPr>
        <p:spPr>
          <a:xfrm>
            <a:off x="707404" y="4950765"/>
            <a:ext cx="2565845" cy="369332"/>
          </a:xfrm>
          <a:prstGeom prst="rect">
            <a:avLst/>
          </a:prstGeom>
          <a:noFill/>
        </p:spPr>
        <p:txBody>
          <a:bodyPr wrap="square">
            <a:spAutoFit/>
          </a:bodyPr>
          <a:lstStyle/>
          <a:p>
            <a:r>
              <a:rPr lang="en-US" b="0" i="0" dirty="0">
                <a:solidFill>
                  <a:srgbClr val="001D35"/>
                </a:solidFill>
                <a:effectLst/>
                <a:latin typeface="Franklin Gothic Medium" panose="020B0603020102020204" pitchFamily="34" charset="0"/>
              </a:rPr>
              <a:t># Graduate</a:t>
            </a:r>
            <a:endParaRPr lang="en-US" dirty="0">
              <a:latin typeface="Franklin Gothic Medium" panose="020B0603020102020204" pitchFamily="34" charset="0"/>
            </a:endParaRPr>
          </a:p>
        </p:txBody>
      </p:sp>
      <p:sp>
        <p:nvSpPr>
          <p:cNvPr id="15" name="Subtitle 2">
            <a:extLst>
              <a:ext uri="{FF2B5EF4-FFF2-40B4-BE49-F238E27FC236}">
                <a16:creationId xmlns:a16="http://schemas.microsoft.com/office/drawing/2014/main" id="{3D112D87-3F93-BB07-7D04-29AB64C01751}"/>
              </a:ext>
            </a:extLst>
          </p:cNvPr>
          <p:cNvSpPr txBox="1">
            <a:spLocks/>
          </p:cNvSpPr>
          <p:nvPr/>
        </p:nvSpPr>
        <p:spPr>
          <a:xfrm>
            <a:off x="3484879" y="1916163"/>
            <a:ext cx="7288493"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r>
              <a:rPr lang="en-US" sz="2400" dirty="0">
                <a:solidFill>
                  <a:schemeClr val="bg1"/>
                </a:solidFill>
              </a:rPr>
              <a:t>Enrollment: Top 4 Colleges</a:t>
            </a:r>
          </a:p>
        </p:txBody>
      </p:sp>
      <p:sp>
        <p:nvSpPr>
          <p:cNvPr id="6" name="Subtitle 2">
            <a:extLst>
              <a:ext uri="{FF2B5EF4-FFF2-40B4-BE49-F238E27FC236}">
                <a16:creationId xmlns:a16="http://schemas.microsoft.com/office/drawing/2014/main" id="{F478273F-0458-1B6D-BC46-9B81D90C7698}"/>
              </a:ext>
            </a:extLst>
          </p:cNvPr>
          <p:cNvSpPr txBox="1">
            <a:spLocks/>
          </p:cNvSpPr>
          <p:nvPr/>
        </p:nvSpPr>
        <p:spPr>
          <a:xfrm>
            <a:off x="3578197" y="2301898"/>
            <a:ext cx="160167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33.2%</a:t>
            </a:r>
          </a:p>
        </p:txBody>
      </p:sp>
      <p:sp>
        <p:nvSpPr>
          <p:cNvPr id="22" name="TextBox 21">
            <a:extLst>
              <a:ext uri="{FF2B5EF4-FFF2-40B4-BE49-F238E27FC236}">
                <a16:creationId xmlns:a16="http://schemas.microsoft.com/office/drawing/2014/main" id="{C2703933-463F-86B2-4099-7AE79D18CFFA}"/>
              </a:ext>
            </a:extLst>
          </p:cNvPr>
          <p:cNvSpPr txBox="1"/>
          <p:nvPr/>
        </p:nvSpPr>
        <p:spPr>
          <a:xfrm>
            <a:off x="3513685" y="2988079"/>
            <a:ext cx="2264228"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College of Engineering</a:t>
            </a:r>
            <a:endParaRPr lang="en-US" dirty="0">
              <a:latin typeface="Franklin Gothic Medium" panose="020B0603020102020204" pitchFamily="34" charset="0"/>
            </a:endParaRPr>
          </a:p>
        </p:txBody>
      </p:sp>
      <p:sp>
        <p:nvSpPr>
          <p:cNvPr id="23" name="Subtitle 2">
            <a:extLst>
              <a:ext uri="{FF2B5EF4-FFF2-40B4-BE49-F238E27FC236}">
                <a16:creationId xmlns:a16="http://schemas.microsoft.com/office/drawing/2014/main" id="{DE071CB5-9957-4188-39E3-1452A599BB13}"/>
              </a:ext>
            </a:extLst>
          </p:cNvPr>
          <p:cNvSpPr txBox="1">
            <a:spLocks/>
          </p:cNvSpPr>
          <p:nvPr/>
        </p:nvSpPr>
        <p:spPr>
          <a:xfrm>
            <a:off x="5684903" y="2317563"/>
            <a:ext cx="160167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14.6%</a:t>
            </a:r>
          </a:p>
        </p:txBody>
      </p:sp>
      <p:sp>
        <p:nvSpPr>
          <p:cNvPr id="27" name="TextBox 26">
            <a:extLst>
              <a:ext uri="{FF2B5EF4-FFF2-40B4-BE49-F238E27FC236}">
                <a16:creationId xmlns:a16="http://schemas.microsoft.com/office/drawing/2014/main" id="{034E49DA-9390-33D0-95BE-A8968DBF2F0B}"/>
              </a:ext>
            </a:extLst>
          </p:cNvPr>
          <p:cNvSpPr txBox="1"/>
          <p:nvPr/>
        </p:nvSpPr>
        <p:spPr>
          <a:xfrm>
            <a:off x="5600045" y="2953598"/>
            <a:ext cx="1907653"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College of Science</a:t>
            </a:r>
            <a:endParaRPr lang="en-US" dirty="0">
              <a:latin typeface="Franklin Gothic Medium" panose="020B0603020102020204" pitchFamily="34" charset="0"/>
            </a:endParaRPr>
          </a:p>
        </p:txBody>
      </p:sp>
      <p:sp>
        <p:nvSpPr>
          <p:cNvPr id="28" name="Subtitle 2">
            <a:extLst>
              <a:ext uri="{FF2B5EF4-FFF2-40B4-BE49-F238E27FC236}">
                <a16:creationId xmlns:a16="http://schemas.microsoft.com/office/drawing/2014/main" id="{31B9C7C0-6902-6D13-97B5-827F2593F88E}"/>
              </a:ext>
            </a:extLst>
          </p:cNvPr>
          <p:cNvSpPr txBox="1">
            <a:spLocks/>
          </p:cNvSpPr>
          <p:nvPr/>
        </p:nvSpPr>
        <p:spPr>
          <a:xfrm>
            <a:off x="7680833" y="2299307"/>
            <a:ext cx="160167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11.9%</a:t>
            </a:r>
          </a:p>
        </p:txBody>
      </p:sp>
      <p:sp>
        <p:nvSpPr>
          <p:cNvPr id="29" name="TextBox 28">
            <a:extLst>
              <a:ext uri="{FF2B5EF4-FFF2-40B4-BE49-F238E27FC236}">
                <a16:creationId xmlns:a16="http://schemas.microsoft.com/office/drawing/2014/main" id="{8407404E-A60B-B6F3-3292-C8C8C595EF42}"/>
              </a:ext>
            </a:extLst>
          </p:cNvPr>
          <p:cNvSpPr txBox="1"/>
          <p:nvPr/>
        </p:nvSpPr>
        <p:spPr>
          <a:xfrm>
            <a:off x="7595975" y="2935342"/>
            <a:ext cx="1728400"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Polytechnic Institute</a:t>
            </a:r>
            <a:endParaRPr lang="en-US" dirty="0">
              <a:latin typeface="Franklin Gothic Medium" panose="020B0603020102020204" pitchFamily="34" charset="0"/>
            </a:endParaRPr>
          </a:p>
        </p:txBody>
      </p:sp>
      <p:sp>
        <p:nvSpPr>
          <p:cNvPr id="30" name="Subtitle 2">
            <a:extLst>
              <a:ext uri="{FF2B5EF4-FFF2-40B4-BE49-F238E27FC236}">
                <a16:creationId xmlns:a16="http://schemas.microsoft.com/office/drawing/2014/main" id="{C94E6693-A4C5-6F89-DFA7-7CB108E15638}"/>
              </a:ext>
            </a:extLst>
          </p:cNvPr>
          <p:cNvSpPr txBox="1">
            <a:spLocks/>
          </p:cNvSpPr>
          <p:nvPr/>
        </p:nvSpPr>
        <p:spPr>
          <a:xfrm>
            <a:off x="9552977" y="2272660"/>
            <a:ext cx="1601675" cy="615553"/>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4000" dirty="0">
                <a:solidFill>
                  <a:schemeClr val="bg1"/>
                </a:solidFill>
              </a:rPr>
              <a:t>9.4%</a:t>
            </a:r>
          </a:p>
        </p:txBody>
      </p:sp>
      <p:sp>
        <p:nvSpPr>
          <p:cNvPr id="31" name="TextBox 30">
            <a:extLst>
              <a:ext uri="{FF2B5EF4-FFF2-40B4-BE49-F238E27FC236}">
                <a16:creationId xmlns:a16="http://schemas.microsoft.com/office/drawing/2014/main" id="{A1605F52-F7F9-88DF-504C-83B81FA53438}"/>
              </a:ext>
            </a:extLst>
          </p:cNvPr>
          <p:cNvSpPr txBox="1"/>
          <p:nvPr/>
        </p:nvSpPr>
        <p:spPr>
          <a:xfrm>
            <a:off x="9468119" y="2896663"/>
            <a:ext cx="1728400" cy="646331"/>
          </a:xfrm>
          <a:prstGeom prst="rect">
            <a:avLst/>
          </a:prstGeom>
          <a:noFill/>
        </p:spPr>
        <p:txBody>
          <a:bodyPr wrap="square">
            <a:spAutoFit/>
          </a:bodyPr>
          <a:lstStyle/>
          <a:p>
            <a:r>
              <a:rPr lang="en-US" dirty="0">
                <a:solidFill>
                  <a:srgbClr val="001D35"/>
                </a:solidFill>
                <a:latin typeface="Franklin Gothic Medium" panose="020B0603020102020204" pitchFamily="34" charset="0"/>
              </a:rPr>
              <a:t>Daniels School of Business</a:t>
            </a:r>
            <a:endParaRPr lang="en-US" dirty="0">
              <a:latin typeface="Franklin Gothic Medium" panose="020B0603020102020204" pitchFamily="34" charset="0"/>
            </a:endParaRPr>
          </a:p>
        </p:txBody>
      </p:sp>
      <p:pic>
        <p:nvPicPr>
          <p:cNvPr id="38" name="Picture 37">
            <a:extLst>
              <a:ext uri="{FF2B5EF4-FFF2-40B4-BE49-F238E27FC236}">
                <a16:creationId xmlns:a16="http://schemas.microsoft.com/office/drawing/2014/main" id="{6147E5FE-D453-5CC6-0704-D371E9494C59}"/>
              </a:ext>
            </a:extLst>
          </p:cNvPr>
          <p:cNvPicPr>
            <a:picLocks noChangeAspect="1"/>
          </p:cNvPicPr>
          <p:nvPr/>
        </p:nvPicPr>
        <p:blipFill>
          <a:blip r:embed="rId4"/>
          <a:stretch>
            <a:fillRect/>
          </a:stretch>
        </p:blipFill>
        <p:spPr>
          <a:xfrm>
            <a:off x="3484879" y="4045932"/>
            <a:ext cx="7391665" cy="1422245"/>
          </a:xfrm>
          <a:prstGeom prst="rect">
            <a:avLst/>
          </a:prstGeom>
        </p:spPr>
      </p:pic>
    </p:spTree>
    <p:extLst>
      <p:ext uri="{BB962C8B-B14F-4D97-AF65-F5344CB8AC3E}">
        <p14:creationId xmlns:p14="http://schemas.microsoft.com/office/powerpoint/2010/main" val="221036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FC92A-C1FF-7A6F-DE34-C6722A38680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D1AD9E3-4BA5-812A-B406-CA42C1521B82}"/>
              </a:ext>
            </a:extLst>
          </p:cNvPr>
          <p:cNvSpPr>
            <a:spLocks noGrp="1"/>
          </p:cNvSpPr>
          <p:nvPr>
            <p:ph type="ctrTitle"/>
          </p:nvPr>
        </p:nvSpPr>
        <p:spPr>
          <a:xfrm>
            <a:off x="1043553" y="394546"/>
            <a:ext cx="9234309" cy="512448"/>
          </a:xfrm>
        </p:spPr>
        <p:txBody>
          <a:bodyPr/>
          <a:lstStyle/>
          <a:p>
            <a:r>
              <a:rPr lang="en-US" dirty="0">
                <a:latin typeface="Franklin Gothic Medium" panose="020B0603020102020204" pitchFamily="34" charset="0"/>
              </a:rPr>
              <a:t>University Updates</a:t>
            </a:r>
          </a:p>
        </p:txBody>
      </p:sp>
      <p:sp>
        <p:nvSpPr>
          <p:cNvPr id="14" name="TextBox 13">
            <a:extLst>
              <a:ext uri="{FF2B5EF4-FFF2-40B4-BE49-F238E27FC236}">
                <a16:creationId xmlns:a16="http://schemas.microsoft.com/office/drawing/2014/main" id="{B717FF83-70C5-2A3E-04C0-2E30CFAEA80B}"/>
              </a:ext>
            </a:extLst>
          </p:cNvPr>
          <p:cNvSpPr txBox="1"/>
          <p:nvPr/>
        </p:nvSpPr>
        <p:spPr>
          <a:xfrm>
            <a:off x="3563415" y="1012655"/>
            <a:ext cx="11899111" cy="369332"/>
          </a:xfrm>
          <a:prstGeom prst="rect">
            <a:avLst/>
          </a:prstGeom>
          <a:noFill/>
        </p:spPr>
        <p:txBody>
          <a:bodyPr wrap="square">
            <a:spAutoFit/>
          </a:bodyPr>
          <a:lstStyle/>
          <a:p>
            <a:pPr lvl="1">
              <a:defRPr/>
            </a:pPr>
            <a:r>
              <a:rPr lang="en-US" b="1" i="1" dirty="0">
                <a:solidFill>
                  <a:schemeClr val="bg1"/>
                </a:solidFill>
                <a:latin typeface="Franklin Gothic Medium" panose="020B0603020102020204" pitchFamily="34" charset="0"/>
              </a:rPr>
              <a:t>Full C</a:t>
            </a:r>
            <a:r>
              <a:rPr lang="en-US" sz="1800" b="1" i="1" dirty="0">
                <a:solidFill>
                  <a:schemeClr val="bg1"/>
                </a:solidFill>
                <a:latin typeface="Franklin Gothic Medium" panose="020B0603020102020204" pitchFamily="34" charset="0"/>
              </a:rPr>
              <a:t>lass profile: </a:t>
            </a:r>
            <a:r>
              <a:rPr lang="en-US" sz="1800" i="1" dirty="0">
                <a:solidFill>
                  <a:schemeClr val="bg1"/>
                </a:solidFill>
                <a:latin typeface="Franklin Gothic Medium" panose="020B0603020102020204" pitchFamily="34" charset="0"/>
                <a:hlinkClick r:id="rId3"/>
              </a:rPr>
              <a:t>https://admissions.purdue.edu/become-student/class-profile/</a:t>
            </a:r>
            <a:endParaRPr lang="en-US" sz="1800" i="1" dirty="0">
              <a:solidFill>
                <a:schemeClr val="bg1"/>
              </a:solidFill>
              <a:latin typeface="Franklin Gothic Medium" panose="020B0603020102020204" pitchFamily="34" charset="0"/>
            </a:endParaRPr>
          </a:p>
        </p:txBody>
      </p:sp>
      <p:sp>
        <p:nvSpPr>
          <p:cNvPr id="11" name="Subtitle 2">
            <a:extLst>
              <a:ext uri="{FF2B5EF4-FFF2-40B4-BE49-F238E27FC236}">
                <a16:creationId xmlns:a16="http://schemas.microsoft.com/office/drawing/2014/main" id="{66E5635B-7530-55C9-0A52-D329BBF88B85}"/>
              </a:ext>
            </a:extLst>
          </p:cNvPr>
          <p:cNvSpPr txBox="1">
            <a:spLocks/>
          </p:cNvSpPr>
          <p:nvPr/>
        </p:nvSpPr>
        <p:spPr>
          <a:xfrm>
            <a:off x="802560" y="1009734"/>
            <a:ext cx="3107703"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2025-2026 Enrollment  </a:t>
            </a:r>
            <a:endParaRPr lang="en-US" sz="2400" dirty="0">
              <a:latin typeface="Franklin Gothic Medium" panose="020B0603020102020204" pitchFamily="34" charset="0"/>
            </a:endParaRPr>
          </a:p>
        </p:txBody>
      </p:sp>
      <p:pic>
        <p:nvPicPr>
          <p:cNvPr id="47" name="Picture 46">
            <a:extLst>
              <a:ext uri="{FF2B5EF4-FFF2-40B4-BE49-F238E27FC236}">
                <a16:creationId xmlns:a16="http://schemas.microsoft.com/office/drawing/2014/main" id="{C0E2AD60-108A-BF6A-FB15-0748F835E742}"/>
              </a:ext>
            </a:extLst>
          </p:cNvPr>
          <p:cNvPicPr>
            <a:picLocks noChangeAspect="1"/>
          </p:cNvPicPr>
          <p:nvPr/>
        </p:nvPicPr>
        <p:blipFill>
          <a:blip r:embed="rId4"/>
          <a:stretch>
            <a:fillRect/>
          </a:stretch>
        </p:blipFill>
        <p:spPr>
          <a:xfrm>
            <a:off x="1998742" y="1761606"/>
            <a:ext cx="4801270" cy="4466279"/>
          </a:xfrm>
          <a:prstGeom prst="rect">
            <a:avLst/>
          </a:prstGeom>
        </p:spPr>
      </p:pic>
      <p:sp>
        <p:nvSpPr>
          <p:cNvPr id="48" name="Subtitle 2">
            <a:extLst>
              <a:ext uri="{FF2B5EF4-FFF2-40B4-BE49-F238E27FC236}">
                <a16:creationId xmlns:a16="http://schemas.microsoft.com/office/drawing/2014/main" id="{5304B0D0-F196-7A58-6575-7E85D6C45E91}"/>
              </a:ext>
            </a:extLst>
          </p:cNvPr>
          <p:cNvSpPr txBox="1">
            <a:spLocks/>
          </p:cNvSpPr>
          <p:nvPr/>
        </p:nvSpPr>
        <p:spPr>
          <a:xfrm>
            <a:off x="7189872" y="3625414"/>
            <a:ext cx="3202178"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defRPr/>
            </a:pPr>
            <a:r>
              <a:rPr lang="en-US" sz="2400" dirty="0">
                <a:solidFill>
                  <a:schemeClr val="bg1"/>
                </a:solidFill>
                <a:latin typeface="Franklin Gothic Medium" panose="020B0603020102020204" pitchFamily="34" charset="0"/>
              </a:rPr>
              <a:t>International Students</a:t>
            </a:r>
          </a:p>
        </p:txBody>
      </p:sp>
      <p:sp>
        <p:nvSpPr>
          <p:cNvPr id="50" name="TextBox 49">
            <a:extLst>
              <a:ext uri="{FF2B5EF4-FFF2-40B4-BE49-F238E27FC236}">
                <a16:creationId xmlns:a16="http://schemas.microsoft.com/office/drawing/2014/main" id="{83DEC934-0081-EF8E-FC7B-3229AA4592E3}"/>
              </a:ext>
            </a:extLst>
          </p:cNvPr>
          <p:cNvSpPr txBox="1"/>
          <p:nvPr/>
        </p:nvSpPr>
        <p:spPr>
          <a:xfrm>
            <a:off x="7252923" y="4044851"/>
            <a:ext cx="3682329" cy="1200329"/>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000000"/>
                </a:solidFill>
                <a:effectLst/>
                <a:latin typeface="acumin-pro"/>
              </a:rPr>
              <a:t>Total Enrollment: 9,270</a:t>
            </a:r>
          </a:p>
          <a:p>
            <a:pPr marL="285750" indent="-285750" algn="l">
              <a:buFont typeface="Arial" panose="020B0604020202020204" pitchFamily="34" charset="0"/>
              <a:buChar char="•"/>
            </a:pPr>
            <a:r>
              <a:rPr lang="en-US" b="0" i="0" dirty="0">
                <a:solidFill>
                  <a:srgbClr val="000000"/>
                </a:solidFill>
                <a:effectLst/>
                <a:latin typeface="acumin-pro"/>
              </a:rPr>
              <a:t>Undergraduate Students: 3,974</a:t>
            </a:r>
            <a:endParaRPr lang="en-US" dirty="0">
              <a:solidFill>
                <a:srgbClr val="000000"/>
              </a:solidFill>
              <a:latin typeface="acumin-pro"/>
            </a:endParaRPr>
          </a:p>
          <a:p>
            <a:pPr marL="285750" indent="-285750" algn="l">
              <a:buFont typeface="Arial" panose="020B0604020202020204" pitchFamily="34" charset="0"/>
              <a:buChar char="•"/>
            </a:pPr>
            <a:r>
              <a:rPr lang="en-US" b="0" i="0" cap="all" dirty="0">
                <a:solidFill>
                  <a:srgbClr val="8E6F3E"/>
                </a:solidFill>
                <a:effectLst/>
                <a:latin typeface="United Sans"/>
              </a:rPr>
              <a:t>121 </a:t>
            </a:r>
            <a:r>
              <a:rPr lang="en-US" b="1" i="0" cap="all" dirty="0">
                <a:solidFill>
                  <a:srgbClr val="000000"/>
                </a:solidFill>
                <a:effectLst/>
                <a:latin typeface="United Sans Condensed"/>
              </a:rPr>
              <a:t>Countries Represented </a:t>
            </a:r>
            <a:endParaRPr lang="en-US" b="0" i="0" dirty="0">
              <a:solidFill>
                <a:srgbClr val="FFFFFF"/>
              </a:solidFill>
              <a:effectLst/>
              <a:latin typeface="acumin-pro"/>
            </a:endParaRPr>
          </a:p>
          <a:p>
            <a:pPr marL="285750" indent="-285750" algn="l">
              <a:buFont typeface="Arial" panose="020B0604020202020204" pitchFamily="34" charset="0"/>
              <a:buChar char="•"/>
            </a:pPr>
            <a:endParaRPr lang="en-US" b="0" i="0" dirty="0">
              <a:solidFill>
                <a:srgbClr val="000000"/>
              </a:solidFill>
              <a:effectLst/>
              <a:latin typeface="acumin-pro"/>
            </a:endParaRPr>
          </a:p>
        </p:txBody>
      </p:sp>
      <p:sp>
        <p:nvSpPr>
          <p:cNvPr id="51" name="Subtitle 2">
            <a:extLst>
              <a:ext uri="{FF2B5EF4-FFF2-40B4-BE49-F238E27FC236}">
                <a16:creationId xmlns:a16="http://schemas.microsoft.com/office/drawing/2014/main" id="{BEA60A51-1FBA-0756-062B-DFE59C6B6C6E}"/>
              </a:ext>
            </a:extLst>
          </p:cNvPr>
          <p:cNvSpPr txBox="1">
            <a:spLocks/>
          </p:cNvSpPr>
          <p:nvPr/>
        </p:nvSpPr>
        <p:spPr>
          <a:xfrm>
            <a:off x="274894" y="1348028"/>
            <a:ext cx="3202178"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defRPr/>
            </a:pPr>
            <a:r>
              <a:rPr lang="en-US" sz="2400" dirty="0">
                <a:solidFill>
                  <a:schemeClr val="bg1"/>
                </a:solidFill>
                <a:latin typeface="Franklin Gothic Medium" panose="020B0603020102020204" pitchFamily="34" charset="0"/>
              </a:rPr>
              <a:t>1</a:t>
            </a:r>
            <a:r>
              <a:rPr lang="en-US" sz="2400" baseline="30000" dirty="0">
                <a:solidFill>
                  <a:schemeClr val="bg1"/>
                </a:solidFill>
                <a:latin typeface="Franklin Gothic Medium" panose="020B0603020102020204" pitchFamily="34" charset="0"/>
              </a:rPr>
              <a:t>st</a:t>
            </a:r>
            <a:r>
              <a:rPr lang="en-US" sz="2400" dirty="0">
                <a:solidFill>
                  <a:schemeClr val="bg1"/>
                </a:solidFill>
                <a:latin typeface="Franklin Gothic Medium" panose="020B0603020102020204" pitchFamily="34" charset="0"/>
              </a:rPr>
              <a:t> Year Students</a:t>
            </a:r>
          </a:p>
        </p:txBody>
      </p:sp>
      <p:sp>
        <p:nvSpPr>
          <p:cNvPr id="53" name="TextBox 52">
            <a:extLst>
              <a:ext uri="{FF2B5EF4-FFF2-40B4-BE49-F238E27FC236}">
                <a16:creationId xmlns:a16="http://schemas.microsoft.com/office/drawing/2014/main" id="{BA4AB657-20E1-DDF2-4039-89D548DEF3CC}"/>
              </a:ext>
            </a:extLst>
          </p:cNvPr>
          <p:cNvSpPr txBox="1"/>
          <p:nvPr/>
        </p:nvSpPr>
        <p:spPr>
          <a:xfrm>
            <a:off x="7252923" y="2330759"/>
            <a:ext cx="3595832" cy="646331"/>
          </a:xfrm>
          <a:prstGeom prst="rect">
            <a:avLst/>
          </a:prstGeom>
          <a:noFill/>
        </p:spPr>
        <p:txBody>
          <a:bodyPr wrap="square">
            <a:spAutoFit/>
          </a:bodyPr>
          <a:lstStyle/>
          <a:p>
            <a:pPr marL="285750" indent="-285750" algn="l">
              <a:buFont typeface="Arial" panose="020B0604020202020204" pitchFamily="34" charset="0"/>
              <a:buChar char="•"/>
            </a:pPr>
            <a:r>
              <a:rPr lang="en-US" b="1" i="0" dirty="0">
                <a:solidFill>
                  <a:srgbClr val="000000"/>
                </a:solidFill>
                <a:effectLst/>
                <a:latin typeface="acumin-pro"/>
              </a:rPr>
              <a:t>Total Enrollment: 4,457</a:t>
            </a:r>
          </a:p>
          <a:p>
            <a:pPr marL="285750" indent="-285750" algn="l">
              <a:buFont typeface="Arial" panose="020B0604020202020204" pitchFamily="34" charset="0"/>
              <a:buChar char="•"/>
            </a:pPr>
            <a:r>
              <a:rPr lang="en-US" b="0" i="0" dirty="0">
                <a:solidFill>
                  <a:srgbClr val="000000"/>
                </a:solidFill>
                <a:effectLst/>
                <a:latin typeface="acumin-pro"/>
              </a:rPr>
              <a:t>Incoming Transfers: 903</a:t>
            </a:r>
          </a:p>
        </p:txBody>
      </p:sp>
      <p:sp>
        <p:nvSpPr>
          <p:cNvPr id="54" name="Subtitle 2">
            <a:extLst>
              <a:ext uri="{FF2B5EF4-FFF2-40B4-BE49-F238E27FC236}">
                <a16:creationId xmlns:a16="http://schemas.microsoft.com/office/drawing/2014/main" id="{CC6CFA04-932B-38FF-42E4-C3C48820EFE0}"/>
              </a:ext>
            </a:extLst>
          </p:cNvPr>
          <p:cNvSpPr txBox="1">
            <a:spLocks/>
          </p:cNvSpPr>
          <p:nvPr/>
        </p:nvSpPr>
        <p:spPr>
          <a:xfrm>
            <a:off x="6991080" y="1961427"/>
            <a:ext cx="3202178"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lgn="ctr">
              <a:defRPr/>
            </a:pPr>
            <a:r>
              <a:rPr lang="en-US" sz="2400" dirty="0">
                <a:solidFill>
                  <a:schemeClr val="bg1"/>
                </a:solidFill>
                <a:latin typeface="Franklin Gothic Medium" panose="020B0603020102020204" pitchFamily="34" charset="0"/>
              </a:rPr>
              <a:t>Transfer Students</a:t>
            </a:r>
          </a:p>
        </p:txBody>
      </p:sp>
    </p:spTree>
    <p:extLst>
      <p:ext uri="{BB962C8B-B14F-4D97-AF65-F5344CB8AC3E}">
        <p14:creationId xmlns:p14="http://schemas.microsoft.com/office/powerpoint/2010/main" val="337333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24995-7623-54D3-631A-67F601E9E6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C819E-D27D-0602-7421-CAA4EB38512A}"/>
              </a:ext>
            </a:extLst>
          </p:cNvPr>
          <p:cNvSpPr>
            <a:spLocks noGrp="1"/>
          </p:cNvSpPr>
          <p:nvPr>
            <p:ph type="title"/>
          </p:nvPr>
        </p:nvSpPr>
        <p:spPr>
          <a:xfrm>
            <a:off x="1023257" y="2337582"/>
            <a:ext cx="7763458" cy="592834"/>
          </a:xfrm>
        </p:spPr>
        <p:txBody>
          <a:bodyPr/>
          <a:lstStyle/>
          <a:p>
            <a:pPr algn="l"/>
            <a:r>
              <a:rPr lang="en-US" i="1" dirty="0">
                <a:solidFill>
                  <a:schemeClr val="accent4"/>
                </a:solidFill>
                <a:latin typeface="Franklin Gothic Medium (Headings)"/>
              </a:rPr>
              <a:t>Scholarships </a:t>
            </a:r>
            <a:br>
              <a:rPr lang="en-US" dirty="0">
                <a:solidFill>
                  <a:schemeClr val="accent4"/>
                </a:solidFill>
                <a:latin typeface="+mj-lt"/>
              </a:rPr>
            </a:br>
            <a:endParaRPr lang="en-US" dirty="0">
              <a:solidFill>
                <a:schemeClr val="accent4"/>
              </a:solidFill>
              <a:latin typeface="+mj-lt"/>
            </a:endParaRPr>
          </a:p>
        </p:txBody>
      </p:sp>
      <p:sp>
        <p:nvSpPr>
          <p:cNvPr id="3" name="TextBox 2">
            <a:extLst>
              <a:ext uri="{FF2B5EF4-FFF2-40B4-BE49-F238E27FC236}">
                <a16:creationId xmlns:a16="http://schemas.microsoft.com/office/drawing/2014/main" id="{8F2A40C5-BD77-EA02-18B9-E2738A9EEE3D}"/>
              </a:ext>
            </a:extLst>
          </p:cNvPr>
          <p:cNvSpPr txBox="1"/>
          <p:nvPr/>
        </p:nvSpPr>
        <p:spPr>
          <a:xfrm>
            <a:off x="1237129" y="3224172"/>
            <a:ext cx="406101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4"/>
                </a:solidFill>
                <a:latin typeface="Franklin Gothic Medium (Headings)"/>
              </a:rPr>
              <a:t>PFLF</a:t>
            </a:r>
          </a:p>
          <a:p>
            <a:pPr marL="285750" indent="-285750">
              <a:buFont typeface="Arial" panose="020B0604020202020204" pitchFamily="34" charset="0"/>
              <a:buChar char="•"/>
            </a:pPr>
            <a:r>
              <a:rPr lang="en-US" sz="2400" dirty="0">
                <a:solidFill>
                  <a:schemeClr val="accent4"/>
                </a:solidFill>
                <a:latin typeface="Franklin Gothic Medium (Headings)"/>
              </a:rPr>
              <a:t>DFA </a:t>
            </a:r>
          </a:p>
        </p:txBody>
      </p:sp>
    </p:spTree>
    <p:extLst>
      <p:ext uri="{BB962C8B-B14F-4D97-AF65-F5344CB8AC3E}">
        <p14:creationId xmlns:p14="http://schemas.microsoft.com/office/powerpoint/2010/main" val="1959105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38731-EB83-551D-1E4C-79D9B4A8F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8AD0B6-E8F5-964A-F6EB-BC1EEEE5AF92}"/>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PFLF Scholarship Timeline – Students </a:t>
            </a:r>
            <a:endParaRPr lang="en-US" dirty="0">
              <a:solidFill>
                <a:srgbClr val="FF0000"/>
              </a:solidFill>
              <a:latin typeface="Franklin Gothic Medium" panose="020B0603020102020204" pitchFamily="34" charset="0"/>
            </a:endParaRPr>
          </a:p>
        </p:txBody>
      </p:sp>
      <p:sp>
        <p:nvSpPr>
          <p:cNvPr id="4" name="Flowchart: Connector 3">
            <a:extLst>
              <a:ext uri="{FF2B5EF4-FFF2-40B4-BE49-F238E27FC236}">
                <a16:creationId xmlns:a16="http://schemas.microsoft.com/office/drawing/2014/main" id="{24B69DB2-9937-DDCD-03C2-56E3DD47F115}"/>
              </a:ext>
            </a:extLst>
          </p:cNvPr>
          <p:cNvSpPr/>
          <p:nvPr/>
        </p:nvSpPr>
        <p:spPr>
          <a:xfrm>
            <a:off x="1017427" y="1750423"/>
            <a:ext cx="1750423" cy="17830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solidFill>
              </a:rPr>
              <a:t>Dec. 1</a:t>
            </a:r>
            <a:r>
              <a:rPr lang="en-US" sz="2400" b="1" baseline="30000" dirty="0">
                <a:solidFill>
                  <a:schemeClr val="accent4"/>
                </a:solidFill>
              </a:rPr>
              <a:t>st</a:t>
            </a:r>
            <a:r>
              <a:rPr lang="en-US" sz="2400" b="1" dirty="0">
                <a:solidFill>
                  <a:schemeClr val="accent4"/>
                </a:solidFill>
              </a:rPr>
              <a:t> </a:t>
            </a:r>
          </a:p>
        </p:txBody>
      </p:sp>
      <p:sp>
        <p:nvSpPr>
          <p:cNvPr id="6" name="TextBox 5">
            <a:extLst>
              <a:ext uri="{FF2B5EF4-FFF2-40B4-BE49-F238E27FC236}">
                <a16:creationId xmlns:a16="http://schemas.microsoft.com/office/drawing/2014/main" id="{9FCC8860-2E32-4198-F84C-B1E2F5C8F428}"/>
              </a:ext>
            </a:extLst>
          </p:cNvPr>
          <p:cNvSpPr txBox="1"/>
          <p:nvPr/>
        </p:nvSpPr>
        <p:spPr>
          <a:xfrm>
            <a:off x="852352" y="3853233"/>
            <a:ext cx="208679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dirty="0">
                <a:solidFill>
                  <a:schemeClr val="bg1"/>
                </a:solidFill>
                <a:effectLst/>
                <a:latin typeface="Franklin Gothic Medium (Headings)"/>
                <a:ea typeface="Times New Roman" panose="02020603050405020304" pitchFamily="18" charset="0"/>
                <a:cs typeface="Arial" panose="020B0604020202020204" pitchFamily="34" charset="0"/>
              </a:rPr>
              <a:t>Application goes live (All Students)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dirty="0">
              <a:solidFill>
                <a:schemeClr val="bg1"/>
              </a:solidFill>
              <a:effectLst/>
              <a:latin typeface="Franklin Gothic Medium (Headings)"/>
              <a:ea typeface="Times New Roman" panose="02020603050405020304" pitchFamily="18" charset="0"/>
              <a:cs typeface="Arial" panose="020B0604020202020204" pitchFamily="34" charset="0"/>
            </a:endParaRPr>
          </a:p>
        </p:txBody>
      </p:sp>
      <p:sp>
        <p:nvSpPr>
          <p:cNvPr id="7" name="Flowchart: Connector 6">
            <a:extLst>
              <a:ext uri="{FF2B5EF4-FFF2-40B4-BE49-F238E27FC236}">
                <a16:creationId xmlns:a16="http://schemas.microsoft.com/office/drawing/2014/main" id="{B7156C81-C40A-FD7A-9C5C-7817DC6DDE63}"/>
              </a:ext>
            </a:extLst>
          </p:cNvPr>
          <p:cNvSpPr/>
          <p:nvPr/>
        </p:nvSpPr>
        <p:spPr>
          <a:xfrm>
            <a:off x="3696791" y="1762128"/>
            <a:ext cx="1750423" cy="1783080"/>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solidFill>
              </a:rPr>
              <a:t>Jan. 15</a:t>
            </a:r>
            <a:r>
              <a:rPr lang="en-US" sz="2400" b="1" baseline="30000" dirty="0">
                <a:solidFill>
                  <a:schemeClr val="accent4"/>
                </a:solidFill>
              </a:rPr>
              <a:t>th</a:t>
            </a:r>
            <a:r>
              <a:rPr lang="en-US" sz="2400" b="1" dirty="0">
                <a:solidFill>
                  <a:schemeClr val="accent4"/>
                </a:solidFill>
              </a:rPr>
              <a:t> </a:t>
            </a:r>
          </a:p>
        </p:txBody>
      </p:sp>
      <p:sp>
        <p:nvSpPr>
          <p:cNvPr id="8" name="TextBox 7">
            <a:extLst>
              <a:ext uri="{FF2B5EF4-FFF2-40B4-BE49-F238E27FC236}">
                <a16:creationId xmlns:a16="http://schemas.microsoft.com/office/drawing/2014/main" id="{B3455C50-A62A-404A-6B73-9766479296AD}"/>
              </a:ext>
            </a:extLst>
          </p:cNvPr>
          <p:cNvSpPr txBox="1"/>
          <p:nvPr/>
        </p:nvSpPr>
        <p:spPr>
          <a:xfrm>
            <a:off x="3402176" y="3864938"/>
            <a:ext cx="221633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Admission Decisions for Early Action Applicants </a:t>
            </a:r>
            <a:endParaRPr lang="en-US" dirty="0">
              <a:solidFill>
                <a:schemeClr val="bg1"/>
              </a:solidFill>
              <a:latin typeface="Franklin Gothic Medium (Headings)"/>
            </a:endParaRPr>
          </a:p>
        </p:txBody>
      </p:sp>
      <p:sp>
        <p:nvSpPr>
          <p:cNvPr id="13" name="Flowchart: Connector 12">
            <a:extLst>
              <a:ext uri="{FF2B5EF4-FFF2-40B4-BE49-F238E27FC236}">
                <a16:creationId xmlns:a16="http://schemas.microsoft.com/office/drawing/2014/main" id="{0FB8AA3D-64CF-7DD8-B830-1CD5F5BC606D}"/>
              </a:ext>
            </a:extLst>
          </p:cNvPr>
          <p:cNvSpPr/>
          <p:nvPr/>
        </p:nvSpPr>
        <p:spPr>
          <a:xfrm>
            <a:off x="6547448" y="1762128"/>
            <a:ext cx="1750423" cy="17830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solidFill>
              </a:rPr>
              <a:t>Feb. 1</a:t>
            </a:r>
            <a:r>
              <a:rPr lang="en-US" sz="2400" b="1" baseline="30000" dirty="0">
                <a:solidFill>
                  <a:schemeClr val="accent4"/>
                </a:solidFill>
              </a:rPr>
              <a:t>st</a:t>
            </a:r>
            <a:r>
              <a:rPr lang="en-US" sz="2400" b="1" dirty="0">
                <a:solidFill>
                  <a:schemeClr val="accent4"/>
                </a:solidFill>
              </a:rPr>
              <a:t> </a:t>
            </a:r>
          </a:p>
        </p:txBody>
      </p:sp>
      <p:sp>
        <p:nvSpPr>
          <p:cNvPr id="14" name="TextBox 13">
            <a:extLst>
              <a:ext uri="{FF2B5EF4-FFF2-40B4-BE49-F238E27FC236}">
                <a16:creationId xmlns:a16="http://schemas.microsoft.com/office/drawing/2014/main" id="{22002119-8147-0BB3-D35B-2635CA863F85}"/>
              </a:ext>
            </a:extLst>
          </p:cNvPr>
          <p:cNvSpPr txBox="1"/>
          <p:nvPr/>
        </p:nvSpPr>
        <p:spPr>
          <a:xfrm>
            <a:off x="6252833" y="3864938"/>
            <a:ext cx="22163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Incoming freshman application deadline</a:t>
            </a:r>
            <a:endParaRPr lang="en-US" dirty="0">
              <a:solidFill>
                <a:schemeClr val="bg1"/>
              </a:solidFill>
              <a:latin typeface="Franklin Gothic Medium (Headings)"/>
            </a:endParaRPr>
          </a:p>
        </p:txBody>
      </p:sp>
      <p:sp>
        <p:nvSpPr>
          <p:cNvPr id="15" name="Flowchart: Connector 14">
            <a:extLst>
              <a:ext uri="{FF2B5EF4-FFF2-40B4-BE49-F238E27FC236}">
                <a16:creationId xmlns:a16="http://schemas.microsoft.com/office/drawing/2014/main" id="{5F7AEEAA-B8D2-9DA4-3AF7-CC05408C03BD}"/>
              </a:ext>
            </a:extLst>
          </p:cNvPr>
          <p:cNvSpPr/>
          <p:nvPr/>
        </p:nvSpPr>
        <p:spPr>
          <a:xfrm>
            <a:off x="9327965" y="1750423"/>
            <a:ext cx="1750423" cy="1783080"/>
          </a:xfrm>
          <a:prstGeom prst="flowChartConnector">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4"/>
                </a:solidFill>
              </a:rPr>
              <a:t>March 1</a:t>
            </a:r>
            <a:r>
              <a:rPr lang="en-US" sz="2400" b="1" baseline="30000" dirty="0">
                <a:solidFill>
                  <a:schemeClr val="accent4"/>
                </a:solidFill>
              </a:rPr>
              <a:t>st</a:t>
            </a:r>
            <a:r>
              <a:rPr lang="en-US" sz="2400" b="1" dirty="0">
                <a:solidFill>
                  <a:schemeClr val="accent4"/>
                </a:solidFill>
              </a:rPr>
              <a:t> </a:t>
            </a:r>
          </a:p>
        </p:txBody>
      </p:sp>
      <p:sp>
        <p:nvSpPr>
          <p:cNvPr id="16" name="TextBox 15">
            <a:extLst>
              <a:ext uri="{FF2B5EF4-FFF2-40B4-BE49-F238E27FC236}">
                <a16:creationId xmlns:a16="http://schemas.microsoft.com/office/drawing/2014/main" id="{976D300F-6E58-19CB-75A0-32C937D758A7}"/>
              </a:ext>
            </a:extLst>
          </p:cNvPr>
          <p:cNvSpPr txBox="1"/>
          <p:nvPr/>
        </p:nvSpPr>
        <p:spPr>
          <a:xfrm>
            <a:off x="9033350" y="3853233"/>
            <a:ext cx="221633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Current student application deadline</a:t>
            </a:r>
            <a:endParaRPr lang="en-US" dirty="0">
              <a:solidFill>
                <a:schemeClr val="bg1"/>
              </a:solidFill>
              <a:latin typeface="Franklin Gothic Medium (Headings)"/>
            </a:endParaRPr>
          </a:p>
        </p:txBody>
      </p:sp>
    </p:spTree>
    <p:extLst>
      <p:ext uri="{BB962C8B-B14F-4D97-AF65-F5344CB8AC3E}">
        <p14:creationId xmlns:p14="http://schemas.microsoft.com/office/powerpoint/2010/main" val="350009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A6F1D-A7F6-41CC-6D98-3F5A94159B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C4120E-2A12-4139-0F45-AA8C83C2D4D4}"/>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PFLF Scholarship Timeline – Clubs </a:t>
            </a:r>
            <a:endParaRPr lang="en-US" dirty="0">
              <a:solidFill>
                <a:srgbClr val="FF0000"/>
              </a:solidFill>
              <a:latin typeface="Franklin Gothic Medium" panose="020B0603020102020204" pitchFamily="34" charset="0"/>
            </a:endParaRPr>
          </a:p>
        </p:txBody>
      </p:sp>
      <p:graphicFrame>
        <p:nvGraphicFramePr>
          <p:cNvPr id="3" name="Table 2">
            <a:extLst>
              <a:ext uri="{FF2B5EF4-FFF2-40B4-BE49-F238E27FC236}">
                <a16:creationId xmlns:a16="http://schemas.microsoft.com/office/drawing/2014/main" id="{1F80929D-3E7D-D36E-C445-39420322B255}"/>
              </a:ext>
            </a:extLst>
          </p:cNvPr>
          <p:cNvGraphicFramePr>
            <a:graphicFrameLocks noGrp="1"/>
          </p:cNvGraphicFramePr>
          <p:nvPr>
            <p:extLst>
              <p:ext uri="{D42A27DB-BD31-4B8C-83A1-F6EECF244321}">
                <p14:modId xmlns:p14="http://schemas.microsoft.com/office/powerpoint/2010/main" val="1683278031"/>
              </p:ext>
            </p:extLst>
          </p:nvPr>
        </p:nvGraphicFramePr>
        <p:xfrm>
          <a:off x="455372" y="1047931"/>
          <a:ext cx="11275074" cy="4683760"/>
        </p:xfrm>
        <a:graphic>
          <a:graphicData uri="http://schemas.openxmlformats.org/drawingml/2006/table">
            <a:tbl>
              <a:tblPr firstRow="1" bandRow="1">
                <a:tableStyleId>{69012ECD-51FC-41F1-AA8D-1B2483CD663E}</a:tableStyleId>
              </a:tblPr>
              <a:tblGrid>
                <a:gridCol w="1986443">
                  <a:extLst>
                    <a:ext uri="{9D8B030D-6E8A-4147-A177-3AD203B41FA5}">
                      <a16:colId xmlns:a16="http://schemas.microsoft.com/office/drawing/2014/main" val="961044436"/>
                    </a:ext>
                  </a:extLst>
                </a:gridCol>
                <a:gridCol w="9288631">
                  <a:extLst>
                    <a:ext uri="{9D8B030D-6E8A-4147-A177-3AD203B41FA5}">
                      <a16:colId xmlns:a16="http://schemas.microsoft.com/office/drawing/2014/main" val="3298201675"/>
                    </a:ext>
                  </a:extLst>
                </a:gridCol>
              </a:tblGrid>
              <a:tr h="0">
                <a:tc>
                  <a:txBody>
                    <a:bodyPr/>
                    <a:lstStyle/>
                    <a:p>
                      <a:r>
                        <a:rPr lang="en-US" dirty="0">
                          <a:latin typeface="Franklin Gothic Medium (Headings)"/>
                        </a:rPr>
                        <a:t>Date</a:t>
                      </a:r>
                    </a:p>
                  </a:txBody>
                  <a:tcPr/>
                </a:tc>
                <a:tc>
                  <a:txBody>
                    <a:bodyPr/>
                    <a:lstStyle/>
                    <a:p>
                      <a:r>
                        <a:rPr lang="en-US" dirty="0">
                          <a:latin typeface="Franklin Gothic Medium (Headings)"/>
                        </a:rPr>
                        <a:t>Actions</a:t>
                      </a:r>
                    </a:p>
                  </a:txBody>
                  <a:tcPr/>
                </a:tc>
                <a:extLst>
                  <a:ext uri="{0D108BD9-81ED-4DB2-BD59-A6C34878D82A}">
                    <a16:rowId xmlns:a16="http://schemas.microsoft.com/office/drawing/2014/main" val="2132168628"/>
                  </a:ext>
                </a:extLst>
              </a:tr>
              <a:tr h="370840">
                <a:tc>
                  <a:txBody>
                    <a:bodyPr/>
                    <a:lstStyle/>
                    <a:p>
                      <a:r>
                        <a:rPr lang="en-US" sz="1800" kern="100" dirty="0">
                          <a:solidFill>
                            <a:schemeClr val="bg1"/>
                          </a:solidFill>
                          <a:effectLst/>
                          <a:latin typeface="Franklin Gothic Medium (Headings)"/>
                          <a:cs typeface="Arial" panose="020B0604020202020204" pitchFamily="34" charset="0"/>
                        </a:rPr>
                        <a:t>November 21</a:t>
                      </a:r>
                      <a:endParaRPr lang="en-US" dirty="0">
                        <a:solidFill>
                          <a:schemeClr val="bg1"/>
                        </a:solidFill>
                        <a:latin typeface="Franklin Gothic Medium (Heading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Alumni Clubs Team send letter to Clubs with scholarship projected award, timelines including for budget adjustments, the Committee Form Survey link </a:t>
                      </a:r>
                    </a:p>
                  </a:txBody>
                  <a:tcPr/>
                </a:tc>
                <a:extLst>
                  <a:ext uri="{0D108BD9-81ED-4DB2-BD59-A6C34878D82A}">
                    <a16:rowId xmlns:a16="http://schemas.microsoft.com/office/drawing/2014/main" val="559331343"/>
                  </a:ext>
                </a:extLst>
              </a:tr>
              <a:tr h="370840">
                <a:tc>
                  <a:txBody>
                    <a:bodyPr/>
                    <a:lstStyle/>
                    <a:p>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December 1</a:t>
                      </a:r>
                      <a:r>
                        <a:rPr lang="en-US" sz="1800" kern="100" baseline="30000" dirty="0">
                          <a:solidFill>
                            <a:schemeClr val="bg1"/>
                          </a:solidFill>
                          <a:effectLst/>
                          <a:latin typeface="Franklin Gothic Medium (Headings)"/>
                          <a:ea typeface="Times New Roman" panose="02020603050405020304" pitchFamily="18" charset="0"/>
                          <a:cs typeface="Arial" panose="020B0604020202020204" pitchFamily="34" charset="0"/>
                        </a:rPr>
                        <a:t>st</a:t>
                      </a: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 </a:t>
                      </a:r>
                      <a:endParaRPr lang="en-US" dirty="0">
                        <a:latin typeface="Franklin Gothic Medium (Heading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dirty="0">
                          <a:solidFill>
                            <a:schemeClr val="bg1"/>
                          </a:solidFill>
                          <a:effectLst/>
                          <a:latin typeface="Franklin Gothic Medium (Headings)"/>
                          <a:ea typeface="Times New Roman" panose="02020603050405020304" pitchFamily="18" charset="0"/>
                          <a:cs typeface="Arial" panose="020B0604020202020204" pitchFamily="34" charset="0"/>
                        </a:rPr>
                        <a:t>Application goes live</a:t>
                      </a:r>
                    </a:p>
                  </a:txBody>
                  <a:tcPr/>
                </a:tc>
                <a:extLst>
                  <a:ext uri="{0D108BD9-81ED-4DB2-BD59-A6C34878D82A}">
                    <a16:rowId xmlns:a16="http://schemas.microsoft.com/office/drawing/2014/main" val="520833235"/>
                  </a:ext>
                </a:extLst>
              </a:tr>
              <a:tr h="370840">
                <a:tc>
                  <a:txBody>
                    <a:bodyPr/>
                    <a:lstStyle/>
                    <a:p>
                      <a:endParaRPr lang="en-US" dirty="0">
                        <a:latin typeface="Franklin Gothic Medium (Heading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rgbClr val="FF0000"/>
                          </a:solidFill>
                          <a:effectLst/>
                          <a:latin typeface="Franklin Gothic Medium (Headings)"/>
                          <a:cs typeface="Arial" panose="020B0604020202020204" pitchFamily="34" charset="0"/>
                        </a:rPr>
                        <a:t>NEW </a:t>
                      </a:r>
                      <a:r>
                        <a:rPr lang="en-US" sz="1800" kern="100" dirty="0">
                          <a:solidFill>
                            <a:schemeClr val="bg1"/>
                          </a:solidFill>
                          <a:effectLst/>
                          <a:latin typeface="Franklin Gothic Medium (Headings)"/>
                          <a:cs typeface="Arial" panose="020B0604020202020204" pitchFamily="34" charset="0"/>
                        </a:rPr>
                        <a:t>– Clubs confirms to Alumni team the expected projected award (increasing or decreasing the amount)</a:t>
                      </a:r>
                    </a:p>
                  </a:txBody>
                  <a:tcPr>
                    <a:solidFill>
                      <a:schemeClr val="accent4">
                        <a:lumMod val="75000"/>
                      </a:schemeClr>
                    </a:solidFill>
                  </a:tcPr>
                </a:tc>
                <a:extLst>
                  <a:ext uri="{0D108BD9-81ED-4DB2-BD59-A6C34878D82A}">
                    <a16:rowId xmlns:a16="http://schemas.microsoft.com/office/drawing/2014/main" val="10516598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December 19</a:t>
                      </a:r>
                      <a:endParaRPr lang="en-US" dirty="0">
                        <a:solidFill>
                          <a:schemeClr val="bg1"/>
                        </a:solidFill>
                        <a:latin typeface="Franklin Gothic Medium (Heading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chemeClr val="tx1"/>
                          </a:solidFill>
                          <a:effectLst/>
                          <a:latin typeface="Franklin Gothic Medium (Headings)"/>
                          <a:ea typeface="Times New Roman" panose="02020603050405020304" pitchFamily="18" charset="0"/>
                          <a:cs typeface="Arial" panose="020B0604020202020204" pitchFamily="34" charset="0"/>
                        </a:rPr>
                        <a:t>Scholarship committee names are due </a:t>
                      </a:r>
                      <a:endParaRPr lang="en-US" i="1" dirty="0">
                        <a:solidFill>
                          <a:schemeClr val="tx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3728856930"/>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January 15</a:t>
                      </a:r>
                      <a:r>
                        <a:rPr lang="en-US" sz="1800" kern="100" baseline="30000" dirty="0">
                          <a:solidFill>
                            <a:schemeClr val="bg1"/>
                          </a:solidFill>
                          <a:effectLst/>
                          <a:latin typeface="Franklin Gothic Medium (Headings)"/>
                          <a:ea typeface="Times New Roman" panose="02020603050405020304" pitchFamily="18" charset="0"/>
                          <a:cs typeface="Arial" panose="020B0604020202020204" pitchFamily="34" charset="0"/>
                        </a:rPr>
                        <a:t>th</a:t>
                      </a: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 </a:t>
                      </a:r>
                      <a:endParaRPr lang="en-US" dirty="0">
                        <a:solidFill>
                          <a:schemeClr val="bg1"/>
                        </a:solidFill>
                        <a:latin typeface="Franklin Gothic Medium (Headings)"/>
                      </a:endParaRPr>
                    </a:p>
                    <a:p>
                      <a:endParaRPr lang="en-US" dirty="0">
                        <a:solidFill>
                          <a:schemeClr val="bg1"/>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chemeClr val="tx1"/>
                          </a:solidFill>
                          <a:effectLst/>
                          <a:latin typeface="Franklin Gothic Medium (Headings)"/>
                          <a:ea typeface="Times New Roman" panose="02020603050405020304" pitchFamily="18" charset="0"/>
                          <a:cs typeface="Arial" panose="020B0604020202020204" pitchFamily="34" charset="0"/>
                        </a:rPr>
                        <a:t>Deadline for clubs to have money deposited into their accounts to increase award amount</a:t>
                      </a:r>
                      <a:endParaRPr lang="en-US" dirty="0">
                        <a:solidFill>
                          <a:schemeClr val="tx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1363900371"/>
                  </a:ext>
                </a:extLst>
              </a:tr>
              <a:tr h="370840">
                <a:tc vMerge="1">
                  <a:txBody>
                    <a:bodyPr/>
                    <a:lstStyle/>
                    <a:p>
                      <a:endParaRPr lang="en-US" dirty="0">
                        <a:solidFill>
                          <a:schemeClr val="bg1"/>
                        </a:solidFill>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chemeClr val="tx1"/>
                          </a:solidFill>
                          <a:effectLst/>
                          <a:latin typeface="Franklin Gothic Medium (Headings)"/>
                          <a:ea typeface="Times New Roman" panose="02020603050405020304" pitchFamily="18" charset="0"/>
                          <a:cs typeface="Arial" panose="020B0604020202020204" pitchFamily="34" charset="0"/>
                        </a:rPr>
                        <a:t>Deadline for Scholarship committee members need to sign the Statement of Integrity and Volunteer Conduct form (if they have not already done so as a club officer)</a:t>
                      </a:r>
                      <a:endParaRPr lang="en-US" dirty="0">
                        <a:solidFill>
                          <a:schemeClr val="tx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183269404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Franklin Gothic Medium (Headings)"/>
                          <a:cs typeface="Arial" panose="020B0604020202020204" pitchFamily="34" charset="0"/>
                        </a:rPr>
                        <a:t>February 15</a:t>
                      </a:r>
                      <a:r>
                        <a:rPr lang="en-US" sz="1800" kern="100" baseline="30000" dirty="0">
                          <a:solidFill>
                            <a:schemeClr val="bg1"/>
                          </a:solidFill>
                          <a:effectLst/>
                          <a:latin typeface="Franklin Gothic Medium (Headings)"/>
                          <a:cs typeface="Arial" panose="020B0604020202020204" pitchFamily="34" charset="0"/>
                        </a:rPr>
                        <a:t>th</a:t>
                      </a:r>
                      <a:r>
                        <a:rPr lang="en-US" sz="1800" kern="100" dirty="0">
                          <a:solidFill>
                            <a:schemeClr val="bg1"/>
                          </a:solidFill>
                          <a:effectLst/>
                          <a:latin typeface="Franklin Gothic Medium (Headings)"/>
                          <a:cs typeface="Arial" panose="020B0604020202020204" pitchFamily="34" charset="0"/>
                        </a:rPr>
                        <a:t> </a:t>
                      </a:r>
                      <a:endParaRPr lang="en-US" dirty="0">
                        <a:solidFill>
                          <a:schemeClr val="bg1"/>
                        </a:solidFill>
                        <a:latin typeface="Franklin Gothic Medium (Headings)"/>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Deadline for scholarship committees to submit incoming freshmen ranking sheet to PFL</a:t>
                      </a:r>
                      <a:endParaRPr lang="en-US" dirty="0">
                        <a:solidFill>
                          <a:schemeClr val="bg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3250252888"/>
                  </a:ext>
                </a:extLst>
              </a:tr>
              <a:tr h="370840">
                <a:tc>
                  <a:txBody>
                    <a:bodyPr/>
                    <a:lstStyle/>
                    <a:p>
                      <a:r>
                        <a:rPr lang="en-US" sz="1800" strike="sngStrike" kern="100" dirty="0">
                          <a:solidFill>
                            <a:schemeClr val="bg1"/>
                          </a:solidFill>
                          <a:effectLst/>
                          <a:latin typeface="Franklin Gothic Medium (Headings)"/>
                          <a:ea typeface="Times New Roman" panose="02020603050405020304" pitchFamily="18" charset="0"/>
                          <a:cs typeface="Arial" panose="020B0604020202020204" pitchFamily="34" charset="0"/>
                        </a:rPr>
                        <a:t>March 31</a:t>
                      </a:r>
                      <a:r>
                        <a:rPr lang="en-US" sz="1800" strike="sngStrike" kern="100" baseline="30000" dirty="0">
                          <a:solidFill>
                            <a:schemeClr val="bg1"/>
                          </a:solidFill>
                          <a:effectLst/>
                          <a:latin typeface="Franklin Gothic Medium (Headings)"/>
                          <a:ea typeface="Times New Roman" panose="02020603050405020304" pitchFamily="18" charset="0"/>
                          <a:cs typeface="Arial" panose="020B0604020202020204" pitchFamily="34" charset="0"/>
                        </a:rPr>
                        <a:t>st</a:t>
                      </a:r>
                      <a:r>
                        <a:rPr lang="en-US" sz="1800" strike="sngStrike" kern="100" dirty="0">
                          <a:solidFill>
                            <a:schemeClr val="bg1"/>
                          </a:solidFill>
                          <a:effectLst/>
                          <a:latin typeface="Franklin Gothic Medium (Headings)"/>
                          <a:ea typeface="Times New Roman" panose="02020603050405020304" pitchFamily="18" charset="0"/>
                          <a:cs typeface="Arial" panose="020B0604020202020204" pitchFamily="34" charset="0"/>
                        </a:rPr>
                        <a:t> </a:t>
                      </a:r>
                      <a:r>
                        <a:rPr lang="en-US" sz="1800" strike="noStrike" kern="100" dirty="0">
                          <a:solidFill>
                            <a:schemeClr val="bg1"/>
                          </a:solidFill>
                          <a:effectLst/>
                          <a:latin typeface="Franklin Gothic Medium (Headings)"/>
                          <a:ea typeface="Times New Roman" panose="02020603050405020304" pitchFamily="18" charset="0"/>
                          <a:cs typeface="Arial" panose="020B0604020202020204" pitchFamily="34" charset="0"/>
                        </a:rPr>
                        <a:t>correction 3/15/26</a:t>
                      </a:r>
                      <a:endParaRPr lang="en-US" sz="1800" strike="sngStrike" kern="100" dirty="0">
                        <a:solidFill>
                          <a:schemeClr val="bg1"/>
                        </a:solidFill>
                        <a:effectLst/>
                        <a:latin typeface="Franklin Gothic Medium (Headings)"/>
                        <a:ea typeface="Times New Roman" panose="02020603050405020304" pitchFamily="18" charset="0"/>
                        <a:cs typeface="Arial" panose="020B0604020202020204" pitchFamily="34" charset="0"/>
                      </a:endParaRPr>
                    </a:p>
                  </a:txBody>
                  <a:tcPr/>
                </a:tc>
                <a:tc>
                  <a:txBody>
                    <a:bodyPr/>
                    <a:lstStyle/>
                    <a:p>
                      <a:pPr marL="285750" marR="0" lvl="0" indent="-285750">
                        <a:buFont typeface="Arial" panose="020B0604020202020204" pitchFamily="34" charset="0"/>
                        <a:buChar char="•"/>
                      </a:pPr>
                      <a:r>
                        <a:rPr lang="en-US" sz="1800" kern="100" dirty="0">
                          <a:solidFill>
                            <a:schemeClr val="bg1"/>
                          </a:solidFill>
                          <a:effectLst/>
                          <a:latin typeface="Franklin Gothic Medium (Headings)"/>
                          <a:ea typeface="Times New Roman" panose="02020603050405020304" pitchFamily="18" charset="0"/>
                          <a:cs typeface="Arial" panose="020B0604020202020204" pitchFamily="34" charset="0"/>
                        </a:rPr>
                        <a:t>Deadline for scholarship committees to submit current Purdue student ranking sheet to PFL</a:t>
                      </a:r>
                      <a:endParaRPr lang="en-US" dirty="0">
                        <a:solidFill>
                          <a:schemeClr val="bg1"/>
                        </a:solidFill>
                        <a:latin typeface="Franklin Gothic Medium (Headings)"/>
                      </a:endParaRPr>
                    </a:p>
                  </a:txBody>
                  <a:tcPr>
                    <a:solidFill>
                      <a:schemeClr val="accent4">
                        <a:lumMod val="75000"/>
                      </a:schemeClr>
                    </a:solidFill>
                  </a:tcPr>
                </a:tc>
                <a:extLst>
                  <a:ext uri="{0D108BD9-81ED-4DB2-BD59-A6C34878D82A}">
                    <a16:rowId xmlns:a16="http://schemas.microsoft.com/office/drawing/2014/main" val="1097324176"/>
                  </a:ext>
                </a:extLst>
              </a:tr>
            </a:tbl>
          </a:graphicData>
        </a:graphic>
      </p:graphicFrame>
    </p:spTree>
    <p:extLst>
      <p:ext uri="{BB962C8B-B14F-4D97-AF65-F5344CB8AC3E}">
        <p14:creationId xmlns:p14="http://schemas.microsoft.com/office/powerpoint/2010/main" val="295832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FA553-65B4-F7E9-AD1B-DED883A6E9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A54707-F675-FB2C-4514-6BD57BDAB9CC}"/>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PFLF Scholarship Application Form</a:t>
            </a:r>
            <a:endParaRPr lang="en-US" dirty="0">
              <a:solidFill>
                <a:srgbClr val="FF0000"/>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C983C6A5-B81F-3F74-B326-7E61E9B35FA7}"/>
              </a:ext>
            </a:extLst>
          </p:cNvPr>
          <p:cNvSpPr txBox="1"/>
          <p:nvPr/>
        </p:nvSpPr>
        <p:spPr>
          <a:xfrm>
            <a:off x="802560" y="1557825"/>
            <a:ext cx="3651874" cy="2862322"/>
          </a:xfrm>
          <a:prstGeom prst="rect">
            <a:avLst/>
          </a:prstGeom>
          <a:noFill/>
        </p:spPr>
        <p:txBody>
          <a:bodyPr wrap="square">
            <a:spAutoFit/>
          </a:bodyPr>
          <a:lstStyle/>
          <a:p>
            <a:r>
              <a:rPr lang="en-US" dirty="0">
                <a:latin typeface="Franklin Gothic Medium" panose="020B0603020102020204" pitchFamily="34" charset="0"/>
              </a:rPr>
              <a:t>Full-page responses for each question and still limiting to 500 words:</a:t>
            </a:r>
          </a:p>
          <a:p>
            <a:pPr marL="285750" indent="-285750">
              <a:buFont typeface="Arial" panose="020B0604020202020204" pitchFamily="34" charset="0"/>
              <a:buChar char="•"/>
            </a:pPr>
            <a:r>
              <a:rPr lang="en-US" dirty="0">
                <a:latin typeface="Franklin Gothic Medium" panose="020B0603020102020204" pitchFamily="34" charset="0"/>
              </a:rPr>
              <a:t>Academic and Community Involvement</a:t>
            </a:r>
          </a:p>
          <a:p>
            <a:pPr marL="285750" indent="-285750">
              <a:buFont typeface="Arial" panose="020B0604020202020204" pitchFamily="34" charset="0"/>
              <a:buChar char="•"/>
            </a:pPr>
            <a:r>
              <a:rPr lang="en-US" dirty="0">
                <a:latin typeface="Franklin Gothic Medium" panose="020B0603020102020204" pitchFamily="34" charset="0"/>
              </a:rPr>
              <a:t>Work Experience</a:t>
            </a:r>
          </a:p>
          <a:p>
            <a:pPr marL="285750" indent="-285750">
              <a:buFont typeface="Arial" panose="020B0604020202020204" pitchFamily="34" charset="0"/>
              <a:buChar char="•"/>
            </a:pPr>
            <a:r>
              <a:rPr lang="en-US" dirty="0">
                <a:latin typeface="Franklin Gothic Medium" panose="020B0603020102020204" pitchFamily="34" charset="0"/>
              </a:rPr>
              <a:t>Essay Questions - Why Purdue/Impact of Scholarship/Educational Goals </a:t>
            </a:r>
          </a:p>
          <a:p>
            <a:endParaRPr lang="en-US" dirty="0">
              <a:latin typeface="Franklin Gothic Medium" panose="020B0603020102020204" pitchFamily="34" charset="0"/>
            </a:endParaRPr>
          </a:p>
        </p:txBody>
      </p:sp>
      <p:sp>
        <p:nvSpPr>
          <p:cNvPr id="7" name="Subtitle 2">
            <a:extLst>
              <a:ext uri="{FF2B5EF4-FFF2-40B4-BE49-F238E27FC236}">
                <a16:creationId xmlns:a16="http://schemas.microsoft.com/office/drawing/2014/main" id="{470E3FEE-7628-CFD0-855E-44862CAE18F3}"/>
              </a:ext>
            </a:extLst>
          </p:cNvPr>
          <p:cNvSpPr txBox="1">
            <a:spLocks/>
          </p:cNvSpPr>
          <p:nvPr/>
        </p:nvSpPr>
        <p:spPr>
          <a:xfrm>
            <a:off x="802560" y="1009734"/>
            <a:ext cx="7288495"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Overview </a:t>
            </a:r>
            <a:endParaRPr lang="en-US" sz="2400" dirty="0">
              <a:latin typeface="Franklin Gothic Medium" panose="020B0603020102020204" pitchFamily="34" charset="0"/>
            </a:endParaRPr>
          </a:p>
        </p:txBody>
      </p:sp>
      <p:pic>
        <p:nvPicPr>
          <p:cNvPr id="11" name="Picture 10">
            <a:extLst>
              <a:ext uri="{FF2B5EF4-FFF2-40B4-BE49-F238E27FC236}">
                <a16:creationId xmlns:a16="http://schemas.microsoft.com/office/drawing/2014/main" id="{C9822D30-2445-76A6-11BF-2B46452804D2}"/>
              </a:ext>
            </a:extLst>
          </p:cNvPr>
          <p:cNvPicPr>
            <a:picLocks noChangeAspect="1"/>
          </p:cNvPicPr>
          <p:nvPr/>
        </p:nvPicPr>
        <p:blipFill>
          <a:blip r:embed="rId3"/>
          <a:stretch>
            <a:fillRect/>
          </a:stretch>
        </p:blipFill>
        <p:spPr>
          <a:xfrm>
            <a:off x="5197327" y="2047841"/>
            <a:ext cx="6192114" cy="4382112"/>
          </a:xfrm>
          <a:prstGeom prst="rect">
            <a:avLst/>
          </a:prstGeom>
        </p:spPr>
      </p:pic>
      <p:pic>
        <p:nvPicPr>
          <p:cNvPr id="13" name="Picture 12">
            <a:extLst>
              <a:ext uri="{FF2B5EF4-FFF2-40B4-BE49-F238E27FC236}">
                <a16:creationId xmlns:a16="http://schemas.microsoft.com/office/drawing/2014/main" id="{45FAB83C-9B3D-86DA-0A2B-B7262AAD677B}"/>
              </a:ext>
            </a:extLst>
          </p:cNvPr>
          <p:cNvPicPr>
            <a:picLocks noChangeAspect="1"/>
          </p:cNvPicPr>
          <p:nvPr/>
        </p:nvPicPr>
        <p:blipFill>
          <a:blip r:embed="rId4"/>
          <a:stretch>
            <a:fillRect/>
          </a:stretch>
        </p:blipFill>
        <p:spPr>
          <a:xfrm>
            <a:off x="5330694" y="1009734"/>
            <a:ext cx="6192114" cy="781159"/>
          </a:xfrm>
          <a:prstGeom prst="rect">
            <a:avLst/>
          </a:prstGeom>
        </p:spPr>
      </p:pic>
    </p:spTree>
    <p:extLst>
      <p:ext uri="{BB962C8B-B14F-4D97-AF65-F5344CB8AC3E}">
        <p14:creationId xmlns:p14="http://schemas.microsoft.com/office/powerpoint/2010/main" val="306215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50E45-18DC-AD8F-FA8C-29D0C71675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92FFB-0106-D95C-04FB-B64D0044B87A}"/>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Scholarship Committees Submission Deadline </a:t>
            </a:r>
            <a:endParaRPr lang="en-US" dirty="0">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41CAD9E0-6D01-E0F1-76B8-596113281188}"/>
              </a:ext>
            </a:extLst>
          </p:cNvPr>
          <p:cNvSpPr>
            <a:spLocks noGrp="1"/>
          </p:cNvSpPr>
          <p:nvPr>
            <p:ph type="body" sz="quarter" idx="14"/>
          </p:nvPr>
        </p:nvSpPr>
        <p:spPr>
          <a:xfrm>
            <a:off x="1043552" y="1090371"/>
            <a:ext cx="4329327" cy="4677257"/>
          </a:xfrm>
        </p:spPr>
        <p:txBody>
          <a:bodyPr lIns="0" tIns="0" rIns="0" bIns="0" anchor="t">
            <a:normAutofit lnSpcReduction="10000"/>
          </a:bodyPr>
          <a:lstStyle/>
          <a:p>
            <a:pPr marL="0" marR="0" lvl="0" indent="0" algn="l" defTabSz="457200" rtl="0" eaLnBrk="1" fontAlgn="auto" latinLnBrk="0" hangingPunct="1">
              <a:lnSpc>
                <a:spcPct val="100000"/>
              </a:lnSpc>
              <a:spcBef>
                <a:spcPts val="0"/>
              </a:spcBef>
              <a:spcAft>
                <a:spcPts val="0"/>
              </a:spcAft>
              <a:buClrTx/>
              <a:buSzTx/>
              <a:buNone/>
              <a:tabLst/>
              <a:defRPr/>
            </a:pPr>
            <a:r>
              <a:rPr kumimoji="0" lang="en-US" sz="2400" b="1" i="0" u="none" strike="noStrike" kern="1200" cap="none" spc="0" normalizeH="0" baseline="0" noProof="0" dirty="0">
                <a:ln>
                  <a:noFill/>
                </a:ln>
                <a:solidFill>
                  <a:schemeClr val="tx1"/>
                </a:solidFill>
                <a:effectLst/>
                <a:uLnTx/>
                <a:uFillTx/>
                <a:latin typeface="Franklin Gothic Medium" panose="020B0603020102020204" pitchFamily="34" charset="0"/>
                <a:ea typeface="+mn-ea"/>
                <a:cs typeface="+mn-cs"/>
              </a:rPr>
              <a:t>By January 15</a:t>
            </a:r>
            <a:r>
              <a:rPr kumimoji="0" lang="en-US" sz="2400" b="1" i="0" u="none" strike="noStrike" kern="1200" cap="none" spc="0" normalizeH="0" baseline="30000" noProof="0" dirty="0">
                <a:ln>
                  <a:noFill/>
                </a:ln>
                <a:solidFill>
                  <a:schemeClr val="tx1"/>
                </a:solidFill>
                <a:effectLst/>
                <a:uLnTx/>
                <a:uFillTx/>
                <a:latin typeface="Franklin Gothic Medium" panose="020B0603020102020204" pitchFamily="34" charset="0"/>
                <a:ea typeface="+mn-ea"/>
                <a:cs typeface="+mn-cs"/>
              </a:rPr>
              <a:t>th</a:t>
            </a:r>
            <a:r>
              <a:rPr kumimoji="0" lang="en-US" sz="2400" b="1" i="0" u="none" strike="noStrike" kern="1200" cap="none" spc="0" normalizeH="0" baseline="0" noProof="0" dirty="0">
                <a:ln>
                  <a:noFill/>
                </a:ln>
                <a:solidFill>
                  <a:schemeClr val="tx1"/>
                </a:solidFill>
                <a:effectLst/>
                <a:uLnTx/>
                <a:uFillTx/>
                <a:latin typeface="Franklin Gothic Medium" panose="020B0603020102020204" pitchFamily="34" charset="0"/>
                <a:ea typeface="+mn-ea"/>
                <a:cs typeface="+mn-cs"/>
              </a:rPr>
              <a:t> </a:t>
            </a:r>
          </a:p>
          <a:p>
            <a:pPr marL="525780" lvl="1" indent="-342900" defTabSz="457200">
              <a:spcBef>
                <a:spcPts val="0"/>
              </a:spcBef>
              <a:buClrTx/>
              <a:defRPr/>
            </a:pPr>
            <a:r>
              <a:rPr kumimoji="0" lang="en-US" sz="190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Submit your Committee Members name and email before or by this deadline</a:t>
            </a:r>
          </a:p>
          <a:p>
            <a:pPr marL="525780" lvl="1" indent="-342900" defTabSz="457200">
              <a:spcBef>
                <a:spcPts val="0"/>
              </a:spcBef>
              <a:buClrTx/>
              <a:defRPr/>
            </a:pPr>
            <a:endParaRPr kumimoji="0" lang="en-US" sz="190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endParaRPr>
          </a:p>
          <a:p>
            <a:pPr marL="525780" lvl="1" indent="-342900" defTabSz="457200">
              <a:spcBef>
                <a:spcPts val="0"/>
              </a:spcBef>
              <a:buClrTx/>
              <a:defRPr/>
            </a:pPr>
            <a:r>
              <a:rPr kumimoji="0" lang="en-US" sz="1900" i="0" u="none" strike="noStrike" kern="1200" cap="none" spc="0" normalizeH="0" baseline="0" noProof="0" dirty="0">
                <a:ln>
                  <a:noFill/>
                </a:ln>
                <a:solidFill>
                  <a:schemeClr val="bg1"/>
                </a:solidFill>
                <a:effectLst/>
                <a:uLnTx/>
                <a:uFillTx/>
                <a:latin typeface="Franklin Gothic Medium" panose="020B0603020102020204" pitchFamily="34" charset="0"/>
                <a:ea typeface="+mn-ea"/>
                <a:cs typeface="+mn-cs"/>
              </a:rPr>
              <a:t>You can have up to 9 members.  The average committee is 4  members</a:t>
            </a:r>
          </a:p>
          <a:p>
            <a:pPr marL="525780" lvl="1" indent="-342900" defTabSz="457200">
              <a:spcBef>
                <a:spcPts val="0"/>
              </a:spcBef>
              <a:buClrTx/>
              <a:defRPr/>
            </a:pPr>
            <a:endParaRPr lang="en-US" sz="1900" kern="100" dirty="0">
              <a:solidFill>
                <a:schemeClr val="bg1"/>
              </a:solidFill>
              <a:effectLst/>
              <a:latin typeface="Franklin Gothic Medium (Headings)"/>
              <a:ea typeface="Times New Roman" panose="02020603050405020304" pitchFamily="18" charset="0"/>
              <a:cs typeface="Arial" panose="020B0604020202020204" pitchFamily="34" charset="0"/>
            </a:endParaRPr>
          </a:p>
          <a:p>
            <a:pPr marL="525780" lvl="1" indent="-342900" defTabSz="457200">
              <a:spcBef>
                <a:spcPts val="0"/>
              </a:spcBef>
              <a:buClrTx/>
              <a:defRPr/>
            </a:pPr>
            <a:r>
              <a:rPr lang="en-US" sz="1900" kern="100" dirty="0">
                <a:solidFill>
                  <a:schemeClr val="bg1"/>
                </a:solidFill>
                <a:effectLst/>
                <a:latin typeface="Franklin Gothic Medium (Headings)"/>
                <a:ea typeface="Times New Roman" panose="02020603050405020304" pitchFamily="18" charset="0"/>
                <a:cs typeface="Arial" panose="020B0604020202020204" pitchFamily="34" charset="0"/>
              </a:rPr>
              <a:t>Scholarship committee members need to sign the </a:t>
            </a:r>
            <a:r>
              <a:rPr lang="en-US" sz="1900" kern="100" dirty="0">
                <a:solidFill>
                  <a:srgbClr val="FF0000"/>
                </a:solidFill>
                <a:effectLst/>
                <a:latin typeface="Franklin Gothic Medium (Headings)"/>
                <a:ea typeface="Times New Roman" panose="02020603050405020304" pitchFamily="18" charset="0"/>
                <a:cs typeface="Arial" panose="020B0604020202020204" pitchFamily="34" charset="0"/>
                <a:hlinkClick r:id="rId3"/>
              </a:rPr>
              <a:t>Statement of Integrity and Volunteer Conduct form </a:t>
            </a:r>
            <a:r>
              <a:rPr lang="en-US" sz="1900" kern="100" dirty="0">
                <a:solidFill>
                  <a:schemeClr val="bg1"/>
                </a:solidFill>
                <a:effectLst/>
                <a:latin typeface="Franklin Gothic Medium (Headings)"/>
                <a:ea typeface="Times New Roman" panose="02020603050405020304" pitchFamily="18" charset="0"/>
                <a:cs typeface="Arial" panose="020B0604020202020204" pitchFamily="34" charset="0"/>
              </a:rPr>
              <a:t>if they have not already done so as a club officer</a:t>
            </a:r>
          </a:p>
          <a:p>
            <a:pPr marL="525780" lvl="1" indent="-342900" defTabSz="457200">
              <a:spcBef>
                <a:spcPts val="0"/>
              </a:spcBef>
              <a:buClrTx/>
              <a:defRPr/>
            </a:pPr>
            <a:endParaRPr lang="en-US" sz="1900" kern="100" dirty="0">
              <a:solidFill>
                <a:schemeClr val="bg1"/>
              </a:solidFill>
              <a:effectLst/>
              <a:latin typeface="Franklin Gothic Medium (Headings)"/>
              <a:ea typeface="Times New Roman" panose="02020603050405020304" pitchFamily="18" charset="0"/>
              <a:cs typeface="Arial" panose="020B0604020202020204" pitchFamily="34" charset="0"/>
            </a:endParaRPr>
          </a:p>
          <a:p>
            <a:pPr marL="525780" lvl="1" indent="-342900" defTabSz="457200">
              <a:spcBef>
                <a:spcPts val="0"/>
              </a:spcBef>
              <a:buClrTx/>
              <a:defRPr/>
            </a:pPr>
            <a:r>
              <a:rPr lang="en-US" sz="1900" kern="100" dirty="0">
                <a:solidFill>
                  <a:schemeClr val="bg1"/>
                </a:solidFill>
                <a:latin typeface="Franklin Gothic Medium (Headings)"/>
                <a:cs typeface="Arial" panose="020B0604020202020204" pitchFamily="34" charset="0"/>
              </a:rPr>
              <a:t>If there is conflict of interest, volunteer should recuse from application review process.</a:t>
            </a:r>
            <a:endParaRPr lang="en-US" sz="1900" dirty="0">
              <a:solidFill>
                <a:schemeClr val="bg1"/>
              </a:solidFill>
              <a:latin typeface="Franklin Gothic Medium (Headings)"/>
            </a:endParaRPr>
          </a:p>
          <a:p>
            <a:pPr marL="525780" lvl="1" indent="-342900" defTabSz="457200">
              <a:spcBef>
                <a:spcPts val="0"/>
              </a:spcBef>
              <a:buClrTx/>
              <a:defRPr/>
            </a:pPr>
            <a:endParaRPr lang="en-US" sz="1900" b="1" dirty="0">
              <a:solidFill>
                <a:schemeClr val="bg1"/>
              </a:solidFill>
              <a:latin typeface="Franklin Gothic Medium" panose="020B0603020102020204" pitchFamily="34" charset="0"/>
            </a:endParaRPr>
          </a:p>
          <a:p>
            <a:pPr marL="228600" lvl="1" indent="0">
              <a:buNone/>
            </a:pPr>
            <a:endParaRPr lang="en-US" sz="2600" b="1" dirty="0">
              <a:solidFill>
                <a:schemeClr val="bg1"/>
              </a:solidFill>
              <a:latin typeface="Franklin Gothic Medium" panose="020B0603020102020204" pitchFamily="34" charset="0"/>
            </a:endParaRPr>
          </a:p>
        </p:txBody>
      </p:sp>
      <p:pic>
        <p:nvPicPr>
          <p:cNvPr id="5" name="Picture 4">
            <a:extLst>
              <a:ext uri="{FF2B5EF4-FFF2-40B4-BE49-F238E27FC236}">
                <a16:creationId xmlns:a16="http://schemas.microsoft.com/office/drawing/2014/main" id="{02B7DBD0-B541-37E0-E289-4942DBC9CD9B}"/>
              </a:ext>
            </a:extLst>
          </p:cNvPr>
          <p:cNvPicPr>
            <a:picLocks noChangeAspect="1"/>
          </p:cNvPicPr>
          <p:nvPr/>
        </p:nvPicPr>
        <p:blipFill>
          <a:blip r:embed="rId4"/>
          <a:stretch>
            <a:fillRect/>
          </a:stretch>
        </p:blipFill>
        <p:spPr>
          <a:xfrm>
            <a:off x="5372880" y="1287127"/>
            <a:ext cx="5904719" cy="3814262"/>
          </a:xfrm>
          <a:prstGeom prst="rect">
            <a:avLst/>
          </a:prstGeom>
        </p:spPr>
      </p:pic>
    </p:spTree>
    <p:extLst>
      <p:ext uri="{BB962C8B-B14F-4D97-AF65-F5344CB8AC3E}">
        <p14:creationId xmlns:p14="http://schemas.microsoft.com/office/powerpoint/2010/main" val="57206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2503-302E-4219-A2A4-9D1FC7158187}"/>
              </a:ext>
            </a:extLst>
          </p:cNvPr>
          <p:cNvSpPr>
            <a:spLocks noGrp="1"/>
          </p:cNvSpPr>
          <p:nvPr>
            <p:ph type="ctrTitle"/>
          </p:nvPr>
        </p:nvSpPr>
        <p:spPr/>
        <p:txBody>
          <a:bodyPr/>
          <a:lstStyle/>
          <a:p>
            <a:r>
              <a:rPr lang="en-US" dirty="0"/>
              <a:t>Welcoming Darien E. Thompson</a:t>
            </a:r>
          </a:p>
        </p:txBody>
      </p:sp>
      <p:sp>
        <p:nvSpPr>
          <p:cNvPr id="3" name="Subtitle 2">
            <a:extLst>
              <a:ext uri="{FF2B5EF4-FFF2-40B4-BE49-F238E27FC236}">
                <a16:creationId xmlns:a16="http://schemas.microsoft.com/office/drawing/2014/main" id="{4CBAB252-DF72-50C6-B0CF-758C0A85FD01}"/>
              </a:ext>
            </a:extLst>
          </p:cNvPr>
          <p:cNvSpPr>
            <a:spLocks noGrp="1"/>
          </p:cNvSpPr>
          <p:nvPr>
            <p:ph type="subTitle" idx="1"/>
          </p:nvPr>
        </p:nvSpPr>
        <p:spPr/>
        <p:txBody>
          <a:bodyPr/>
          <a:lstStyle/>
          <a:p>
            <a:r>
              <a:rPr lang="en-US" b="0" i="0" dirty="0">
                <a:solidFill>
                  <a:schemeClr val="bg1"/>
                </a:solidFill>
                <a:effectLst/>
                <a:latin typeface="Franklin Gothic Medium (Headings)"/>
              </a:rPr>
              <a:t>Alumni Clubs Senior Specialist at Purdue For Life Foundation</a:t>
            </a:r>
            <a:endParaRPr lang="en-US" dirty="0">
              <a:solidFill>
                <a:schemeClr val="bg1"/>
              </a:solidFill>
              <a:latin typeface="Franklin Gothic Medium (Headings)"/>
            </a:endParaRPr>
          </a:p>
        </p:txBody>
      </p:sp>
      <p:sp>
        <p:nvSpPr>
          <p:cNvPr id="4" name="Text Placeholder 3">
            <a:extLst>
              <a:ext uri="{FF2B5EF4-FFF2-40B4-BE49-F238E27FC236}">
                <a16:creationId xmlns:a16="http://schemas.microsoft.com/office/drawing/2014/main" id="{3635B39D-CAB7-BAC1-C639-9A8B0F0DBECF}"/>
              </a:ext>
            </a:extLst>
          </p:cNvPr>
          <p:cNvSpPr>
            <a:spLocks noGrp="1"/>
          </p:cNvSpPr>
          <p:nvPr>
            <p:ph type="body" sz="quarter" idx="14"/>
          </p:nvPr>
        </p:nvSpPr>
        <p:spPr>
          <a:xfrm>
            <a:off x="1043552" y="1865197"/>
            <a:ext cx="5934763" cy="3411537"/>
          </a:xfrm>
        </p:spPr>
        <p:txBody>
          <a:bodyPr>
            <a:normAutofit fontScale="92500" lnSpcReduction="10000"/>
          </a:bodyPr>
          <a:lstStyle/>
          <a:p>
            <a:pPr marL="0" indent="0">
              <a:buNone/>
            </a:pPr>
            <a:r>
              <a:rPr lang="en-US" sz="2000" b="1" dirty="0">
                <a:latin typeface="Franklin Gothic Medium (Headings)"/>
              </a:rPr>
              <a:t>Career Highlights </a:t>
            </a:r>
          </a:p>
          <a:p>
            <a:pPr marL="0" indent="0">
              <a:buNone/>
            </a:pPr>
            <a:endParaRPr lang="en-US" sz="2000" dirty="0">
              <a:latin typeface="Franklin Gothic Medium (Headings)"/>
            </a:endParaRPr>
          </a:p>
          <a:p>
            <a:r>
              <a:rPr lang="en-US" sz="2000" dirty="0">
                <a:latin typeface="Franklin Gothic Medium (Headings)"/>
              </a:rPr>
              <a:t>Director of Student Success &amp; Urban Engagement - Purdue University Northwest · Full-time</a:t>
            </a:r>
          </a:p>
          <a:p>
            <a:endParaRPr lang="en-US" sz="2000" dirty="0">
              <a:latin typeface="Franklin Gothic Medium (Headings)"/>
            </a:endParaRPr>
          </a:p>
          <a:p>
            <a:r>
              <a:rPr lang="en-US" sz="2000" dirty="0">
                <a:latin typeface="Franklin Gothic Medium (Headings)"/>
              </a:rPr>
              <a:t>Director, Business Opportunity Program (BOP) Future Scholars Camp - Purdue University Daniels School of Business</a:t>
            </a:r>
          </a:p>
          <a:p>
            <a:endParaRPr lang="en-US" sz="2000" dirty="0">
              <a:latin typeface="Franklin Gothic Medium (Headings)"/>
            </a:endParaRPr>
          </a:p>
          <a:p>
            <a:r>
              <a:rPr lang="en-US" sz="2000" dirty="0">
                <a:latin typeface="Franklin Gothic Medium (Headings)"/>
              </a:rPr>
              <a:t>Student Athlete, Women's Basketball - Purdue University Northwest (2013-2017)</a:t>
            </a:r>
          </a:p>
          <a:p>
            <a:endParaRPr lang="en-US" sz="2000" dirty="0">
              <a:latin typeface="Franklin Gothic Medium (Headings)"/>
            </a:endParaRPr>
          </a:p>
          <a:p>
            <a:r>
              <a:rPr lang="en-US" sz="2000" dirty="0">
                <a:latin typeface="Franklin Gothic Medium (Headings)"/>
              </a:rPr>
              <a:t>Hobbies: Line dancing instructor, Lego collector</a:t>
            </a:r>
          </a:p>
        </p:txBody>
      </p:sp>
      <p:pic>
        <p:nvPicPr>
          <p:cNvPr id="7" name="Content Placeholder 6" descr="A person with blonde hair&#10;&#10;AI-generated content may be incorrect.">
            <a:extLst>
              <a:ext uri="{FF2B5EF4-FFF2-40B4-BE49-F238E27FC236}">
                <a16:creationId xmlns:a16="http://schemas.microsoft.com/office/drawing/2014/main" id="{9F8C6155-9B7B-BAA0-932B-714EA84B15B7}"/>
              </a:ext>
            </a:extLst>
          </p:cNvPr>
          <p:cNvPicPr>
            <a:picLocks noGrp="1" noChangeAspect="1"/>
          </p:cNvPicPr>
          <p:nvPr>
            <p:ph sz="quarter" idx="13"/>
          </p:nvPr>
        </p:nvPicPr>
        <p:blipFill>
          <a:blip r:embed="rId2"/>
          <a:stretch>
            <a:fillRect/>
          </a:stretch>
        </p:blipFill>
        <p:spPr>
          <a:xfrm>
            <a:off x="7718959" y="2165726"/>
            <a:ext cx="3102435" cy="3102435"/>
          </a:xfrm>
        </p:spPr>
      </p:pic>
    </p:spTree>
    <p:extLst>
      <p:ext uri="{BB962C8B-B14F-4D97-AF65-F5344CB8AC3E}">
        <p14:creationId xmlns:p14="http://schemas.microsoft.com/office/powerpoint/2010/main" val="10331921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B3E4E-B851-F041-FF4C-8FB3DAB12D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75BC5-2C27-8F69-CCC0-863C4D8D8EE4}"/>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Scholarship Budget Adjustment Request Form</a:t>
            </a:r>
            <a:endParaRPr lang="en-US" dirty="0">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7B9FD315-28B7-625A-0A22-8103F99A7A84}"/>
              </a:ext>
            </a:extLst>
          </p:cNvPr>
          <p:cNvSpPr>
            <a:spLocks noGrp="1"/>
          </p:cNvSpPr>
          <p:nvPr>
            <p:ph type="body" sz="quarter" idx="14"/>
          </p:nvPr>
        </p:nvSpPr>
        <p:spPr>
          <a:xfrm>
            <a:off x="914398" y="1131260"/>
            <a:ext cx="6884896" cy="4677257"/>
          </a:xfrm>
        </p:spPr>
        <p:txBody>
          <a:bodyPr lIns="0" tIns="0" rIns="0" bIns="0" anchor="t">
            <a:normAutofit/>
          </a:bodyPr>
          <a:lstStyle/>
          <a:p>
            <a:pPr marL="45720" indent="0">
              <a:buNone/>
            </a:pPr>
            <a:r>
              <a:rPr kumimoji="0" lang="en-US" sz="2400" b="1" i="0" u="none" strike="noStrike" kern="1200" cap="none" spc="0" normalizeH="0" baseline="0" noProof="0" dirty="0">
                <a:ln>
                  <a:noFill/>
                </a:ln>
                <a:effectLst/>
                <a:uLnTx/>
                <a:uFillTx/>
                <a:latin typeface="Franklin Gothic Medium" panose="020B0603020102020204" pitchFamily="34" charset="0"/>
                <a:ea typeface="+mn-ea"/>
                <a:cs typeface="+mn-cs"/>
              </a:rPr>
              <a:t>By December 1st</a:t>
            </a:r>
          </a:p>
          <a:p>
            <a:pPr lvl="1"/>
            <a:r>
              <a:rPr lang="en-US" sz="2200" kern="100" dirty="0">
                <a:solidFill>
                  <a:schemeClr val="bg1"/>
                </a:solidFill>
                <a:latin typeface="Franklin Gothic Medium (Headings)"/>
                <a:cs typeface="Arial" panose="020B0604020202020204" pitchFamily="34" charset="0"/>
              </a:rPr>
              <a:t>Please email to </a:t>
            </a:r>
            <a:r>
              <a:rPr lang="en-US" sz="2200" kern="100" dirty="0">
                <a:solidFill>
                  <a:schemeClr val="bg1"/>
                </a:solidFill>
                <a:latin typeface="Franklin Gothic Medium (Headings)"/>
                <a:cs typeface="Arial" panose="020B0604020202020204" pitchFamily="34" charset="0"/>
                <a:hlinkClick r:id="rId3"/>
              </a:rPr>
              <a:t>drjernagan@purdueforlife.org</a:t>
            </a:r>
            <a:r>
              <a:rPr lang="en-US" sz="2200" kern="100" dirty="0">
                <a:solidFill>
                  <a:schemeClr val="bg1"/>
                </a:solidFill>
                <a:latin typeface="Franklin Gothic Medium (Headings)"/>
                <a:cs typeface="Arial" panose="020B0604020202020204" pitchFamily="34" charset="0"/>
              </a:rPr>
              <a:t> the following:</a:t>
            </a:r>
          </a:p>
          <a:p>
            <a:pPr marL="925830" lvl="3" indent="-285750"/>
            <a:r>
              <a:rPr lang="en-US" sz="2000" kern="100" dirty="0">
                <a:solidFill>
                  <a:schemeClr val="bg1"/>
                </a:solidFill>
                <a:latin typeface="Franklin Gothic Medium (Headings)"/>
                <a:cs typeface="Arial" panose="020B0604020202020204" pitchFamily="34" charset="0"/>
              </a:rPr>
              <a:t>Current Projected Amount</a:t>
            </a:r>
          </a:p>
          <a:p>
            <a:pPr marL="925830" lvl="3" indent="-285750"/>
            <a:r>
              <a:rPr lang="en-US" sz="2000" kern="100" dirty="0">
                <a:solidFill>
                  <a:schemeClr val="bg1"/>
                </a:solidFill>
                <a:latin typeface="Franklin Gothic Medium (Headings)"/>
                <a:cs typeface="Arial" panose="020B0604020202020204" pitchFamily="34" charset="0"/>
              </a:rPr>
              <a:t>Increase or Decrease Amount </a:t>
            </a:r>
          </a:p>
          <a:p>
            <a:pPr marL="925830" lvl="3" indent="-285750"/>
            <a:r>
              <a:rPr lang="en-US" sz="2000" kern="100" dirty="0">
                <a:solidFill>
                  <a:schemeClr val="bg1"/>
                </a:solidFill>
                <a:latin typeface="Franklin Gothic Medium (Headings)"/>
                <a:cs typeface="Arial" panose="020B0604020202020204" pitchFamily="34" charset="0"/>
              </a:rPr>
              <a:t>Revised Projected Amount </a:t>
            </a:r>
          </a:p>
          <a:p>
            <a:pPr marL="925830" lvl="3" indent="-285750"/>
            <a:endParaRPr lang="en-US" sz="2000" kern="100" dirty="0">
              <a:solidFill>
                <a:schemeClr val="bg1"/>
              </a:solidFill>
              <a:latin typeface="Franklin Gothic Medium (Headings)"/>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None/>
              <a:tabLst/>
              <a:defRPr/>
            </a:pPr>
            <a:r>
              <a:rPr kumimoji="0" lang="en-US" sz="2400" b="1" i="0" u="none" strike="noStrike" kern="1200" cap="none" spc="0" normalizeH="0" baseline="0" noProof="0" dirty="0">
                <a:ln>
                  <a:noFill/>
                </a:ln>
                <a:effectLst/>
                <a:uLnTx/>
                <a:uFillTx/>
                <a:latin typeface="Franklin Gothic Medium" panose="020B0603020102020204" pitchFamily="34" charset="0"/>
                <a:ea typeface="+mn-ea"/>
                <a:cs typeface="+mn-cs"/>
              </a:rPr>
              <a:t>By January 15</a:t>
            </a:r>
            <a:r>
              <a:rPr kumimoji="0" lang="en-US" sz="2400" b="1" i="0" u="none" strike="noStrike" kern="1200" cap="none" spc="0" normalizeH="0" baseline="30000" noProof="0" dirty="0">
                <a:ln>
                  <a:noFill/>
                </a:ln>
                <a:effectLst/>
                <a:uLnTx/>
                <a:uFillTx/>
                <a:latin typeface="Franklin Gothic Medium" panose="020B0603020102020204" pitchFamily="34" charset="0"/>
                <a:ea typeface="+mn-ea"/>
                <a:cs typeface="+mn-cs"/>
              </a:rPr>
              <a:t>th</a:t>
            </a:r>
            <a:r>
              <a:rPr kumimoji="0" lang="en-US" sz="2400" b="1" i="0" u="none" strike="noStrike" kern="1200" cap="none" spc="0" normalizeH="0" baseline="0" noProof="0" dirty="0">
                <a:ln>
                  <a:noFill/>
                </a:ln>
                <a:effectLst/>
                <a:uLnTx/>
                <a:uFillTx/>
                <a:latin typeface="Franklin Gothic Medium" panose="020B0603020102020204" pitchFamily="34" charset="0"/>
                <a:ea typeface="+mn-ea"/>
                <a:cs typeface="+mn-cs"/>
              </a:rPr>
              <a:t> </a:t>
            </a:r>
          </a:p>
          <a:p>
            <a:pPr lvl="1"/>
            <a:r>
              <a:rPr lang="en-US" sz="2200" dirty="0">
                <a:solidFill>
                  <a:schemeClr val="bg1"/>
                </a:solidFill>
                <a:latin typeface="Franklin Gothic Medium" panose="020B0603020102020204" pitchFamily="34" charset="0"/>
              </a:rPr>
              <a:t>D</a:t>
            </a:r>
            <a:r>
              <a:rPr lang="en-US" sz="2200" kern="100" dirty="0">
                <a:effectLst/>
                <a:latin typeface="Franklin Gothic Medium" panose="020B0603020102020204" pitchFamily="34" charset="0"/>
                <a:ea typeface="Times New Roman" panose="02020603050405020304" pitchFamily="18" charset="0"/>
                <a:cs typeface="Arial" panose="020B0604020202020204" pitchFamily="34" charset="0"/>
              </a:rPr>
              <a:t>eadline for clubs to donate additional funds to the scholarship support account to award more than the November projection amount. Action items</a:t>
            </a:r>
          </a:p>
          <a:p>
            <a:pPr marL="925830" lvl="3" indent="-285750"/>
            <a:endParaRPr lang="en-US" sz="2000" kern="100" dirty="0">
              <a:solidFill>
                <a:schemeClr val="bg1"/>
              </a:solidFill>
              <a:latin typeface="Franklin Gothic Medium (Headings)"/>
              <a:cs typeface="Arial" panose="020B0604020202020204" pitchFamily="34" charset="0"/>
            </a:endParaRPr>
          </a:p>
          <a:p>
            <a:pPr marL="228600" lvl="1" indent="0">
              <a:buNone/>
            </a:pPr>
            <a:endParaRPr lang="en-US" sz="2400" b="1" dirty="0">
              <a:solidFill>
                <a:schemeClr val="bg1"/>
              </a:solidFill>
              <a:latin typeface="Franklin Gothic Medium" panose="020B0603020102020204" pitchFamily="34" charset="0"/>
            </a:endParaRPr>
          </a:p>
        </p:txBody>
      </p:sp>
      <p:sp>
        <p:nvSpPr>
          <p:cNvPr id="8" name="TextBox 7">
            <a:extLst>
              <a:ext uri="{FF2B5EF4-FFF2-40B4-BE49-F238E27FC236}">
                <a16:creationId xmlns:a16="http://schemas.microsoft.com/office/drawing/2014/main" id="{1A261F97-EE8B-E4D8-3E20-64E015BD508C}"/>
              </a:ext>
            </a:extLst>
          </p:cNvPr>
          <p:cNvSpPr txBox="1"/>
          <p:nvPr/>
        </p:nvSpPr>
        <p:spPr>
          <a:xfrm>
            <a:off x="8647612" y="1446231"/>
            <a:ext cx="2522924" cy="3416320"/>
          </a:xfrm>
          <a:prstGeom prst="rect">
            <a:avLst/>
          </a:prstGeom>
          <a:solidFill>
            <a:schemeClr val="tx2">
              <a:lumMod val="75000"/>
            </a:schemeClr>
          </a:solidFill>
          <a:ln>
            <a:solidFill>
              <a:schemeClr val="tx1"/>
            </a:solidFill>
          </a:ln>
        </p:spPr>
        <p:txBody>
          <a:bodyPr wrap="square">
            <a:spAutoFit/>
          </a:bodyPr>
          <a:lstStyle/>
          <a:p>
            <a:r>
              <a:rPr lang="en-US" sz="2400" kern="100" dirty="0">
                <a:effectLst/>
                <a:latin typeface="Franklin Gothic Medium" panose="020B0603020102020204" pitchFamily="34" charset="0"/>
                <a:ea typeface="Times New Roman" panose="02020603050405020304" pitchFamily="18" charset="0"/>
                <a:cs typeface="Arial" panose="020B0604020202020204" pitchFamily="34" charset="0"/>
              </a:rPr>
              <a:t>Donations after this deadline date to the club’s scholarship account should be utilized for next year’s award cycle, 2027-2028 academic year</a:t>
            </a:r>
            <a:endParaRPr lang="en-US" sz="2400" dirty="0">
              <a:latin typeface="Franklin Gothic Medium (Headings)"/>
            </a:endParaRPr>
          </a:p>
        </p:txBody>
      </p:sp>
    </p:spTree>
    <p:extLst>
      <p:ext uri="{BB962C8B-B14F-4D97-AF65-F5344CB8AC3E}">
        <p14:creationId xmlns:p14="http://schemas.microsoft.com/office/powerpoint/2010/main" val="380141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C65E9-9CE2-AFB1-5507-1ACD28288C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9D50C6-01E7-49DF-2810-FE00F5B4C412}"/>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panose="020B0603020102020204" pitchFamily="34" charset="0"/>
              </a:rPr>
              <a:t>DFA Managed Scholarships </a:t>
            </a:r>
            <a:endParaRPr lang="en-US" dirty="0">
              <a:solidFill>
                <a:srgbClr val="FF0000"/>
              </a:solidFill>
              <a:latin typeface="Franklin Gothic Medium" panose="020B0603020102020204" pitchFamily="34" charset="0"/>
            </a:endParaRPr>
          </a:p>
        </p:txBody>
      </p:sp>
      <p:sp>
        <p:nvSpPr>
          <p:cNvPr id="5" name="TextBox 4">
            <a:extLst>
              <a:ext uri="{FF2B5EF4-FFF2-40B4-BE49-F238E27FC236}">
                <a16:creationId xmlns:a16="http://schemas.microsoft.com/office/drawing/2014/main" id="{FE4EBB53-937F-B0EF-A3F9-2812FD931F77}"/>
              </a:ext>
            </a:extLst>
          </p:cNvPr>
          <p:cNvSpPr txBox="1"/>
          <p:nvPr/>
        </p:nvSpPr>
        <p:spPr>
          <a:xfrm>
            <a:off x="708209" y="1379066"/>
            <a:ext cx="5705654" cy="4247317"/>
          </a:xfrm>
          <a:prstGeom prst="rect">
            <a:avLst/>
          </a:prstGeom>
          <a:noFill/>
        </p:spPr>
        <p:txBody>
          <a:bodyPr wrap="square">
            <a:spAutoFit/>
          </a:bodyPr>
          <a:lstStyle/>
          <a:p>
            <a:pPr marL="285750" indent="-285750">
              <a:buFont typeface="Arial" panose="020B0604020202020204" pitchFamily="34" charset="0"/>
              <a:buChar char="•"/>
            </a:pPr>
            <a:r>
              <a:rPr lang="en-US" b="1" dirty="0">
                <a:latin typeface="Franklin Gothic Medium" panose="020B0603020102020204" pitchFamily="34" charset="0"/>
              </a:rPr>
              <a:t>Selection process </a:t>
            </a:r>
            <a:r>
              <a:rPr lang="en-US" dirty="0">
                <a:latin typeface="Franklin Gothic Medium" panose="020B0603020102020204" pitchFamily="34" charset="0"/>
              </a:rPr>
              <a:t>– There is no application, DFA selects based on financial need.</a:t>
            </a:r>
            <a:r>
              <a:rPr lang="en-US" sz="1800" kern="100" dirty="0">
                <a:effectLst/>
                <a:latin typeface="Franklin Gothic Medium" panose="020B0603020102020204" pitchFamily="34" charset="0"/>
                <a:ea typeface="Aptos" panose="020B0004020202020204" pitchFamily="34" charset="0"/>
                <a:cs typeface="Times New Roman" panose="02020603050405020304" pitchFamily="18" charset="0"/>
              </a:rPr>
              <a:t> They do not take requests nor recommendations as part of their process.</a:t>
            </a:r>
          </a:p>
          <a:p>
            <a:pPr marL="285750" indent="-285750">
              <a:buFont typeface="Arial" panose="020B0604020202020204" pitchFamily="34" charset="0"/>
              <a:buChar char="•"/>
            </a:pPr>
            <a:endParaRPr lang="en-US" dirty="0">
              <a:latin typeface="Franklin Gothic Medium" panose="020B0603020102020204" pitchFamily="34" charset="0"/>
            </a:endParaRPr>
          </a:p>
          <a:p>
            <a:pPr marL="285750" indent="-285750">
              <a:buFont typeface="Arial" panose="020B0604020202020204" pitchFamily="34" charset="0"/>
              <a:buChar char="•"/>
            </a:pPr>
            <a:r>
              <a:rPr lang="en-US" b="1" dirty="0">
                <a:latin typeface="Franklin Gothic Medium" panose="020B0603020102020204" pitchFamily="34" charset="0"/>
              </a:rPr>
              <a:t>Awards</a:t>
            </a:r>
            <a:r>
              <a:rPr lang="en-US" dirty="0">
                <a:latin typeface="Franklin Gothic Medium" panose="020B0603020102020204" pitchFamily="34" charset="0"/>
              </a:rPr>
              <a:t> - </a:t>
            </a:r>
            <a:r>
              <a:rPr lang="en-US" sz="1800" kern="100" dirty="0">
                <a:effectLst/>
                <a:latin typeface="Franklin Gothic Medium" panose="020B0603020102020204" pitchFamily="34" charset="0"/>
                <a:ea typeface="Aptos" panose="020B0004020202020204" pitchFamily="34" charset="0"/>
                <a:cs typeface="Times New Roman" panose="02020603050405020304" pitchFamily="18" charset="0"/>
              </a:rPr>
              <a:t>Based on available funding, DFA determines both the award amounts and the recipients. </a:t>
            </a:r>
          </a:p>
          <a:p>
            <a:pPr marL="742950" lvl="1" indent="-285750">
              <a:buFont typeface="Arial" panose="020B0604020202020204" pitchFamily="34" charset="0"/>
              <a:buChar char="•"/>
            </a:pPr>
            <a:r>
              <a:rPr lang="en-US" kern="100" dirty="0">
                <a:effectLst/>
                <a:latin typeface="Franklin Gothic Medium" panose="020B0603020102020204" pitchFamily="34" charset="0"/>
                <a:ea typeface="Aptos" panose="020B0004020202020204" pitchFamily="34" charset="0"/>
                <a:cs typeface="Times New Roman" panose="02020603050405020304" pitchFamily="18" charset="0"/>
              </a:rPr>
              <a:t>There is no intake on </a:t>
            </a:r>
            <a:r>
              <a:rPr lang="en-US" dirty="0">
                <a:effectLst/>
                <a:latin typeface="Franklin Gothic Medium" panose="020B0603020102020204" pitchFamily="34" charset="0"/>
                <a:ea typeface="Aptos" panose="020B0004020202020204" pitchFamily="34" charset="0"/>
                <a:cs typeface="Times New Roman" panose="02020603050405020304" pitchFamily="18" charset="0"/>
              </a:rPr>
              <a:t>breaking out the donation amounts in specific ways. </a:t>
            </a:r>
            <a:r>
              <a:rPr lang="en-US" dirty="0">
                <a:latin typeface="Franklin Gothic Medium" panose="020B0603020102020204" pitchFamily="34" charset="0"/>
                <a:ea typeface="Aptos" panose="020B0004020202020204" pitchFamily="34" charset="0"/>
                <a:cs typeface="Times New Roman" panose="02020603050405020304" pitchFamily="18" charset="0"/>
              </a:rPr>
              <a:t>DFA’s priority is to award as many scholarships to as many students as possible based on funds available.</a:t>
            </a:r>
          </a:p>
          <a:p>
            <a:pPr marL="285750" indent="-285750">
              <a:buFont typeface="Arial" panose="020B0604020202020204" pitchFamily="34" charset="0"/>
              <a:buChar char="•"/>
            </a:pPr>
            <a:endParaRPr lang="en-US" dirty="0">
              <a:latin typeface="Franklin Gothic Medium" panose="020B06030201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dirty="0">
                <a:latin typeface="Franklin Gothic Medium" panose="020B0603020102020204" pitchFamily="34" charset="0"/>
                <a:ea typeface="Aptos" panose="020B0004020202020204" pitchFamily="34" charset="0"/>
                <a:cs typeface="Times New Roman" panose="02020603050405020304" pitchFamily="18" charset="0"/>
              </a:rPr>
              <a:t>Questions about DFA managed process? Please email alumniclubs@purdueforlife.org.</a:t>
            </a:r>
            <a:endParaRPr lang="en-US" sz="1800" kern="100" dirty="0">
              <a:effectLst/>
              <a:latin typeface="Franklin Gothic Medium" panose="020B0603020102020204" pitchFamily="34" charset="0"/>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endParaRPr lang="en-US" kern="100" dirty="0">
              <a:latin typeface="Franklin Gothic Medium" panose="020B0603020102020204" pitchFamily="34" charset="0"/>
              <a:cs typeface="Times New Roman" panose="02020603050405020304" pitchFamily="18" charset="0"/>
            </a:endParaRPr>
          </a:p>
        </p:txBody>
      </p:sp>
      <p:sp>
        <p:nvSpPr>
          <p:cNvPr id="7" name="Subtitle 2">
            <a:extLst>
              <a:ext uri="{FF2B5EF4-FFF2-40B4-BE49-F238E27FC236}">
                <a16:creationId xmlns:a16="http://schemas.microsoft.com/office/drawing/2014/main" id="{A7B26080-F728-B68B-ED29-76927056C03E}"/>
              </a:ext>
            </a:extLst>
          </p:cNvPr>
          <p:cNvSpPr txBox="1">
            <a:spLocks/>
          </p:cNvSpPr>
          <p:nvPr/>
        </p:nvSpPr>
        <p:spPr>
          <a:xfrm>
            <a:off x="802560" y="1009734"/>
            <a:ext cx="7288495" cy="369332"/>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pPr>
              <a:defRPr/>
            </a:pPr>
            <a:r>
              <a:rPr lang="en-US" sz="2400" b="1" dirty="0">
                <a:latin typeface="Franklin Gothic Medium" panose="020B0603020102020204" pitchFamily="34" charset="0"/>
              </a:rPr>
              <a:t>Reminders </a:t>
            </a:r>
            <a:endParaRPr lang="en-US" sz="24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7E687B7D-0647-7690-E643-C8003B29ADFC}"/>
              </a:ext>
            </a:extLst>
          </p:cNvPr>
          <p:cNvSpPr txBox="1"/>
          <p:nvPr/>
        </p:nvSpPr>
        <p:spPr>
          <a:xfrm>
            <a:off x="6910250" y="1379066"/>
            <a:ext cx="4963887" cy="3416320"/>
          </a:xfrm>
          <a:prstGeom prst="rect">
            <a:avLst/>
          </a:prstGeom>
          <a:noFill/>
        </p:spPr>
        <p:txBody>
          <a:bodyPr wrap="square">
            <a:spAutoFit/>
          </a:bodyPr>
          <a:lstStyle/>
          <a:p>
            <a:pPr algn="ctr"/>
            <a:r>
              <a:rPr lang="en-US" b="1" dirty="0">
                <a:latin typeface="Franklin Gothic Medium" panose="020B0603020102020204" pitchFamily="34" charset="0"/>
              </a:rPr>
              <a:t>DFA MANAGED SCHOLARSHIPS </a:t>
            </a:r>
          </a:p>
          <a:p>
            <a:pPr marL="342900" indent="-342900">
              <a:buFont typeface="Arial" panose="020B0604020202020204" pitchFamily="34" charset="0"/>
              <a:buChar char="•"/>
            </a:pPr>
            <a:r>
              <a:rPr lang="en-US" dirty="0">
                <a:latin typeface="Franklin Gothic Medium" panose="020B0603020102020204" pitchFamily="34" charset="0"/>
              </a:rPr>
              <a:t>Evansville Scholarship</a:t>
            </a:r>
          </a:p>
          <a:p>
            <a:pPr marL="342900" indent="-342900">
              <a:buFont typeface="Arial" panose="020B0604020202020204" pitchFamily="34" charset="0"/>
              <a:buChar char="•"/>
            </a:pPr>
            <a:r>
              <a:rPr lang="en-US" dirty="0">
                <a:latin typeface="Franklin Gothic Medium" panose="020B0603020102020204" pitchFamily="34" charset="0"/>
              </a:rPr>
              <a:t>Falls Cities Scholarship</a:t>
            </a:r>
          </a:p>
          <a:p>
            <a:pPr marL="342900" indent="-342900">
              <a:buFont typeface="Arial" panose="020B0604020202020204" pitchFamily="34" charset="0"/>
              <a:buChar char="•"/>
            </a:pPr>
            <a:r>
              <a:rPr lang="en-US" dirty="0">
                <a:latin typeface="Franklin Gothic Medium" panose="020B0603020102020204" pitchFamily="34" charset="0"/>
              </a:rPr>
              <a:t>Las Vegas Scholarship</a:t>
            </a:r>
          </a:p>
          <a:p>
            <a:pPr marL="342900" indent="-342900">
              <a:buFont typeface="Arial" panose="020B0604020202020204" pitchFamily="34" charset="0"/>
              <a:buChar char="•"/>
            </a:pPr>
            <a:r>
              <a:rPr lang="en-US" dirty="0">
                <a:latin typeface="Franklin Gothic Medium" panose="020B0603020102020204" pitchFamily="34" charset="0"/>
              </a:rPr>
              <a:t>Los Angeles/Orange County Scholarship</a:t>
            </a:r>
          </a:p>
          <a:p>
            <a:pPr marL="342900" indent="-342900">
              <a:buFont typeface="Arial" panose="020B0604020202020204" pitchFamily="34" charset="0"/>
              <a:buChar char="•"/>
            </a:pPr>
            <a:r>
              <a:rPr lang="en-US" dirty="0">
                <a:latin typeface="Franklin Gothic Medium" panose="020B0603020102020204" pitchFamily="34" charset="0"/>
              </a:rPr>
              <a:t>New Jersey Scholarship</a:t>
            </a:r>
          </a:p>
          <a:p>
            <a:pPr marL="342900" indent="-342900">
              <a:buFont typeface="Arial" panose="020B0604020202020204" pitchFamily="34" charset="0"/>
              <a:buChar char="•"/>
            </a:pPr>
            <a:r>
              <a:rPr lang="en-US" dirty="0">
                <a:latin typeface="Franklin Gothic Medium" panose="020B0603020102020204" pitchFamily="34" charset="0"/>
              </a:rPr>
              <a:t>Puget Sound - Bob and Sarah Bateman Scholarship</a:t>
            </a:r>
          </a:p>
          <a:p>
            <a:pPr marL="342900" indent="-342900">
              <a:buFont typeface="Arial" panose="020B0604020202020204" pitchFamily="34" charset="0"/>
              <a:buChar char="•"/>
            </a:pPr>
            <a:r>
              <a:rPr lang="en-US" dirty="0">
                <a:latin typeface="Franklin Gothic Medium" panose="020B0603020102020204" pitchFamily="34" charset="0"/>
              </a:rPr>
              <a:t>San Francisco - John Thornberry</a:t>
            </a:r>
          </a:p>
          <a:p>
            <a:pPr marL="342900" indent="-342900">
              <a:buFont typeface="Arial" panose="020B0604020202020204" pitchFamily="34" charset="0"/>
              <a:buChar char="•"/>
            </a:pPr>
            <a:r>
              <a:rPr lang="en-US" dirty="0">
                <a:latin typeface="Franklin Gothic Medium" panose="020B0603020102020204" pitchFamily="34" charset="0"/>
              </a:rPr>
              <a:t>Southeast Michigan Scholarship</a:t>
            </a:r>
          </a:p>
          <a:p>
            <a:pPr marL="342900" indent="-342900">
              <a:buFont typeface="Arial" panose="020B0604020202020204" pitchFamily="34" charset="0"/>
              <a:buChar char="•"/>
            </a:pPr>
            <a:r>
              <a:rPr lang="en-US" dirty="0">
                <a:latin typeface="Franklin Gothic Medium" panose="020B0603020102020204" pitchFamily="34" charset="0"/>
              </a:rPr>
              <a:t>Tampa Bay - Eva Rousch Scholarship</a:t>
            </a:r>
          </a:p>
          <a:p>
            <a:pPr marL="342900" indent="-342900">
              <a:buFont typeface="Arial" panose="020B0604020202020204" pitchFamily="34" charset="0"/>
              <a:buChar char="•"/>
            </a:pPr>
            <a:r>
              <a:rPr lang="en-US" dirty="0">
                <a:latin typeface="Franklin Gothic Medium" panose="020B0603020102020204" pitchFamily="34" charset="0"/>
              </a:rPr>
              <a:t>Washington DC</a:t>
            </a:r>
          </a:p>
        </p:txBody>
      </p:sp>
    </p:spTree>
    <p:extLst>
      <p:ext uri="{BB962C8B-B14F-4D97-AF65-F5344CB8AC3E}">
        <p14:creationId xmlns:p14="http://schemas.microsoft.com/office/powerpoint/2010/main" val="3979443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F07D0-DF6D-073B-06FF-E6D3EBD06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83503-2E07-41EB-880E-BF10D9599977}"/>
              </a:ext>
            </a:extLst>
          </p:cNvPr>
          <p:cNvSpPr>
            <a:spLocks noGrp="1"/>
          </p:cNvSpPr>
          <p:nvPr>
            <p:ph type="title"/>
          </p:nvPr>
        </p:nvSpPr>
        <p:spPr>
          <a:xfrm>
            <a:off x="782626" y="580971"/>
            <a:ext cx="7763458" cy="592834"/>
          </a:xfrm>
        </p:spPr>
        <p:txBody>
          <a:bodyPr/>
          <a:lstStyle/>
          <a:p>
            <a:pPr algn="l"/>
            <a:r>
              <a:rPr lang="en-US" i="1" dirty="0">
                <a:solidFill>
                  <a:schemeClr val="accent4"/>
                </a:solidFill>
                <a:latin typeface="Franklin Gothic Medium (Headings)"/>
              </a:rPr>
              <a:t>SCHOLARSHIP</a:t>
            </a:r>
            <a:br>
              <a:rPr lang="en-US" i="1" dirty="0">
                <a:solidFill>
                  <a:schemeClr val="accent4"/>
                </a:solidFill>
                <a:latin typeface="Franklin Gothic Medium (Headings)"/>
              </a:rPr>
            </a:br>
            <a:r>
              <a:rPr lang="en-US" i="1" dirty="0">
                <a:solidFill>
                  <a:schemeClr val="accent4"/>
                </a:solidFill>
                <a:latin typeface="Franklin Gothic Medium (Headings)"/>
              </a:rPr>
              <a:t>PROMOTION</a:t>
            </a:r>
            <a:endParaRPr lang="en-US" dirty="0">
              <a:solidFill>
                <a:schemeClr val="accent4"/>
              </a:solidFill>
              <a:latin typeface="+mj-lt"/>
            </a:endParaRPr>
          </a:p>
        </p:txBody>
      </p:sp>
      <p:sp>
        <p:nvSpPr>
          <p:cNvPr id="7" name="Freeform 2">
            <a:extLst>
              <a:ext uri="{FF2B5EF4-FFF2-40B4-BE49-F238E27FC236}">
                <a16:creationId xmlns:a16="http://schemas.microsoft.com/office/drawing/2014/main" id="{BC17D54E-F173-4D77-AEA8-2713D2502192}"/>
              </a:ext>
            </a:extLst>
          </p:cNvPr>
          <p:cNvSpPr/>
          <p:nvPr/>
        </p:nvSpPr>
        <p:spPr>
          <a:xfrm>
            <a:off x="1174512" y="2129246"/>
            <a:ext cx="3018665" cy="3396344"/>
          </a:xfrm>
          <a:custGeom>
            <a:avLst/>
            <a:gdLst/>
            <a:ahLst/>
            <a:cxnLst/>
            <a:rect l="l" t="t" r="r" b="b"/>
            <a:pathLst>
              <a:path w="6901155" h="8390462">
                <a:moveTo>
                  <a:pt x="0" y="0"/>
                </a:moveTo>
                <a:lnTo>
                  <a:pt x="6901155" y="0"/>
                </a:lnTo>
                <a:lnTo>
                  <a:pt x="6901155" y="8390462"/>
                </a:lnTo>
                <a:lnTo>
                  <a:pt x="0" y="8390462"/>
                </a:lnTo>
                <a:lnTo>
                  <a:pt x="0" y="0"/>
                </a:lnTo>
                <a:close/>
              </a:path>
            </a:pathLst>
          </a:custGeom>
          <a:blipFill>
            <a:blip r:embed="rId3"/>
            <a:stretch>
              <a:fillRect/>
            </a:stretch>
          </a:blipFill>
        </p:spPr>
        <p:txBody>
          <a:bodyPr/>
          <a:lstStyle/>
          <a:p>
            <a:endParaRPr lang="en-US"/>
          </a:p>
        </p:txBody>
      </p:sp>
      <p:sp>
        <p:nvSpPr>
          <p:cNvPr id="8" name="Freeform 2">
            <a:extLst>
              <a:ext uri="{FF2B5EF4-FFF2-40B4-BE49-F238E27FC236}">
                <a16:creationId xmlns:a16="http://schemas.microsoft.com/office/drawing/2014/main" id="{9B8F152D-5207-8065-4954-1B2E7EBE6187}"/>
              </a:ext>
            </a:extLst>
          </p:cNvPr>
          <p:cNvSpPr/>
          <p:nvPr/>
        </p:nvSpPr>
        <p:spPr>
          <a:xfrm>
            <a:off x="5871564" y="782743"/>
            <a:ext cx="4648390" cy="5292513"/>
          </a:xfrm>
          <a:custGeom>
            <a:avLst/>
            <a:gdLst/>
            <a:ahLst/>
            <a:cxnLst/>
            <a:rect l="l" t="t" r="r" b="b"/>
            <a:pathLst>
              <a:path w="6059043" h="8229600">
                <a:moveTo>
                  <a:pt x="0" y="0"/>
                </a:moveTo>
                <a:lnTo>
                  <a:pt x="6059043" y="0"/>
                </a:lnTo>
                <a:lnTo>
                  <a:pt x="6059043" y="8229600"/>
                </a:lnTo>
                <a:lnTo>
                  <a:pt x="0" y="8229600"/>
                </a:lnTo>
                <a:lnTo>
                  <a:pt x="0" y="0"/>
                </a:lnTo>
                <a:close/>
              </a:path>
            </a:pathLst>
          </a:custGeom>
          <a:blipFill>
            <a:blip r:embed="rId4"/>
            <a:stretch>
              <a:fillRect/>
            </a:stretch>
          </a:blipFill>
        </p:spPr>
        <p:txBody>
          <a:bodyPr/>
          <a:lstStyle/>
          <a:p>
            <a:endParaRPr lang="en-US" sz="1200"/>
          </a:p>
        </p:txBody>
      </p:sp>
    </p:spTree>
    <p:extLst>
      <p:ext uri="{BB962C8B-B14F-4D97-AF65-F5344CB8AC3E}">
        <p14:creationId xmlns:p14="http://schemas.microsoft.com/office/powerpoint/2010/main" val="2146868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BECE3-ADDA-C381-78D1-B211C1671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025E80-4792-0201-EA13-1C2340B58615}"/>
              </a:ext>
            </a:extLst>
          </p:cNvPr>
          <p:cNvSpPr>
            <a:spLocks noGrp="1"/>
          </p:cNvSpPr>
          <p:nvPr>
            <p:ph type="ctrTitle"/>
          </p:nvPr>
        </p:nvSpPr>
        <p:spPr>
          <a:xfrm>
            <a:off x="971360" y="318527"/>
            <a:ext cx="10843647" cy="997196"/>
          </a:xfrm>
        </p:spPr>
        <p:txBody>
          <a:bodyPr/>
          <a:lstStyle/>
          <a:p>
            <a:r>
              <a:rPr lang="en-US" dirty="0">
                <a:solidFill>
                  <a:srgbClr val="C9B991"/>
                </a:solidFill>
                <a:latin typeface="Franklin Gothic Medium" panose="020B0603020102020204" pitchFamily="34" charset="0"/>
              </a:rPr>
              <a:t>Scholarship Promotion – Alumni Club Teams Actions </a:t>
            </a:r>
            <a:endParaRPr lang="en-US" dirty="0">
              <a:solidFill>
                <a:srgbClr val="FF0000"/>
              </a:solidFill>
              <a:latin typeface="Franklin Gothic Medium" panose="020B0603020102020204" pitchFamily="34" charset="0"/>
            </a:endParaRPr>
          </a:p>
        </p:txBody>
      </p:sp>
      <p:sp>
        <p:nvSpPr>
          <p:cNvPr id="4" name="Text Placeholder 3">
            <a:extLst>
              <a:ext uri="{FF2B5EF4-FFF2-40B4-BE49-F238E27FC236}">
                <a16:creationId xmlns:a16="http://schemas.microsoft.com/office/drawing/2014/main" id="{62230EEA-5ABB-64DA-751C-AC33134C049D}"/>
              </a:ext>
            </a:extLst>
          </p:cNvPr>
          <p:cNvSpPr>
            <a:spLocks noGrp="1"/>
          </p:cNvSpPr>
          <p:nvPr>
            <p:ph type="body" sz="quarter" idx="14"/>
          </p:nvPr>
        </p:nvSpPr>
        <p:spPr>
          <a:xfrm>
            <a:off x="598024" y="1090371"/>
            <a:ext cx="4951129" cy="4677257"/>
          </a:xfrm>
        </p:spPr>
        <p:txBody>
          <a:bodyPr lIns="0" tIns="0" rIns="0" bIns="0" anchor="t">
            <a:normAutofit lnSpcReduction="10000"/>
          </a:bodyPr>
          <a:lstStyle/>
          <a:p>
            <a:pPr marL="0" marR="0" lvl="0" indent="0" algn="l" defTabSz="457200" rtl="0" eaLnBrk="1" fontAlgn="auto" latinLnBrk="0" hangingPunct="1">
              <a:lnSpc>
                <a:spcPct val="100000"/>
              </a:lnSpc>
              <a:spcBef>
                <a:spcPts val="0"/>
              </a:spcBef>
              <a:spcAft>
                <a:spcPts val="0"/>
              </a:spcAft>
              <a:buClrTx/>
              <a:buSzTx/>
              <a:buNone/>
              <a:tabLst/>
              <a:defRPr/>
            </a:pPr>
            <a:r>
              <a:rPr kumimoji="0" lang="en-US" sz="2000" b="1" i="0" u="none" strike="noStrike" kern="1200" cap="none" spc="0" normalizeH="0" baseline="0" noProof="0" dirty="0">
                <a:ln>
                  <a:noFill/>
                </a:ln>
                <a:effectLst/>
                <a:uLnTx/>
                <a:uFillTx/>
                <a:latin typeface="Franklin Gothic Medium" panose="020B0603020102020204" pitchFamily="34" charset="0"/>
              </a:rPr>
              <a:t>Email</a:t>
            </a:r>
            <a:r>
              <a:rPr lang="en-US" sz="2000" b="1" dirty="0">
                <a:latin typeface="Franklin Gothic Medium" panose="020B0603020102020204" pitchFamily="34" charset="0"/>
              </a:rPr>
              <a:t>s to Students and Parents </a:t>
            </a:r>
          </a:p>
          <a:p>
            <a:pPr marL="0" marR="0" lvl="0" indent="0" algn="l" defTabSz="457200" rtl="0" eaLnBrk="1" fontAlgn="auto" latinLnBrk="0" hangingPunct="1">
              <a:lnSpc>
                <a:spcPct val="100000"/>
              </a:lnSpc>
              <a:spcBef>
                <a:spcPts val="0"/>
              </a:spcBef>
              <a:spcAft>
                <a:spcPts val="0"/>
              </a:spcAft>
              <a:buClrTx/>
              <a:buSzTx/>
              <a:buNone/>
              <a:tabLst/>
              <a:defRPr/>
            </a:pPr>
            <a:endParaRPr lang="en-US" sz="2000" b="1" dirty="0">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sz="2000" b="1" dirty="0">
                <a:latin typeface="Franklin Gothic Medium" panose="020B0603020102020204" pitchFamily="34" charset="0"/>
              </a:rPr>
              <a:t>Admitted Students</a:t>
            </a:r>
            <a:br>
              <a:rPr lang="en-US" sz="2000" dirty="0">
                <a:latin typeface="Franklin Gothic Medium" panose="020B0603020102020204" pitchFamily="34" charset="0"/>
              </a:rPr>
            </a:br>
            <a:r>
              <a:rPr lang="en-US" sz="2000" dirty="0">
                <a:latin typeface="Franklin Gothic Medium" panose="020B0603020102020204" pitchFamily="34" charset="0"/>
              </a:rPr>
              <a:t>• Initial email: January 15</a:t>
            </a:r>
            <a:br>
              <a:rPr lang="en-US" sz="2000" dirty="0">
                <a:latin typeface="Franklin Gothic Medium" panose="020B0603020102020204" pitchFamily="34" charset="0"/>
              </a:rPr>
            </a:br>
            <a:r>
              <a:rPr lang="en-US" sz="2000" dirty="0">
                <a:latin typeface="Franklin Gothic Medium" panose="020B0603020102020204" pitchFamily="34" charset="0"/>
              </a:rPr>
              <a:t>• Reminder: One week before the February 1</a:t>
            </a:r>
            <a:r>
              <a:rPr lang="en-US" sz="2000" baseline="30000" dirty="0">
                <a:latin typeface="Franklin Gothic Medium" panose="020B0603020102020204" pitchFamily="34" charset="0"/>
              </a:rPr>
              <a:t>st</a:t>
            </a:r>
            <a:r>
              <a:rPr lang="en-US" sz="2000" dirty="0">
                <a:latin typeface="Franklin Gothic Medium" panose="020B0603020102020204" pitchFamily="34" charset="0"/>
              </a:rPr>
              <a:t>  application deadline</a:t>
            </a:r>
            <a:br>
              <a:rPr lang="en-US" sz="2000" dirty="0">
                <a:latin typeface="Franklin Gothic Medium" panose="020B0603020102020204" pitchFamily="34" charset="0"/>
              </a:rPr>
            </a:br>
            <a:r>
              <a:rPr lang="en-US" sz="2000" dirty="0">
                <a:latin typeface="Franklin Gothic Medium" panose="020B0603020102020204" pitchFamily="34" charset="0"/>
              </a:rPr>
              <a:t>• </a:t>
            </a:r>
            <a:r>
              <a:rPr lang="en-US" sz="2000" b="1" dirty="0">
                <a:latin typeface="Franklin Gothic Medium" panose="020B0603020102020204" pitchFamily="34" charset="0"/>
              </a:rPr>
              <a:t>New this year:</a:t>
            </a:r>
            <a:r>
              <a:rPr lang="en-US" sz="2000" dirty="0">
                <a:latin typeface="Franklin Gothic Medium" panose="020B0603020102020204" pitchFamily="34" charset="0"/>
              </a:rPr>
              <a:t> Admitted students now have </a:t>
            </a:r>
            <a:r>
              <a:rPr lang="en-US" sz="2000" b="1" dirty="0">
                <a:latin typeface="Franklin Gothic Medium" panose="020B0603020102020204" pitchFamily="34" charset="0"/>
              </a:rPr>
              <a:t>two weeks</a:t>
            </a:r>
            <a:r>
              <a:rPr lang="en-US" sz="2000" dirty="0">
                <a:latin typeface="Franklin Gothic Medium" panose="020B0603020102020204" pitchFamily="34" charset="0"/>
              </a:rPr>
              <a:t> to apply (instead of one) and we’ll still align with DFA timelines so awards can appear in their Financial Aid packages.</a:t>
            </a: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sz="2000" dirty="0">
              <a:latin typeface="Franklin Gothic Medium" panose="020B0603020102020204" pitchFamily="34" charset="0"/>
            </a:endParaRPr>
          </a:p>
          <a:p>
            <a:r>
              <a:rPr lang="en-US" sz="2000" b="1" dirty="0">
                <a:latin typeface="Franklin Gothic Medium" panose="020B0603020102020204" pitchFamily="34" charset="0"/>
              </a:rPr>
              <a:t>Current Students</a:t>
            </a:r>
            <a:br>
              <a:rPr lang="en-US" sz="2000" dirty="0">
                <a:latin typeface="Franklin Gothic Medium" panose="020B0603020102020204" pitchFamily="34" charset="0"/>
              </a:rPr>
            </a:br>
            <a:r>
              <a:rPr lang="en-US" sz="2000" dirty="0">
                <a:latin typeface="Franklin Gothic Medium" panose="020B0603020102020204" pitchFamily="34" charset="0"/>
              </a:rPr>
              <a:t>• Initial email: Late December</a:t>
            </a:r>
            <a:br>
              <a:rPr lang="en-US" sz="2000" dirty="0">
                <a:latin typeface="Franklin Gothic Medium" panose="020B0603020102020204" pitchFamily="34" charset="0"/>
              </a:rPr>
            </a:br>
            <a:r>
              <a:rPr lang="en-US" sz="2000" dirty="0">
                <a:latin typeface="Franklin Gothic Medium" panose="020B0603020102020204" pitchFamily="34" charset="0"/>
              </a:rPr>
              <a:t>• Reminder: One week before the March 1 application deadline</a:t>
            </a:r>
          </a:p>
          <a:p>
            <a:pPr marL="228600" lvl="1" indent="0">
              <a:buNone/>
            </a:pPr>
            <a:endParaRPr lang="en-US" sz="2600" b="1" dirty="0">
              <a:solidFill>
                <a:schemeClr val="bg1"/>
              </a:solidFill>
              <a:latin typeface="Franklin Gothic Medium" panose="020B0603020102020204" pitchFamily="34" charset="0"/>
            </a:endParaRPr>
          </a:p>
        </p:txBody>
      </p:sp>
      <p:sp>
        <p:nvSpPr>
          <p:cNvPr id="6" name="TextBox 5">
            <a:extLst>
              <a:ext uri="{FF2B5EF4-FFF2-40B4-BE49-F238E27FC236}">
                <a16:creationId xmlns:a16="http://schemas.microsoft.com/office/drawing/2014/main" id="{B319D825-5F93-3C4A-0DA0-EE42EFCC89F4}"/>
              </a:ext>
            </a:extLst>
          </p:cNvPr>
          <p:cNvSpPr txBox="1"/>
          <p:nvPr/>
        </p:nvSpPr>
        <p:spPr>
          <a:xfrm>
            <a:off x="6094348" y="1073837"/>
            <a:ext cx="5499627" cy="3170099"/>
          </a:xfrm>
          <a:prstGeom prst="rect">
            <a:avLst/>
          </a:prstGeom>
          <a:noFill/>
        </p:spPr>
        <p:txBody>
          <a:bodyPr wrap="square">
            <a:spAutoFit/>
          </a:bodyPr>
          <a:lstStyle/>
          <a:p>
            <a:pPr>
              <a:buNone/>
            </a:pPr>
            <a:r>
              <a:rPr lang="en-US" sz="2000" b="1" dirty="0">
                <a:solidFill>
                  <a:srgbClr val="FF0000"/>
                </a:solidFill>
                <a:latin typeface="Franklin Gothic Medium" panose="020B0603020102020204" pitchFamily="34" charset="0"/>
              </a:rPr>
              <a:t>NEW - </a:t>
            </a:r>
            <a:r>
              <a:rPr lang="en-US" sz="2000" b="1" dirty="0">
                <a:latin typeface="Franklin Gothic Medium" panose="020B0603020102020204" pitchFamily="34" charset="0"/>
              </a:rPr>
              <a:t>Purdue for Life Social Media Pages</a:t>
            </a:r>
          </a:p>
          <a:p>
            <a:pPr>
              <a:buNone/>
            </a:pPr>
            <a:endParaRPr lang="en-US" sz="2000" b="1" dirty="0">
              <a:latin typeface="Franklin Gothic Medium" panose="020B0603020102020204" pitchFamily="34" charset="0"/>
            </a:endParaRPr>
          </a:p>
          <a:p>
            <a:pPr>
              <a:buNone/>
            </a:pPr>
            <a:r>
              <a:rPr lang="en-US" sz="2000" b="1" dirty="0">
                <a:latin typeface="Franklin Gothic Medium" panose="020B0603020102020204" pitchFamily="34" charset="0"/>
              </a:rPr>
              <a:t>Admitted Students</a:t>
            </a:r>
            <a:br>
              <a:rPr lang="en-US" sz="2000" dirty="0">
                <a:latin typeface="Franklin Gothic Medium" panose="020B0603020102020204" pitchFamily="34" charset="0"/>
              </a:rPr>
            </a:br>
            <a:r>
              <a:rPr lang="en-US" sz="2000" dirty="0">
                <a:latin typeface="Franklin Gothic Medium" panose="020B0603020102020204" pitchFamily="34" charset="0"/>
              </a:rPr>
              <a:t>• Post with congratulations message (Jan 15–18) encouraging newly admitted students to apply for Alumni Club scholarships</a:t>
            </a:r>
          </a:p>
          <a:p>
            <a:r>
              <a:rPr lang="en-US" sz="2000" b="1" dirty="0">
                <a:latin typeface="Franklin Gothic Medium" panose="020B0603020102020204" pitchFamily="34" charset="0"/>
              </a:rPr>
              <a:t>Current Students</a:t>
            </a:r>
            <a:br>
              <a:rPr lang="en-US" sz="2000" dirty="0">
                <a:latin typeface="Franklin Gothic Medium" panose="020B0603020102020204" pitchFamily="34" charset="0"/>
              </a:rPr>
            </a:br>
            <a:r>
              <a:rPr lang="en-US" sz="2000" dirty="0">
                <a:latin typeface="Franklin Gothic Medium" panose="020B0603020102020204" pitchFamily="34" charset="0"/>
              </a:rPr>
              <a:t>• Post in early February highlighting how Alumni Clubs support students through scholarships (direct link to the scholarship application)</a:t>
            </a:r>
            <a:endParaRPr lang="en-US" sz="2200" dirty="0">
              <a:solidFill>
                <a:schemeClr val="bg1"/>
              </a:solidFill>
              <a:latin typeface="Franklin Gothic Medium" panose="020B0603020102020204" pitchFamily="34" charset="0"/>
              <a:ea typeface="Times New Roman" panose="02020603050405020304" pitchFamily="18" charset="0"/>
              <a:cs typeface="Aptos" panose="020B0004020202020204" pitchFamily="34" charset="0"/>
            </a:endParaRPr>
          </a:p>
        </p:txBody>
      </p:sp>
    </p:spTree>
    <p:extLst>
      <p:ext uri="{BB962C8B-B14F-4D97-AF65-F5344CB8AC3E}">
        <p14:creationId xmlns:p14="http://schemas.microsoft.com/office/powerpoint/2010/main" val="415470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5AD9D-9CC8-AEC9-DFAF-C00D3B755A4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DC9EA2-996A-3FE4-30CF-837CBFC9244B}"/>
              </a:ext>
            </a:extLst>
          </p:cNvPr>
          <p:cNvSpPr>
            <a:spLocks noGrp="1"/>
          </p:cNvSpPr>
          <p:nvPr>
            <p:ph type="ctrTitle"/>
          </p:nvPr>
        </p:nvSpPr>
        <p:spPr>
          <a:xfrm>
            <a:off x="822960" y="380328"/>
            <a:ext cx="10477887" cy="498598"/>
          </a:xfrm>
        </p:spPr>
        <p:txBody>
          <a:bodyPr/>
          <a:lstStyle/>
          <a:p>
            <a:r>
              <a:rPr lang="en-US" b="0" dirty="0">
                <a:solidFill>
                  <a:srgbClr val="C9B991"/>
                </a:solidFill>
                <a:latin typeface="Franklin Gothic Medium" panose="020B0603020102020204" pitchFamily="34" charset="0"/>
              </a:rPr>
              <a:t>Scholarship</a:t>
            </a:r>
            <a:r>
              <a:rPr lang="en-US" dirty="0">
                <a:solidFill>
                  <a:srgbClr val="C9B991"/>
                </a:solidFill>
                <a:latin typeface="Franklin Gothic Medium" panose="020B0603020102020204" pitchFamily="34" charset="0"/>
              </a:rPr>
              <a:t> Promotion – Alumni Club Teams Actions </a:t>
            </a:r>
            <a:endParaRPr lang="en-US" dirty="0">
              <a:latin typeface="Franklin Gothic Medium" panose="020B0603020102020204" pitchFamily="34" charset="0"/>
            </a:endParaRPr>
          </a:p>
        </p:txBody>
      </p:sp>
      <p:sp>
        <p:nvSpPr>
          <p:cNvPr id="6" name="TextBox 5">
            <a:extLst>
              <a:ext uri="{FF2B5EF4-FFF2-40B4-BE49-F238E27FC236}">
                <a16:creationId xmlns:a16="http://schemas.microsoft.com/office/drawing/2014/main" id="{FD19BE23-05BE-0CD6-4CB7-B839538E1D82}"/>
              </a:ext>
            </a:extLst>
          </p:cNvPr>
          <p:cNvSpPr txBox="1"/>
          <p:nvPr/>
        </p:nvSpPr>
        <p:spPr>
          <a:xfrm>
            <a:off x="676656" y="1522469"/>
            <a:ext cx="5764784" cy="4047262"/>
          </a:xfrm>
          <a:prstGeom prst="rect">
            <a:avLst/>
          </a:prstGeom>
          <a:noFill/>
        </p:spPr>
        <p:txBody>
          <a:bodyPr wrap="square" rtlCol="0">
            <a:spAutoFit/>
          </a:bodyPr>
          <a:lstStyle/>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b="1" i="0" u="none" strike="noStrike" kern="1200" cap="none" spc="0" normalizeH="0" baseline="0" noProof="0" dirty="0">
                <a:ln>
                  <a:noFill/>
                </a:ln>
                <a:solidFill>
                  <a:srgbClr val="000000"/>
                </a:solidFill>
                <a:effectLst/>
                <a:uLnTx/>
                <a:uFillTx/>
                <a:latin typeface="Franklin Gothic Medium"/>
                <a:ea typeface="+mn-ea"/>
                <a:cs typeface="+mn-cs"/>
              </a:rPr>
              <a:t>Welcome Center/PASE</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Franklin Gothic Medium"/>
              </a:rPr>
              <a:t>Post flyer in the Welcome Center with QR code to the application</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Franklin Gothic Medium"/>
              </a:rPr>
              <a:t>Post the flyer on PASE social media</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Franklin Gothic Medium"/>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b="1" i="0" u="none" strike="noStrike" kern="1200" cap="none" spc="0" normalizeH="0" baseline="0" noProof="0" dirty="0">
                <a:ln>
                  <a:noFill/>
                </a:ln>
                <a:solidFill>
                  <a:srgbClr val="000000"/>
                </a:solidFill>
                <a:effectLst/>
                <a:uLnTx/>
                <a:uFillTx/>
                <a:latin typeface="Franklin Gothic Medium"/>
                <a:ea typeface="+mn-ea"/>
                <a:cs typeface="+mn-cs"/>
              </a:rPr>
              <a:t>Admissions</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latin typeface="Franklin Gothic Medium"/>
              </a:rPr>
              <a:t>August 2025: Provided list of scholarships to staff for awareness</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srgbClr val="000000"/>
              </a:solidFill>
              <a:latin typeface="Franklin Gothic Medium"/>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kumimoji="0" lang="en-US" sz="2000" i="0" u="none" strike="noStrike" kern="1200" cap="none" spc="0" normalizeH="0" baseline="0" noProof="0" dirty="0">
                <a:ln>
                  <a:noFill/>
                </a:ln>
                <a:solidFill>
                  <a:srgbClr val="000000"/>
                </a:solidFill>
                <a:effectLst/>
                <a:uLnTx/>
                <a:uFillTx/>
                <a:latin typeface="Franklin Gothic Medium"/>
                <a:ea typeface="+mn-ea"/>
                <a:cs typeface="+mn-cs"/>
              </a:rPr>
              <a:t>We’ll post reminders in the Club Leaders Facebook Group to keep promotion going.</a:t>
            </a: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solidFill>
              <a:effectLst/>
              <a:uLnTx/>
              <a:uFillTx/>
              <a:latin typeface="Franklin Gothic Medium"/>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sz="1900" b="1" i="0" u="none" strike="noStrike" kern="1200" cap="none" spc="0" normalizeH="0" baseline="0" noProof="0" dirty="0">
              <a:ln>
                <a:noFill/>
              </a:ln>
              <a:solidFill>
                <a:srgbClr val="000000"/>
              </a:solidFill>
              <a:effectLst/>
              <a:uLnTx/>
              <a:uFillTx/>
              <a:latin typeface="Franklin Gothic Medium"/>
              <a:ea typeface="+mn-ea"/>
              <a:cs typeface="+mn-cs"/>
            </a:endParaRPr>
          </a:p>
          <a:p>
            <a:pPr marL="46863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srgbClr val="000000"/>
              </a:solidFill>
              <a:effectLst/>
              <a:uLnTx/>
              <a:uFillTx/>
              <a:latin typeface="Franklin Gothic Medium"/>
              <a:ea typeface="+mn-ea"/>
              <a:cs typeface="+mn-cs"/>
            </a:endParaRPr>
          </a:p>
        </p:txBody>
      </p:sp>
      <p:pic>
        <p:nvPicPr>
          <p:cNvPr id="9" name="Picture 8">
            <a:extLst>
              <a:ext uri="{FF2B5EF4-FFF2-40B4-BE49-F238E27FC236}">
                <a16:creationId xmlns:a16="http://schemas.microsoft.com/office/drawing/2014/main" id="{40B5DDDA-1435-476B-775A-0932F2043AD3}"/>
              </a:ext>
            </a:extLst>
          </p:cNvPr>
          <p:cNvPicPr>
            <a:picLocks noChangeAspect="1"/>
          </p:cNvPicPr>
          <p:nvPr/>
        </p:nvPicPr>
        <p:blipFill>
          <a:blip r:embed="rId3"/>
          <a:stretch>
            <a:fillRect/>
          </a:stretch>
        </p:blipFill>
        <p:spPr>
          <a:xfrm>
            <a:off x="6514384" y="1631022"/>
            <a:ext cx="4786463" cy="3830156"/>
          </a:xfrm>
          <a:prstGeom prst="rect">
            <a:avLst/>
          </a:prstGeom>
        </p:spPr>
      </p:pic>
    </p:spTree>
    <p:extLst>
      <p:ext uri="{BB962C8B-B14F-4D97-AF65-F5344CB8AC3E}">
        <p14:creationId xmlns:p14="http://schemas.microsoft.com/office/powerpoint/2010/main" val="295079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AA1DA-271B-0088-E57D-7E85DE5CD8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604E06B-23B7-635B-A1D9-A13392936606}"/>
              </a:ext>
            </a:extLst>
          </p:cNvPr>
          <p:cNvSpPr>
            <a:spLocks noGrp="1"/>
          </p:cNvSpPr>
          <p:nvPr>
            <p:ph type="ctrTitle"/>
          </p:nvPr>
        </p:nvSpPr>
        <p:spPr>
          <a:xfrm>
            <a:off x="1043553" y="380328"/>
            <a:ext cx="9234309" cy="498598"/>
          </a:xfrm>
        </p:spPr>
        <p:txBody>
          <a:bodyPr/>
          <a:lstStyle/>
          <a:p>
            <a:r>
              <a:rPr lang="en-US" dirty="0">
                <a:solidFill>
                  <a:srgbClr val="C9B991"/>
                </a:solidFill>
                <a:latin typeface="Franklin Gothic Medium" panose="020B0603020102020204" pitchFamily="34" charset="0"/>
              </a:rPr>
              <a:t>Scholarship Promotion - Club Leader Actions </a:t>
            </a:r>
            <a:endParaRPr lang="en-US" dirty="0">
              <a:latin typeface="Franklin Gothic Medium" panose="020B0603020102020204" pitchFamily="34" charset="0"/>
            </a:endParaRPr>
          </a:p>
        </p:txBody>
      </p:sp>
      <p:sp>
        <p:nvSpPr>
          <p:cNvPr id="8" name="Text Placeholder 7">
            <a:extLst>
              <a:ext uri="{FF2B5EF4-FFF2-40B4-BE49-F238E27FC236}">
                <a16:creationId xmlns:a16="http://schemas.microsoft.com/office/drawing/2014/main" id="{790E4B0B-651F-9DBF-821D-B9191EC1E720}"/>
              </a:ext>
            </a:extLst>
          </p:cNvPr>
          <p:cNvSpPr>
            <a:spLocks noGrp="1"/>
          </p:cNvSpPr>
          <p:nvPr>
            <p:ph type="body" sz="quarter" idx="14"/>
          </p:nvPr>
        </p:nvSpPr>
        <p:spPr>
          <a:xfrm>
            <a:off x="476920" y="1046949"/>
            <a:ext cx="6676915" cy="4211885"/>
          </a:xfrm>
        </p:spPr>
        <p:txBody>
          <a:bodyPr lIns="0" tIns="0" rIns="0" bIns="0" anchor="t">
            <a:noAutofit/>
          </a:bodyPr>
          <a:lstStyle/>
          <a:p>
            <a:r>
              <a:rPr lang="en-US" b="1" dirty="0">
                <a:latin typeface="Franklin Gothic Medium"/>
              </a:rPr>
              <a:t>Promote during In-Person Events:</a:t>
            </a:r>
            <a:r>
              <a:rPr lang="en-US" dirty="0">
                <a:latin typeface="Franklin Gothic Medium"/>
              </a:rPr>
              <a:t> Take a moment to promote scholarships during in-person events, encourage friends and fans to apply or get the word out.</a:t>
            </a:r>
          </a:p>
          <a:p>
            <a:pPr lvl="1"/>
            <a:r>
              <a:rPr lang="en-US" sz="1800" dirty="0">
                <a:latin typeface="Franklin Gothic Medium"/>
              </a:rPr>
              <a:t>Use the flyer and PAA Scholarship Application tents and Scholarship flyer (will emailed by D. Jernagan)</a:t>
            </a:r>
          </a:p>
          <a:p>
            <a:pPr>
              <a:spcBef>
                <a:spcPts val="0"/>
              </a:spcBef>
              <a:buFont typeface="Wingdings" charset="2"/>
              <a:buChar char="§"/>
            </a:pPr>
            <a:endParaRPr lang="en-US" b="1" dirty="0">
              <a:latin typeface="Franklin Gothic Medium" panose="020B0603020102020204" pitchFamily="34" charset="0"/>
            </a:endParaRPr>
          </a:p>
          <a:p>
            <a:pPr>
              <a:buFont typeface="Arial" panose="020B0604020202020204" pitchFamily="34" charset="0"/>
              <a:buChar char="•"/>
            </a:pPr>
            <a:r>
              <a:rPr lang="en-US" b="1" dirty="0">
                <a:solidFill>
                  <a:srgbClr val="000000"/>
                </a:solidFill>
                <a:latin typeface="Franklin Gothic Medium"/>
              </a:rPr>
              <a:t>If awarding to freshmen, reach out to local high schools – </a:t>
            </a:r>
            <a:r>
              <a:rPr lang="en-US" dirty="0">
                <a:solidFill>
                  <a:srgbClr val="000000"/>
                </a:solidFill>
                <a:latin typeface="Franklin Gothic Medium"/>
              </a:rPr>
              <a:t>Send a flyer or a letter directed to High School counselor (High School staff directory or call the school)</a:t>
            </a:r>
          </a:p>
          <a:p>
            <a:pPr>
              <a:buFont typeface="Arial" panose="020B0604020202020204" pitchFamily="34" charset="0"/>
              <a:buChar char="•"/>
            </a:pPr>
            <a:endParaRPr lang="en-US" b="1" dirty="0">
              <a:solidFill>
                <a:srgbClr val="000000"/>
              </a:solidFill>
              <a:latin typeface="Franklin Gothic Medium" panose="020B0603020102020204" pitchFamily="34" charset="0"/>
            </a:endParaRPr>
          </a:p>
          <a:p>
            <a:pPr>
              <a:spcBef>
                <a:spcPts val="0"/>
              </a:spcBef>
              <a:buFont typeface="Wingdings" charset="2"/>
              <a:buChar char="§"/>
            </a:pPr>
            <a:r>
              <a:rPr lang="en-US" b="1" dirty="0">
                <a:latin typeface="Franklin Gothic Medium"/>
              </a:rPr>
              <a:t>Add to a club Newsletter or Social Media Posts </a:t>
            </a:r>
          </a:p>
          <a:p>
            <a:pPr lvl="1">
              <a:spcBef>
                <a:spcPts val="0"/>
              </a:spcBef>
            </a:pPr>
            <a:r>
              <a:rPr lang="en-US" sz="1800" b="1" dirty="0">
                <a:latin typeface="Franklin Gothic Medium"/>
              </a:rPr>
              <a:t>Clarity in Posts:</a:t>
            </a:r>
            <a:r>
              <a:rPr lang="en-US" sz="1800" dirty="0">
                <a:latin typeface="Franklin Gothic Medium"/>
              </a:rPr>
              <a:t> Explicitly state the application processes, deadline, any relevant eligibility criteria and a l</a:t>
            </a:r>
            <a:r>
              <a:rPr lang="en-US" sz="1800" dirty="0">
                <a:solidFill>
                  <a:schemeClr val="bg1"/>
                </a:solidFill>
                <a:latin typeface="Franklin Gothic Medium"/>
              </a:rPr>
              <a:t>ink to the application</a:t>
            </a:r>
          </a:p>
          <a:p>
            <a:pPr lvl="1">
              <a:spcBef>
                <a:spcPts val="0"/>
              </a:spcBef>
            </a:pPr>
            <a:r>
              <a:rPr lang="en-US" sz="1800" dirty="0">
                <a:latin typeface="Franklin Gothic Medium"/>
              </a:rPr>
              <a:t>Additional Social Media training: </a:t>
            </a:r>
            <a:r>
              <a:rPr lang="en-US" sz="1800" b="1" u="sng" kern="100" dirty="0">
                <a:solidFill>
                  <a:srgbClr val="467886"/>
                </a:solidFill>
                <a:effectLst/>
                <a:latin typeface="Franklin Gothic Medium"/>
                <a:ea typeface="Aptos" panose="020B0004020202020204" pitchFamily="34" charset="0"/>
                <a:cs typeface="Times New Roman"/>
                <a:hlinkClick r:id="rId3"/>
              </a:rPr>
              <a:t>May 2025 Social Media Best Practices</a:t>
            </a:r>
            <a:r>
              <a:rPr lang="en-US" sz="1800" b="1" kern="100" dirty="0">
                <a:solidFill>
                  <a:srgbClr val="467886"/>
                </a:solidFill>
                <a:effectLst/>
                <a:latin typeface="Franklin Gothic Medium"/>
                <a:ea typeface="Aptos" panose="020B0004020202020204" pitchFamily="34" charset="0"/>
                <a:cs typeface="Times New Roman"/>
              </a:rPr>
              <a:t> - </a:t>
            </a:r>
            <a:r>
              <a:rPr lang="en-US" sz="1800" kern="100" dirty="0">
                <a:latin typeface="Franklin Gothic Medium"/>
                <a:ea typeface="Aptos" panose="020B0004020202020204" pitchFamily="34" charset="0"/>
                <a:cs typeface="Times New Roman"/>
              </a:rPr>
              <a:t>H</a:t>
            </a:r>
            <a:r>
              <a:rPr lang="en-US" sz="1800" kern="100" dirty="0">
                <a:effectLst/>
                <a:latin typeface="Franklin Gothic Medium"/>
                <a:ea typeface="Aptos" panose="020B0004020202020204" pitchFamily="34" charset="0"/>
                <a:cs typeface="Times New Roman"/>
              </a:rPr>
              <a:t>ow to maximize social media postings, tools use, including pre-scheduling your posts</a:t>
            </a:r>
          </a:p>
          <a:p>
            <a:pPr lvl="1">
              <a:spcBef>
                <a:spcPts val="0"/>
              </a:spcBef>
            </a:pPr>
            <a:endParaRPr lang="en-US" sz="1800" dirty="0">
              <a:solidFill>
                <a:schemeClr val="bg1"/>
              </a:solidFill>
              <a:latin typeface="Franklin Gothic Medium" panose="020B0603020102020204" pitchFamily="34" charset="0"/>
            </a:endParaRPr>
          </a:p>
          <a:p>
            <a:pPr>
              <a:buFont typeface="Arial" panose="020B0604020202020204" pitchFamily="34" charset="0"/>
              <a:buChar char="•"/>
            </a:pPr>
            <a:endParaRPr lang="en-US" b="1" dirty="0">
              <a:solidFill>
                <a:srgbClr val="000000"/>
              </a:solidFill>
              <a:latin typeface="Franklin Gothic Medium" panose="020B0603020102020204" pitchFamily="34" charset="0"/>
            </a:endParaRPr>
          </a:p>
          <a:p>
            <a:pPr>
              <a:buFont typeface="Arial" panose="020B0604020202020204" pitchFamily="34" charset="0"/>
              <a:buChar char="•"/>
            </a:pPr>
            <a:endParaRPr lang="en-US" b="1" dirty="0">
              <a:latin typeface="Franklin Gothic Medium" panose="020B0603020102020204" pitchFamily="34" charset="0"/>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lang="en-US" b="1" dirty="0">
              <a:solidFill>
                <a:srgbClr val="000000"/>
              </a:solidFill>
              <a:latin typeface="Franklin Gothic Medium" panose="020B0603020102020204" pitchFamily="34" charset="0"/>
            </a:endParaRPr>
          </a:p>
          <a:p>
            <a:pPr marL="457200" lvl="2" indent="0">
              <a:spcBef>
                <a:spcPts val="0"/>
              </a:spcBef>
              <a:buNone/>
            </a:pPr>
            <a:endParaRPr lang="en-US" sz="1800" dirty="0">
              <a:solidFill>
                <a:schemeClr val="bg1"/>
              </a:solidFill>
              <a:latin typeface="Franklin Gothic Medium" panose="020B0603020102020204" pitchFamily="34" charset="0"/>
            </a:endParaRPr>
          </a:p>
          <a:p>
            <a:pPr marL="457200" marR="0" lvl="1" indent="-228600" algn="l" defTabSz="914400" rtl="0" eaLnBrk="1" fontAlgn="auto" latinLnBrk="0" hangingPunct="1">
              <a:lnSpc>
                <a:spcPct val="100000"/>
              </a:lnSpc>
              <a:spcBef>
                <a:spcPts val="1000"/>
              </a:spcBef>
              <a:spcAft>
                <a:spcPts val="0"/>
              </a:spcAft>
              <a:buClr>
                <a:srgbClr val="555960"/>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FF0000"/>
              </a:solidFill>
              <a:effectLst/>
              <a:uLnTx/>
              <a:uFillTx/>
              <a:latin typeface="Franklin Gothic Medium" panose="020B0603020102020204" pitchFamily="34" charset="0"/>
              <a:ea typeface="+mn-ea"/>
              <a:cs typeface="+mn-cs"/>
            </a:endParaRPr>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endParaRPr kumimoji="0" lang="en-US" b="1" i="0" u="none" strike="noStrike" kern="1200" cap="none" spc="0" normalizeH="0" baseline="0" noProof="0" dirty="0">
              <a:ln>
                <a:noFill/>
              </a:ln>
              <a:solidFill>
                <a:srgbClr val="000000"/>
              </a:solidFill>
              <a:effectLst/>
              <a:uLnTx/>
              <a:uFillTx/>
              <a:latin typeface="Franklin Gothic Medium" panose="020B0603020102020204" pitchFamily="34" charset="0"/>
              <a:ea typeface="+mn-ea"/>
              <a:cs typeface="+mn-cs"/>
            </a:endParaRPr>
          </a:p>
          <a:p>
            <a:pPr lvl="1"/>
            <a:endParaRPr lang="en-US" sz="1800" dirty="0"/>
          </a:p>
          <a:p>
            <a:endParaRPr lang="en-US" b="1" dirty="0"/>
          </a:p>
          <a:p>
            <a:endParaRPr lang="en-US" b="1" dirty="0"/>
          </a:p>
        </p:txBody>
      </p:sp>
      <p:sp>
        <p:nvSpPr>
          <p:cNvPr id="11" name="Content Placeholder 4">
            <a:extLst>
              <a:ext uri="{FF2B5EF4-FFF2-40B4-BE49-F238E27FC236}">
                <a16:creationId xmlns:a16="http://schemas.microsoft.com/office/drawing/2014/main" id="{326AC5C2-7463-B050-CF96-4356738629F4}"/>
              </a:ext>
            </a:extLst>
          </p:cNvPr>
          <p:cNvSpPr>
            <a:spLocks noGrp="1"/>
          </p:cNvSpPr>
          <p:nvPr>
            <p:ph sz="quarter" idx="13"/>
          </p:nvPr>
        </p:nvSpPr>
        <p:spPr>
          <a:xfrm>
            <a:off x="7709648" y="1152931"/>
            <a:ext cx="3550022" cy="4686166"/>
          </a:xfrm>
          <a:solidFill>
            <a:schemeClr val="tx2">
              <a:lumMod val="75000"/>
            </a:schemeClr>
          </a:solidFill>
          <a:ln>
            <a:solidFill>
              <a:schemeClr val="tx2">
                <a:lumMod val="60000"/>
                <a:lumOff val="40000"/>
              </a:schemeClr>
            </a:solidFill>
          </a:ln>
        </p:spPr>
        <p:txBody>
          <a:bodyPr anchor="t"/>
          <a:lstStyle/>
          <a:p>
            <a:pPr marL="0" indent="0">
              <a:buNone/>
            </a:pPr>
            <a:r>
              <a:rPr lang="en-US" sz="2400" b="1" dirty="0"/>
              <a:t>PFLF Interns Surveyed Last Year’s Stats </a:t>
            </a:r>
          </a:p>
          <a:p>
            <a:pPr marL="228600" lvl="1" indent="0">
              <a:buNone/>
            </a:pPr>
            <a:r>
              <a:rPr lang="en-US" sz="1800" b="1" i="1" dirty="0">
                <a:latin typeface="Franklin Gothic Medium" panose="020B0603020102020204" pitchFamily="34" charset="0"/>
              </a:rPr>
              <a:t>How many clubs promoted the scholarship via Social Media last year? </a:t>
            </a:r>
          </a:p>
          <a:p>
            <a:pPr lvl="1"/>
            <a:r>
              <a:rPr lang="en-US" sz="2000" dirty="0">
                <a:solidFill>
                  <a:srgbClr val="0B0B0B"/>
                </a:solidFill>
                <a:latin typeface="Franklin Gothic Medium" panose="020B0603020102020204" pitchFamily="34" charset="0"/>
                <a:ea typeface="Public Sans Bold"/>
                <a:cs typeface="Public Sans Bold"/>
                <a:sym typeface="Public Sans Bold"/>
              </a:rPr>
              <a:t>Facebook: 18</a:t>
            </a:r>
          </a:p>
          <a:p>
            <a:pPr lvl="1"/>
            <a:r>
              <a:rPr lang="en-US" sz="2000" dirty="0">
                <a:solidFill>
                  <a:srgbClr val="0B0B0B"/>
                </a:solidFill>
                <a:latin typeface="Franklin Gothic Medium" panose="020B0603020102020204" pitchFamily="34" charset="0"/>
                <a:sym typeface="Public Sans Bold"/>
              </a:rPr>
              <a:t>Instagram: 4 </a:t>
            </a:r>
          </a:p>
          <a:p>
            <a:pPr lvl="1"/>
            <a:r>
              <a:rPr lang="en-US" sz="2000" dirty="0">
                <a:solidFill>
                  <a:srgbClr val="0B0B0B"/>
                </a:solidFill>
                <a:latin typeface="Franklin Gothic Medium" panose="020B0603020102020204" pitchFamily="34" charset="0"/>
                <a:sym typeface="Public Sans Bold"/>
              </a:rPr>
              <a:t>Facebook &amp; Instagram: 3</a:t>
            </a:r>
          </a:p>
          <a:p>
            <a:pPr lvl="1"/>
            <a:endParaRPr lang="en-US" sz="2000" dirty="0">
              <a:solidFill>
                <a:srgbClr val="0B0B0B"/>
              </a:solidFill>
              <a:latin typeface="Franklin Gothic Medium" panose="020B0603020102020204" pitchFamily="34" charset="0"/>
              <a:sym typeface="Public Sans Bold"/>
            </a:endParaRPr>
          </a:p>
          <a:p>
            <a:pPr marL="0" indent="0">
              <a:buNone/>
            </a:pPr>
            <a:r>
              <a:rPr lang="en-US" sz="2000" b="1" dirty="0">
                <a:latin typeface="+mn-lt"/>
              </a:rPr>
              <a:t>Let’s increase our application numbers by promoting the scholarships! </a:t>
            </a:r>
            <a:endParaRPr lang="en-US" sz="2000" dirty="0">
              <a:latin typeface="+mn-lt"/>
            </a:endParaRPr>
          </a:p>
        </p:txBody>
      </p:sp>
    </p:spTree>
    <p:extLst>
      <p:ext uri="{BB962C8B-B14F-4D97-AF65-F5344CB8AC3E}">
        <p14:creationId xmlns:p14="http://schemas.microsoft.com/office/powerpoint/2010/main" val="152565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26357-23E2-A166-83A0-295B1DBE1184}"/>
              </a:ext>
            </a:extLst>
          </p:cNvPr>
          <p:cNvSpPr>
            <a:spLocks noGrp="1"/>
          </p:cNvSpPr>
          <p:nvPr>
            <p:ph type="ctrTitle"/>
          </p:nvPr>
        </p:nvSpPr>
        <p:spPr>
          <a:xfrm>
            <a:off x="1043553" y="442674"/>
            <a:ext cx="9234309" cy="498598"/>
          </a:xfrm>
        </p:spPr>
        <p:txBody>
          <a:bodyPr/>
          <a:lstStyle/>
          <a:p>
            <a:r>
              <a:rPr lang="en-US" dirty="0">
                <a:solidFill>
                  <a:srgbClr val="C9B991"/>
                </a:solidFill>
                <a:latin typeface="Franklin Gothic Medium" panose="020B0603020102020204" pitchFamily="34" charset="0"/>
              </a:rPr>
              <a:t>Scholarship Promotion - Club Leader Actions </a:t>
            </a:r>
            <a:endParaRPr lang="en-US" dirty="0"/>
          </a:p>
        </p:txBody>
      </p:sp>
      <p:sp>
        <p:nvSpPr>
          <p:cNvPr id="3" name="Subtitle 2">
            <a:extLst>
              <a:ext uri="{FF2B5EF4-FFF2-40B4-BE49-F238E27FC236}">
                <a16:creationId xmlns:a16="http://schemas.microsoft.com/office/drawing/2014/main" id="{87C3A75E-3DD7-D461-8BA6-082A50218C4A}"/>
              </a:ext>
            </a:extLst>
          </p:cNvPr>
          <p:cNvSpPr>
            <a:spLocks noGrp="1"/>
          </p:cNvSpPr>
          <p:nvPr>
            <p:ph type="subTitle" idx="1"/>
          </p:nvPr>
        </p:nvSpPr>
        <p:spPr>
          <a:xfrm>
            <a:off x="1043553" y="1103205"/>
            <a:ext cx="7288495" cy="338554"/>
          </a:xfrm>
        </p:spPr>
        <p:txBody>
          <a:bodyPr/>
          <a:lstStyle/>
          <a:p>
            <a:pPr>
              <a:spcBef>
                <a:spcPts val="0"/>
              </a:spcBef>
            </a:pPr>
            <a:r>
              <a:rPr lang="en-US" b="1" dirty="0">
                <a:latin typeface="Franklin Gothic Medium" panose="020B0603020102020204" pitchFamily="34" charset="0"/>
              </a:rPr>
              <a:t>Social Promotion</a:t>
            </a:r>
            <a:endParaRPr lang="en-US" dirty="0">
              <a:highlight>
                <a:srgbClr val="FFFF00"/>
              </a:highlight>
            </a:endParaRPr>
          </a:p>
        </p:txBody>
      </p:sp>
      <p:sp>
        <p:nvSpPr>
          <p:cNvPr id="4" name="Text Placeholder 3">
            <a:extLst>
              <a:ext uri="{FF2B5EF4-FFF2-40B4-BE49-F238E27FC236}">
                <a16:creationId xmlns:a16="http://schemas.microsoft.com/office/drawing/2014/main" id="{1BAFA816-82B4-66B5-6C82-8004EECA6F18}"/>
              </a:ext>
            </a:extLst>
          </p:cNvPr>
          <p:cNvSpPr>
            <a:spLocks noGrp="1"/>
          </p:cNvSpPr>
          <p:nvPr>
            <p:ph type="body" sz="quarter" idx="14"/>
          </p:nvPr>
        </p:nvSpPr>
        <p:spPr>
          <a:xfrm>
            <a:off x="725875" y="1520052"/>
            <a:ext cx="3126513" cy="4151103"/>
          </a:xfrm>
        </p:spPr>
        <p:txBody>
          <a:bodyPr>
            <a:normAutofit/>
          </a:bodyPr>
          <a:lstStyle/>
          <a:p>
            <a:pPr marL="0" indent="0">
              <a:buNone/>
            </a:pPr>
            <a:r>
              <a:rPr lang="en-US" dirty="0">
                <a:latin typeface="Franklin Gothic Medium" panose="020B0603020102020204" pitchFamily="34" charset="0"/>
              </a:rPr>
              <a:t>The Alumni Team will send the following post-forum:</a:t>
            </a:r>
          </a:p>
          <a:p>
            <a:r>
              <a:rPr lang="en-US" dirty="0">
                <a:latin typeface="Franklin Gothic Medium" panose="020B0603020102020204" pitchFamily="34" charset="0"/>
              </a:rPr>
              <a:t>Create and post flyer with QR code to the application in social media platforms</a:t>
            </a:r>
          </a:p>
          <a:p>
            <a:pPr lvl="1"/>
            <a:r>
              <a:rPr lang="en-US" dirty="0">
                <a:latin typeface="Franklin Gothic Medium" panose="020B0603020102020204" pitchFamily="34" charset="0"/>
              </a:rPr>
              <a:t>You can create a flyer via Canva or similar applications. The only requirement for Clubs is to use your Club’s </a:t>
            </a:r>
            <a:r>
              <a:rPr lang="en-US" dirty="0">
                <a:latin typeface="Franklin Gothic Medium" panose="020B0603020102020204" pitchFamily="34" charset="0"/>
                <a:hlinkClick r:id="rId2"/>
              </a:rPr>
              <a:t>official logo </a:t>
            </a:r>
            <a:endParaRPr lang="en-US" dirty="0">
              <a:latin typeface="Franklin Gothic Medium" panose="020B0603020102020204" pitchFamily="34" charset="0"/>
            </a:endParaRPr>
          </a:p>
          <a:p>
            <a:endParaRPr lang="en-US" dirty="0"/>
          </a:p>
        </p:txBody>
      </p:sp>
      <p:pic>
        <p:nvPicPr>
          <p:cNvPr id="6" name="Picture 5" descr="A screenshot of a social media calendar&#10;&#10;AI-generated content may be incorrect.">
            <a:extLst>
              <a:ext uri="{FF2B5EF4-FFF2-40B4-BE49-F238E27FC236}">
                <a16:creationId xmlns:a16="http://schemas.microsoft.com/office/drawing/2014/main" id="{651FCF94-CBF2-176F-C425-07559A3AB56E}"/>
              </a:ext>
            </a:extLst>
          </p:cNvPr>
          <p:cNvPicPr>
            <a:picLocks noChangeAspect="1"/>
          </p:cNvPicPr>
          <p:nvPr/>
        </p:nvPicPr>
        <p:blipFill>
          <a:blip r:embed="rId3"/>
          <a:stretch>
            <a:fillRect/>
          </a:stretch>
        </p:blipFill>
        <p:spPr>
          <a:xfrm>
            <a:off x="6293208" y="1603692"/>
            <a:ext cx="5283049" cy="4366034"/>
          </a:xfrm>
          <a:prstGeom prst="rect">
            <a:avLst/>
          </a:prstGeom>
        </p:spPr>
      </p:pic>
      <p:sp>
        <p:nvSpPr>
          <p:cNvPr id="17" name="TextBox 16">
            <a:extLst>
              <a:ext uri="{FF2B5EF4-FFF2-40B4-BE49-F238E27FC236}">
                <a16:creationId xmlns:a16="http://schemas.microsoft.com/office/drawing/2014/main" id="{6767B39B-1E72-3015-C465-6862C43A38F8}"/>
              </a:ext>
            </a:extLst>
          </p:cNvPr>
          <p:cNvSpPr txBox="1"/>
          <p:nvPr/>
        </p:nvSpPr>
        <p:spPr>
          <a:xfrm>
            <a:off x="5673770" y="1061061"/>
            <a:ext cx="6093822" cy="646331"/>
          </a:xfrm>
          <a:prstGeom prst="rect">
            <a:avLst/>
          </a:prstGeom>
          <a:noFill/>
        </p:spPr>
        <p:txBody>
          <a:bodyPr wrap="square">
            <a:spAutoFit/>
          </a:bodyPr>
          <a:lstStyle/>
          <a:p>
            <a:pPr algn="ctr"/>
            <a:r>
              <a:rPr lang="en-US" dirty="0">
                <a:solidFill>
                  <a:srgbClr val="FF0000"/>
                </a:solidFill>
                <a:latin typeface="Franklin Gothic Medium" panose="020B0603020102020204" pitchFamily="34" charset="0"/>
              </a:rPr>
              <a:t>NEW </a:t>
            </a:r>
            <a:r>
              <a:rPr lang="en-US" dirty="0">
                <a:solidFill>
                  <a:schemeClr val="bg1"/>
                </a:solidFill>
                <a:latin typeface="Franklin Gothic Medium" panose="020B0603020102020204" pitchFamily="34" charset="0"/>
              </a:rPr>
              <a:t>- Social Media Posting - Ready to Post Templates </a:t>
            </a:r>
          </a:p>
          <a:p>
            <a:pPr lvl="1"/>
            <a:endParaRPr lang="en-US" dirty="0"/>
          </a:p>
        </p:txBody>
      </p:sp>
      <p:pic>
        <p:nvPicPr>
          <p:cNvPr id="5" name="Picture 4" descr="A magazine cover with a clock tower&#10;&#10;AI-generated content may be incorrect.">
            <a:extLst>
              <a:ext uri="{FF2B5EF4-FFF2-40B4-BE49-F238E27FC236}">
                <a16:creationId xmlns:a16="http://schemas.microsoft.com/office/drawing/2014/main" id="{8B90B740-7F72-2630-DEA6-5D17A48BA01F}"/>
              </a:ext>
            </a:extLst>
          </p:cNvPr>
          <p:cNvPicPr>
            <a:picLocks noChangeAspect="1"/>
          </p:cNvPicPr>
          <p:nvPr/>
        </p:nvPicPr>
        <p:blipFill>
          <a:blip r:embed="rId4"/>
          <a:stretch>
            <a:fillRect/>
          </a:stretch>
        </p:blipFill>
        <p:spPr>
          <a:xfrm>
            <a:off x="4006628" y="1181238"/>
            <a:ext cx="1825085" cy="2286001"/>
          </a:xfrm>
          <a:prstGeom prst="rect">
            <a:avLst/>
          </a:prstGeom>
        </p:spPr>
      </p:pic>
      <p:sp>
        <p:nvSpPr>
          <p:cNvPr id="19" name="TextBox 18">
            <a:extLst>
              <a:ext uri="{FF2B5EF4-FFF2-40B4-BE49-F238E27FC236}">
                <a16:creationId xmlns:a16="http://schemas.microsoft.com/office/drawing/2014/main" id="{BD11C8FA-C381-DAF7-84A7-4A1F5DD2C52E}"/>
              </a:ext>
            </a:extLst>
          </p:cNvPr>
          <p:cNvSpPr txBox="1"/>
          <p:nvPr/>
        </p:nvSpPr>
        <p:spPr>
          <a:xfrm>
            <a:off x="660899" y="4207693"/>
            <a:ext cx="5012871" cy="923330"/>
          </a:xfrm>
          <a:prstGeom prst="rect">
            <a:avLst/>
          </a:prstGeom>
          <a:noFill/>
        </p:spPr>
        <p:txBody>
          <a:bodyPr wrap="square">
            <a:spAutoFit/>
          </a:bodyPr>
          <a:lstStyle/>
          <a:p>
            <a:pPr marL="285750" indent="-285750">
              <a:buFont typeface="Wingdings" panose="05000000000000000000" pitchFamily="2" charset="2"/>
              <a:buChar char="§"/>
            </a:pPr>
            <a:r>
              <a:rPr lang="en-US" dirty="0">
                <a:latin typeface="Franklin Gothic Medium" panose="020B0603020102020204" pitchFamily="34" charset="0"/>
              </a:rPr>
              <a:t>Application QR code by Dec 1</a:t>
            </a:r>
            <a:r>
              <a:rPr lang="en-US" baseline="30000" dirty="0">
                <a:latin typeface="Franklin Gothic Medium" panose="020B0603020102020204" pitchFamily="34" charset="0"/>
              </a:rPr>
              <a:t>st</a:t>
            </a:r>
            <a:r>
              <a:rPr lang="en-US" dirty="0">
                <a:latin typeface="Franklin Gothic Medium" panose="020B0603020102020204" pitchFamily="34" charset="0"/>
              </a:rPr>
              <a:t> to use on your flyers and social media promotion</a:t>
            </a:r>
          </a:p>
          <a:p>
            <a:pPr marL="285750" indent="-285750">
              <a:buFont typeface="Wingdings" panose="05000000000000000000" pitchFamily="2" charset="2"/>
              <a:buChar char="§"/>
            </a:pPr>
            <a:r>
              <a:rPr lang="en-US" dirty="0">
                <a:solidFill>
                  <a:schemeClr val="bg1"/>
                </a:solidFill>
                <a:latin typeface="Franklin Gothic Medium" panose="020B0603020102020204" pitchFamily="34" charset="0"/>
              </a:rPr>
              <a:t>Social Media Posting Templates</a:t>
            </a:r>
          </a:p>
        </p:txBody>
      </p:sp>
      <p:sp>
        <p:nvSpPr>
          <p:cNvPr id="21" name="TextBox 20">
            <a:extLst>
              <a:ext uri="{FF2B5EF4-FFF2-40B4-BE49-F238E27FC236}">
                <a16:creationId xmlns:a16="http://schemas.microsoft.com/office/drawing/2014/main" id="{B83024DF-28A3-C2D6-9497-C31C8C1BCC16}"/>
              </a:ext>
            </a:extLst>
          </p:cNvPr>
          <p:cNvSpPr txBox="1"/>
          <p:nvPr/>
        </p:nvSpPr>
        <p:spPr>
          <a:xfrm>
            <a:off x="725875" y="5333393"/>
            <a:ext cx="6093822" cy="369332"/>
          </a:xfrm>
          <a:prstGeom prst="rect">
            <a:avLst/>
          </a:prstGeom>
          <a:noFill/>
        </p:spPr>
        <p:txBody>
          <a:bodyPr wrap="square">
            <a:spAutoFit/>
          </a:bodyPr>
          <a:lstStyle/>
          <a:p>
            <a:r>
              <a:rPr lang="en-US" dirty="0">
                <a:latin typeface="Franklin Gothic Medium" panose="020B0603020102020204" pitchFamily="34" charset="0"/>
              </a:rPr>
              <a:t>February In-Person Presentation – PSUB</a:t>
            </a:r>
            <a:endParaRPr lang="en-US"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545745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FDA78-E09C-606D-2FBD-FEE0CF3A62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B32F63-1C3D-6A3A-AAB8-602F505363A0}"/>
              </a:ext>
            </a:extLst>
          </p:cNvPr>
          <p:cNvSpPr>
            <a:spLocks noGrp="1"/>
          </p:cNvSpPr>
          <p:nvPr>
            <p:ph type="title"/>
          </p:nvPr>
        </p:nvSpPr>
        <p:spPr>
          <a:xfrm>
            <a:off x="1023257" y="2337582"/>
            <a:ext cx="7763458" cy="592834"/>
          </a:xfrm>
        </p:spPr>
        <p:txBody>
          <a:bodyPr/>
          <a:lstStyle/>
          <a:p>
            <a:pPr algn="l"/>
            <a:r>
              <a:rPr lang="en-US" i="1" dirty="0">
                <a:solidFill>
                  <a:schemeClr val="accent4"/>
                </a:solidFill>
                <a:latin typeface="Franklin Gothic Medium (Headings)"/>
              </a:rPr>
              <a:t>Final Reminders </a:t>
            </a:r>
            <a:endParaRPr lang="en-US" dirty="0">
              <a:solidFill>
                <a:schemeClr val="accent4"/>
              </a:solidFill>
              <a:latin typeface="+mj-lt"/>
            </a:endParaRPr>
          </a:p>
        </p:txBody>
      </p:sp>
    </p:spTree>
    <p:extLst>
      <p:ext uri="{BB962C8B-B14F-4D97-AF65-F5344CB8AC3E}">
        <p14:creationId xmlns:p14="http://schemas.microsoft.com/office/powerpoint/2010/main" val="327656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88319-8831-97E4-2BB4-DE80EBDF79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991E4-02A1-C573-4D52-E238B4079127}"/>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a:rPr>
              <a:t>Coming Up Next</a:t>
            </a:r>
            <a:endParaRPr lang="en-US" dirty="0"/>
          </a:p>
        </p:txBody>
      </p:sp>
      <p:sp>
        <p:nvSpPr>
          <p:cNvPr id="3" name="TextBox 2">
            <a:extLst>
              <a:ext uri="{FF2B5EF4-FFF2-40B4-BE49-F238E27FC236}">
                <a16:creationId xmlns:a16="http://schemas.microsoft.com/office/drawing/2014/main" id="{AD9BB73D-A401-1649-D74D-2DE268A709FF}"/>
              </a:ext>
            </a:extLst>
          </p:cNvPr>
          <p:cNvSpPr txBox="1"/>
          <p:nvPr/>
        </p:nvSpPr>
        <p:spPr>
          <a:xfrm>
            <a:off x="89778" y="930160"/>
            <a:ext cx="2052320" cy="1077218"/>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December </a:t>
            </a:r>
          </a:p>
          <a:p>
            <a:pPr algn="ctr"/>
            <a:r>
              <a:rPr lang="en-US" sz="1600" b="1" dirty="0">
                <a:solidFill>
                  <a:schemeClr val="bg1"/>
                </a:solidFill>
                <a:latin typeface="Franklin Gothic Medium" panose="020B0603020102020204" pitchFamily="34" charset="0"/>
              </a:rPr>
              <a:t>Student Events</a:t>
            </a:r>
          </a:p>
          <a:p>
            <a:pPr algn="ctr"/>
            <a:r>
              <a:rPr lang="en-US" sz="1600" b="1" dirty="0">
                <a:solidFill>
                  <a:schemeClr val="bg1"/>
                </a:solidFill>
                <a:latin typeface="Franklin Gothic Medium" panose="020B0603020102020204" pitchFamily="34" charset="0"/>
              </a:rPr>
              <a:t>Event Forms due </a:t>
            </a:r>
          </a:p>
          <a:p>
            <a:pPr algn="ctr"/>
            <a:r>
              <a:rPr lang="en-US" sz="1600" b="1" i="1" dirty="0">
                <a:solidFill>
                  <a:srgbClr val="FF0000"/>
                </a:solidFill>
                <a:latin typeface="Franklin Gothic Medium" panose="020B0603020102020204" pitchFamily="34" charset="0"/>
              </a:rPr>
              <a:t>Nov 1 – Nov 20</a:t>
            </a:r>
          </a:p>
        </p:txBody>
      </p:sp>
      <p:sp>
        <p:nvSpPr>
          <p:cNvPr id="4" name="TextBox 3">
            <a:extLst>
              <a:ext uri="{FF2B5EF4-FFF2-40B4-BE49-F238E27FC236}">
                <a16:creationId xmlns:a16="http://schemas.microsoft.com/office/drawing/2014/main" id="{5F4405F3-43E0-7653-0A55-4014EB63E7B7}"/>
              </a:ext>
            </a:extLst>
          </p:cNvPr>
          <p:cNvSpPr txBox="1"/>
          <p:nvPr/>
        </p:nvSpPr>
        <p:spPr>
          <a:xfrm>
            <a:off x="2001362" y="918917"/>
            <a:ext cx="2189023" cy="1323439"/>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Thanksgiving to </a:t>
            </a:r>
          </a:p>
          <a:p>
            <a:pPr algn="ctr"/>
            <a:r>
              <a:rPr lang="en-US" sz="1600" b="1" dirty="0">
                <a:solidFill>
                  <a:schemeClr val="bg1"/>
                </a:solidFill>
                <a:latin typeface="Franklin Gothic Medium" panose="020B0603020102020204" pitchFamily="34" charset="0"/>
              </a:rPr>
              <a:t>Dec. 1</a:t>
            </a:r>
          </a:p>
          <a:p>
            <a:pPr algn="ctr"/>
            <a:r>
              <a:rPr lang="en-US" sz="1600" b="1" dirty="0">
                <a:solidFill>
                  <a:schemeClr val="bg1"/>
                </a:solidFill>
                <a:latin typeface="Franklin Gothic Medium" panose="020B0603020102020204" pitchFamily="34" charset="0"/>
              </a:rPr>
              <a:t>Scholarship Applications Go Live </a:t>
            </a:r>
          </a:p>
          <a:p>
            <a:pPr algn="ctr"/>
            <a:endParaRPr lang="en-US" sz="1600" b="1" dirty="0">
              <a:solidFill>
                <a:schemeClr val="bg1"/>
              </a:solidFill>
              <a:latin typeface="Franklin Gothic Medium" panose="020B0603020102020204" pitchFamily="34" charset="0"/>
            </a:endParaRPr>
          </a:p>
        </p:txBody>
      </p:sp>
      <p:sp>
        <p:nvSpPr>
          <p:cNvPr id="6" name="TextBox 5">
            <a:extLst>
              <a:ext uri="{FF2B5EF4-FFF2-40B4-BE49-F238E27FC236}">
                <a16:creationId xmlns:a16="http://schemas.microsoft.com/office/drawing/2014/main" id="{1F457437-6A11-A90D-6EFC-29810F33F739}"/>
              </a:ext>
            </a:extLst>
          </p:cNvPr>
          <p:cNvSpPr txBox="1"/>
          <p:nvPr/>
        </p:nvSpPr>
        <p:spPr>
          <a:xfrm>
            <a:off x="8207961" y="931058"/>
            <a:ext cx="1461297" cy="830997"/>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Brain Share</a:t>
            </a:r>
          </a:p>
          <a:p>
            <a:pPr algn="ctr"/>
            <a:r>
              <a:rPr lang="en-US" sz="1600" b="1" dirty="0">
                <a:solidFill>
                  <a:schemeClr val="bg1"/>
                </a:solidFill>
                <a:latin typeface="Franklin Gothic Medium" panose="020B0603020102020204" pitchFamily="34" charset="0"/>
              </a:rPr>
              <a:t>January 21</a:t>
            </a:r>
          </a:p>
          <a:p>
            <a:pPr algn="ctr"/>
            <a:r>
              <a:rPr lang="en-US" sz="1600" b="1" dirty="0">
                <a:solidFill>
                  <a:schemeClr val="bg1"/>
                </a:solidFill>
                <a:latin typeface="Franklin Gothic Medium" panose="020B0603020102020204" pitchFamily="34" charset="0"/>
              </a:rPr>
              <a:t>7:30pm</a:t>
            </a:r>
          </a:p>
        </p:txBody>
      </p:sp>
      <p:sp>
        <p:nvSpPr>
          <p:cNvPr id="7" name="TextBox 6">
            <a:extLst>
              <a:ext uri="{FF2B5EF4-FFF2-40B4-BE49-F238E27FC236}">
                <a16:creationId xmlns:a16="http://schemas.microsoft.com/office/drawing/2014/main" id="{A2C8F8ED-9DCD-BAD3-CEAB-44430776D450}"/>
              </a:ext>
            </a:extLst>
          </p:cNvPr>
          <p:cNvSpPr txBox="1"/>
          <p:nvPr/>
        </p:nvSpPr>
        <p:spPr>
          <a:xfrm>
            <a:off x="9858596" y="955122"/>
            <a:ext cx="1481932" cy="338554"/>
          </a:xfrm>
          <a:prstGeom prst="rect">
            <a:avLst/>
          </a:prstGeom>
          <a:noFill/>
        </p:spPr>
        <p:txBody>
          <a:bodyPr wrap="square">
            <a:spAutoFit/>
          </a:bodyPr>
          <a:lstStyle/>
          <a:p>
            <a:pPr algn="ctr"/>
            <a:r>
              <a:rPr lang="en-US" sz="1600" b="1" dirty="0">
                <a:solidFill>
                  <a:schemeClr val="bg1"/>
                </a:solidFill>
                <a:latin typeface="Franklin Gothic Medium" panose="020B0603020102020204" pitchFamily="34" charset="0"/>
              </a:rPr>
              <a:t>February</a:t>
            </a:r>
          </a:p>
        </p:txBody>
      </p:sp>
      <p:sp>
        <p:nvSpPr>
          <p:cNvPr id="8" name="TextBox 7">
            <a:extLst>
              <a:ext uri="{FF2B5EF4-FFF2-40B4-BE49-F238E27FC236}">
                <a16:creationId xmlns:a16="http://schemas.microsoft.com/office/drawing/2014/main" id="{37149965-4B59-0969-DCD1-375DF88F43A4}"/>
              </a:ext>
            </a:extLst>
          </p:cNvPr>
          <p:cNvSpPr txBox="1"/>
          <p:nvPr/>
        </p:nvSpPr>
        <p:spPr>
          <a:xfrm>
            <a:off x="4115424" y="2298191"/>
            <a:ext cx="2051645"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No Forum: Alumni Club Newsletter </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PFLF Foundation closes from Dec. 24th to January 2</a:t>
            </a:r>
            <a:r>
              <a:rPr lang="en-US" sz="1600" baseline="300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nd</a:t>
            </a: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 Submit your events form requests by </a:t>
            </a:r>
            <a:r>
              <a:rPr lang="en-US" sz="1600" b="1" i="1" dirty="0">
                <a:solidFill>
                  <a:srgbClr val="FF0000"/>
                </a:solidFill>
                <a:latin typeface="Franklin Gothic Medium" panose="020B0603020102020204" pitchFamily="34" charset="0"/>
                <a:ea typeface="Calibri" panose="020F0502020204030204" pitchFamily="34" charset="0"/>
                <a:cs typeface="Calibri" panose="020F0502020204030204" pitchFamily="34" charset="0"/>
              </a:rPr>
              <a:t>December 12 5PM</a:t>
            </a:r>
          </a:p>
          <a:p>
            <a:pPr marL="285750" indent="-285750">
              <a:buFont typeface="Arial" panose="020B0604020202020204" pitchFamily="34" charset="0"/>
              <a:buChar char="•"/>
            </a:pPr>
            <a:endParaRPr lang="en-US" sz="1600" dirty="0">
              <a:solidFill>
                <a:srgbClr val="FF0000"/>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Alumni Club will pick up the scheduling of Club Mid-Year Check-Ins</a:t>
            </a:r>
          </a:p>
          <a:p>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BA09DC6-6240-0823-8A30-7D90959759E4}"/>
              </a:ext>
            </a:extLst>
          </p:cNvPr>
          <p:cNvSpPr txBox="1"/>
          <p:nvPr/>
        </p:nvSpPr>
        <p:spPr>
          <a:xfrm>
            <a:off x="201168" y="2287742"/>
            <a:ext cx="2117648" cy="329320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US" sz="1600" i="1"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kern="100">
                <a:solidFill>
                  <a:srgbClr val="FF0000"/>
                </a:solidFill>
                <a:effectLst/>
                <a:latin typeface="Franklin Gothic Medium (Headings)"/>
                <a:cs typeface="Arial"/>
              </a:rPr>
              <a:t>NEW - Confirm by Dec. 1</a:t>
            </a:r>
            <a:r>
              <a:rPr lang="en-US" sz="1600" kern="100" baseline="30000">
                <a:solidFill>
                  <a:srgbClr val="FF0000"/>
                </a:solidFill>
                <a:effectLst/>
                <a:latin typeface="Franklin Gothic Medium (Headings)"/>
                <a:cs typeface="Arial"/>
              </a:rPr>
              <a:t>st</a:t>
            </a:r>
            <a:r>
              <a:rPr lang="en-US" sz="1600" kern="100">
                <a:solidFill>
                  <a:srgbClr val="FF0000"/>
                </a:solidFill>
                <a:effectLst/>
                <a:latin typeface="Franklin Gothic Medium (Headings)"/>
                <a:cs typeface="Arial"/>
              </a:rPr>
              <a:t> </a:t>
            </a:r>
            <a:r>
              <a:rPr lang="en-US" sz="1600" kern="100">
                <a:solidFill>
                  <a:schemeClr val="bg1"/>
                </a:solidFill>
                <a:effectLst/>
                <a:latin typeface="Franklin Gothic Medium (Headings)"/>
                <a:cs typeface="Arial"/>
              </a:rPr>
              <a:t>expected projected award to Alumni Clubs</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Student Email Data needs to be requested to Purdue which adds 2 weeks to the Process</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Maximize your 3 emails</a:t>
            </a:r>
          </a:p>
        </p:txBody>
      </p:sp>
      <p:sp>
        <p:nvSpPr>
          <p:cNvPr id="10" name="TextBox 9">
            <a:extLst>
              <a:ext uri="{FF2B5EF4-FFF2-40B4-BE49-F238E27FC236}">
                <a16:creationId xmlns:a16="http://schemas.microsoft.com/office/drawing/2014/main" id="{2BA7D9E8-A937-A6CA-86BF-90F45BF76B80}"/>
              </a:ext>
            </a:extLst>
          </p:cNvPr>
          <p:cNvSpPr txBox="1"/>
          <p:nvPr/>
        </p:nvSpPr>
        <p:spPr>
          <a:xfrm>
            <a:off x="2318815" y="2331341"/>
            <a:ext cx="1796609" cy="452431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Franklin Gothic Medium" panose="020B0603020102020204" pitchFamily="34" charset="0"/>
                <a:ea typeface="Calibri" panose="020F0502020204030204" pitchFamily="34" charset="0"/>
                <a:cs typeface="Calibri" panose="020F0502020204030204" pitchFamily="34" charset="0"/>
              </a:rPr>
              <a:t>PFLF Closed Nov. 27-28</a:t>
            </a:r>
          </a:p>
          <a:p>
            <a:pPr marL="285750" indent="-285750">
              <a:buFont typeface="Arial" panose="020B0604020202020204" pitchFamily="34" charset="0"/>
              <a:buChar char="•"/>
            </a:pPr>
            <a:endParaRPr lang="en-US" sz="1600" dirty="0">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Franklin Gothic Medium" panose="020B0603020102020204" pitchFamily="34" charset="0"/>
                <a:ea typeface="Calibri" panose="020F0502020204030204" pitchFamily="34" charset="0"/>
                <a:cs typeface="Calibri" panose="020F0502020204030204" pitchFamily="34" charset="0"/>
              </a:rPr>
              <a:t>Last attendee reports to be sent 11/26</a:t>
            </a:r>
          </a:p>
          <a:p>
            <a:pPr marL="285750" indent="-285750">
              <a:buFont typeface="Arial" panose="020B0604020202020204" pitchFamily="34" charset="0"/>
              <a:buChar char="•"/>
            </a:pPr>
            <a:endParaRPr lang="en-US" sz="1600" dirty="0">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Franklin Gothic Medium" panose="020B0603020102020204" pitchFamily="34" charset="0"/>
                <a:ea typeface="Calibri" panose="020F0502020204030204" pitchFamily="34" charset="0"/>
                <a:cs typeface="Calibri" panose="020F0502020204030204" pitchFamily="34" charset="0"/>
              </a:rPr>
              <a:t>Prospective and current students can apply</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Clubs begin promoting their scholarship(s)</a:t>
            </a:r>
          </a:p>
          <a:p>
            <a:pPr marL="285750" indent="-285750">
              <a:buFont typeface="Arial" panose="020B0604020202020204" pitchFamily="34" charset="0"/>
              <a:buChar char="•"/>
            </a:pPr>
            <a:endParaRPr lang="en-US" sz="1600" dirty="0">
              <a:latin typeface="Franklin Gothic Medium" panose="020B0603020102020204" pitchFamily="34" charset="0"/>
              <a:ea typeface="Calibri" panose="020F0502020204030204" pitchFamily="34" charset="0"/>
              <a:cs typeface="Calibri" panose="020F0502020204030204" pitchFamily="34" charset="0"/>
            </a:endParaRPr>
          </a:p>
          <a:p>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4256F50-7AF3-B43D-5702-326642EB75FC}"/>
              </a:ext>
            </a:extLst>
          </p:cNvPr>
          <p:cNvSpPr txBox="1"/>
          <p:nvPr/>
        </p:nvSpPr>
        <p:spPr>
          <a:xfrm>
            <a:off x="8076576" y="2260762"/>
            <a:ext cx="1592682" cy="3539430"/>
          </a:xfrm>
          <a:prstGeom prst="rect">
            <a:avLst/>
          </a:prstGeom>
          <a:noFill/>
        </p:spPr>
        <p:txBody>
          <a:bodyPr wrap="square" rtlCol="0">
            <a:spAutoFit/>
          </a:bodyPr>
          <a:lstStyle/>
          <a:p>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Agenda </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General Fundraising ideas </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Planning for PDOG</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MARCH - Big Ten Tourney &amp; March Madness planning</a:t>
            </a: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Finish the year strong</a:t>
            </a:r>
          </a:p>
          <a:p>
            <a:pPr marL="285750" indent="-285750">
              <a:buFont typeface="Arial" panose="020B0604020202020204" pitchFamily="34" charset="0"/>
              <a:buChar char="•"/>
            </a:pPr>
            <a:endParaRPr lang="en-US" sz="1600" dirty="0">
              <a:solidFill>
                <a:srgbClr val="FF0000"/>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FA5E6D2-E268-53B8-DF0C-9DE627EB8B00}"/>
              </a:ext>
            </a:extLst>
          </p:cNvPr>
          <p:cNvSpPr txBox="1"/>
          <p:nvPr/>
        </p:nvSpPr>
        <p:spPr>
          <a:xfrm>
            <a:off x="4175122" y="929649"/>
            <a:ext cx="1461297" cy="1077218"/>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December</a:t>
            </a:r>
          </a:p>
          <a:p>
            <a:pPr algn="ctr"/>
            <a:r>
              <a:rPr lang="en-US" sz="1600" b="1" dirty="0">
                <a:solidFill>
                  <a:schemeClr val="bg1"/>
                </a:solidFill>
                <a:latin typeface="Franklin Gothic Medium" panose="020B0603020102020204" pitchFamily="34" charset="0"/>
              </a:rPr>
              <a:t>Promote Scholarships! </a:t>
            </a:r>
          </a:p>
          <a:p>
            <a:pPr algn="ctr"/>
            <a:endParaRPr lang="en-US" sz="1600" b="1" dirty="0">
              <a:solidFill>
                <a:schemeClr val="bg1"/>
              </a:solidFill>
              <a:latin typeface="Franklin Gothic Medium" panose="020B0603020102020204" pitchFamily="34" charset="0"/>
            </a:endParaRPr>
          </a:p>
        </p:txBody>
      </p:sp>
      <p:cxnSp>
        <p:nvCxnSpPr>
          <p:cNvPr id="13" name="Straight Arrow Connector 12">
            <a:extLst>
              <a:ext uri="{FF2B5EF4-FFF2-40B4-BE49-F238E27FC236}">
                <a16:creationId xmlns:a16="http://schemas.microsoft.com/office/drawing/2014/main" id="{682A161B-0A14-EC50-7E4F-26272145284E}"/>
              </a:ext>
            </a:extLst>
          </p:cNvPr>
          <p:cNvCxnSpPr>
            <a:cxnSpLocks/>
          </p:cNvCxnSpPr>
          <p:nvPr/>
        </p:nvCxnSpPr>
        <p:spPr>
          <a:xfrm flipV="1">
            <a:off x="201168" y="2096922"/>
            <a:ext cx="11201400" cy="427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44B6897A-1001-E1D0-BBC3-FF158E48632C}"/>
              </a:ext>
            </a:extLst>
          </p:cNvPr>
          <p:cNvSpPr/>
          <p:nvPr/>
        </p:nvSpPr>
        <p:spPr>
          <a:xfrm>
            <a:off x="568278" y="1982356"/>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7EB30B84-6973-5831-9AA9-E061FD42EDB2}"/>
              </a:ext>
            </a:extLst>
          </p:cNvPr>
          <p:cNvSpPr/>
          <p:nvPr/>
        </p:nvSpPr>
        <p:spPr>
          <a:xfrm>
            <a:off x="2840815"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a:extLst>
              <a:ext uri="{FF2B5EF4-FFF2-40B4-BE49-F238E27FC236}">
                <a16:creationId xmlns:a16="http://schemas.microsoft.com/office/drawing/2014/main" id="{A3FF8A0E-498F-EA59-0472-0A46F03874D5}"/>
              </a:ext>
            </a:extLst>
          </p:cNvPr>
          <p:cNvSpPr/>
          <p:nvPr/>
        </p:nvSpPr>
        <p:spPr>
          <a:xfrm>
            <a:off x="4742070" y="1991500"/>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F1F84254-7969-7B52-B5AE-5245BB4909DD}"/>
              </a:ext>
            </a:extLst>
          </p:cNvPr>
          <p:cNvSpPr/>
          <p:nvPr/>
        </p:nvSpPr>
        <p:spPr>
          <a:xfrm>
            <a:off x="6835093" y="2006614"/>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Oval 17">
            <a:extLst>
              <a:ext uri="{FF2B5EF4-FFF2-40B4-BE49-F238E27FC236}">
                <a16:creationId xmlns:a16="http://schemas.microsoft.com/office/drawing/2014/main" id="{3F336086-917B-02AE-2F69-36DA5EF1B15A}"/>
              </a:ext>
            </a:extLst>
          </p:cNvPr>
          <p:cNvSpPr/>
          <p:nvPr/>
        </p:nvSpPr>
        <p:spPr>
          <a:xfrm>
            <a:off x="10444357" y="1967119"/>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1E0B205C-E863-0B83-3100-95CE370BD477}"/>
              </a:ext>
            </a:extLst>
          </p:cNvPr>
          <p:cNvSpPr/>
          <p:nvPr/>
        </p:nvSpPr>
        <p:spPr>
          <a:xfrm>
            <a:off x="8691861" y="1979115"/>
            <a:ext cx="310410" cy="259606"/>
          </a:xfrm>
          <a:prstGeom prst="ellipse">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 name="TextBox 19">
            <a:extLst>
              <a:ext uri="{FF2B5EF4-FFF2-40B4-BE49-F238E27FC236}">
                <a16:creationId xmlns:a16="http://schemas.microsoft.com/office/drawing/2014/main" id="{AF57F00F-CBF0-0EE3-734A-4B4F11FBC486}"/>
              </a:ext>
            </a:extLst>
          </p:cNvPr>
          <p:cNvSpPr txBox="1"/>
          <p:nvPr/>
        </p:nvSpPr>
        <p:spPr>
          <a:xfrm>
            <a:off x="6294539" y="931925"/>
            <a:ext cx="1461297" cy="1569660"/>
          </a:xfrm>
          <a:prstGeom prst="rect">
            <a:avLst/>
          </a:prstGeom>
          <a:noFill/>
        </p:spPr>
        <p:txBody>
          <a:bodyPr wrap="square" rtlCol="0">
            <a:spAutoFit/>
          </a:bodyPr>
          <a:lstStyle/>
          <a:p>
            <a:pPr algn="ctr"/>
            <a:r>
              <a:rPr lang="en-US" sz="1600" b="1" dirty="0">
                <a:solidFill>
                  <a:schemeClr val="bg1"/>
                </a:solidFill>
                <a:latin typeface="Franklin Gothic Medium" panose="020B0603020102020204" pitchFamily="34" charset="0"/>
              </a:rPr>
              <a:t>Mid-January</a:t>
            </a:r>
          </a:p>
          <a:p>
            <a:pPr algn="ctr"/>
            <a:r>
              <a:rPr lang="en-US" sz="1600" b="1" dirty="0">
                <a:solidFill>
                  <a:schemeClr val="bg1"/>
                </a:solidFill>
                <a:latin typeface="Franklin Gothic Medium" panose="020B0603020102020204" pitchFamily="34" charset="0"/>
              </a:rPr>
              <a:t>Keep on Promoting Scholarships! </a:t>
            </a:r>
          </a:p>
          <a:p>
            <a:pPr algn="ctr"/>
            <a:endParaRPr lang="en-US" sz="1600" b="1" dirty="0">
              <a:solidFill>
                <a:schemeClr val="bg1"/>
              </a:solidFill>
              <a:latin typeface="Franklin Gothic Medium" panose="020B0603020102020204" pitchFamily="34" charset="0"/>
            </a:endParaRPr>
          </a:p>
          <a:p>
            <a:pPr algn="ctr"/>
            <a:endParaRPr lang="en-US" sz="1600" b="1" dirty="0">
              <a:solidFill>
                <a:schemeClr val="bg1"/>
              </a:solidFill>
              <a:latin typeface="Franklin Gothic Medium" panose="020B0603020102020204" pitchFamily="34" charset="0"/>
            </a:endParaRPr>
          </a:p>
        </p:txBody>
      </p:sp>
      <p:sp>
        <p:nvSpPr>
          <p:cNvPr id="21" name="TextBox 20">
            <a:extLst>
              <a:ext uri="{FF2B5EF4-FFF2-40B4-BE49-F238E27FC236}">
                <a16:creationId xmlns:a16="http://schemas.microsoft.com/office/drawing/2014/main" id="{7045C14D-38ED-2580-FFC0-26664858F078}"/>
              </a:ext>
            </a:extLst>
          </p:cNvPr>
          <p:cNvSpPr txBox="1"/>
          <p:nvPr/>
        </p:nvSpPr>
        <p:spPr>
          <a:xfrm>
            <a:off x="6167069" y="2263243"/>
            <a:ext cx="1909507" cy="304698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Engagement Funds Disbursement </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rPr>
              <a:t>Mid-year Check-Ins</a:t>
            </a:r>
          </a:p>
          <a:p>
            <a:pPr algn="ctr"/>
            <a:r>
              <a:rPr lang="en-US" sz="1600" dirty="0">
                <a:solidFill>
                  <a:schemeClr val="bg1"/>
                </a:solidFill>
                <a:latin typeface="Franklin Gothic Medium" panose="020B0603020102020204" pitchFamily="34" charset="0"/>
              </a:rPr>
              <a:t>(Jan-March)</a:t>
            </a:r>
          </a:p>
          <a:p>
            <a:pPr algn="ct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latin typeface="Franklin Gothic Medium" panose="020B0603020102020204" pitchFamily="34" charset="0"/>
              </a:rPr>
              <a:t>Plan any survey's and begin planning   for elections.</a:t>
            </a: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41D16398-97C2-40E2-65F2-60D07A022F90}"/>
              </a:ext>
            </a:extLst>
          </p:cNvPr>
          <p:cNvSpPr txBox="1"/>
          <p:nvPr/>
        </p:nvSpPr>
        <p:spPr>
          <a:xfrm>
            <a:off x="9622934" y="2244883"/>
            <a:ext cx="2298346" cy="450892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Admitted Freshman Scholarships</a:t>
            </a:r>
          </a:p>
          <a:p>
            <a:pPr marL="742950" lvl="1"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Students' applications due Feb. 1</a:t>
            </a:r>
            <a:r>
              <a:rPr lang="en-US" sz="1600" baseline="300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st</a:t>
            </a: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a:t>
            </a:r>
          </a:p>
          <a:p>
            <a:pPr marL="742950" lvl="1"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Scholarship committee freshmen rankings due Feb. 15</a:t>
            </a:r>
            <a:r>
              <a:rPr lang="en-US" sz="1600" baseline="300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th</a:t>
            </a: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Naples – Feb 11-15</a:t>
            </a:r>
          </a:p>
          <a:p>
            <a:pPr marL="285750"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rPr>
              <a:t>Forum: February 18 – 7:30pm  (PDOG, Elections Process)</a:t>
            </a:r>
          </a:p>
          <a:p>
            <a:pPr marL="742950" lvl="1" indent="-285750">
              <a:buFont typeface="Arial" panose="020B0604020202020204" pitchFamily="34" charset="0"/>
              <a:buChar char="•"/>
            </a:pPr>
            <a:endParaRPr lang="en-US" sz="16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854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BCDBF-E756-2868-145B-E7013F23C6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43F50F-BA0B-47D5-45F1-25122199AE04}"/>
              </a:ext>
            </a:extLst>
          </p:cNvPr>
          <p:cNvSpPr>
            <a:spLocks noGrp="1"/>
          </p:cNvSpPr>
          <p:nvPr>
            <p:ph type="ctrTitle"/>
          </p:nvPr>
        </p:nvSpPr>
        <p:spPr>
          <a:xfrm>
            <a:off x="585355" y="344821"/>
            <a:ext cx="11021289" cy="498598"/>
          </a:xfrm>
        </p:spPr>
        <p:txBody>
          <a:bodyPr/>
          <a:lstStyle/>
          <a:p>
            <a:r>
              <a:rPr lang="en-US">
                <a:solidFill>
                  <a:srgbClr val="C9B991"/>
                </a:solidFill>
                <a:latin typeface="Franklin Gothic Medium"/>
              </a:rPr>
              <a:t>Event Reimbursement Process &amp; Support Options  </a:t>
            </a:r>
            <a:endParaRPr lang="en-US">
              <a:solidFill>
                <a:srgbClr val="FF0000"/>
              </a:solidFill>
              <a:latin typeface="Franklin Gothic Medium"/>
            </a:endParaRPr>
          </a:p>
        </p:txBody>
      </p:sp>
      <p:sp>
        <p:nvSpPr>
          <p:cNvPr id="4" name="Text Placeholder 3">
            <a:extLst>
              <a:ext uri="{FF2B5EF4-FFF2-40B4-BE49-F238E27FC236}">
                <a16:creationId xmlns:a16="http://schemas.microsoft.com/office/drawing/2014/main" id="{FEADF9AE-C10A-38E1-6BD9-E3C23A313B56}"/>
              </a:ext>
            </a:extLst>
          </p:cNvPr>
          <p:cNvSpPr>
            <a:spLocks noGrp="1"/>
          </p:cNvSpPr>
          <p:nvPr>
            <p:ph type="body" sz="quarter" idx="14"/>
          </p:nvPr>
        </p:nvSpPr>
        <p:spPr>
          <a:xfrm>
            <a:off x="585355" y="834867"/>
            <a:ext cx="10210217" cy="5678312"/>
          </a:xfrm>
        </p:spPr>
        <p:txBody>
          <a:bodyPr lIns="0" tIns="0" rIns="0" bIns="0" anchor="t">
            <a:normAutofit fontScale="92500" lnSpcReduction="10000"/>
          </a:bodyPr>
          <a:lstStyle/>
          <a:p>
            <a:endParaRPr lang="en-US" sz="1900" b="1" dirty="0">
              <a:latin typeface="Franklin Gothic Medium" panose="020B0603020102020204" pitchFamily="34" charset="0"/>
            </a:endParaRPr>
          </a:p>
          <a:p>
            <a:r>
              <a:rPr lang="en-US" sz="1900" b="1" dirty="0">
                <a:latin typeface="Franklin Gothic Medium" panose="020B0603020102020204" pitchFamily="34" charset="0"/>
              </a:rPr>
              <a:t>Acknowledgement: </a:t>
            </a:r>
            <a:r>
              <a:rPr lang="en-US" sz="2000" dirty="0">
                <a:latin typeface="Franklin Gothic Medium" panose="020B0603020102020204" pitchFamily="34" charset="0"/>
              </a:rPr>
              <a:t>We understand delays in reimbursement are inconvenient. Some steps are handled externally, but we’re monitoring the process and appreciate your patience while we improve it</a:t>
            </a:r>
            <a:endParaRPr lang="en-US" sz="1900" dirty="0">
              <a:solidFill>
                <a:srgbClr val="000000"/>
              </a:solidFill>
              <a:latin typeface="Franklin Gothic Medium" panose="020B0603020102020204" pitchFamily="34" charset="0"/>
            </a:endParaRPr>
          </a:p>
          <a:p>
            <a:pPr>
              <a:defRPr/>
            </a:pPr>
            <a:endParaRPr lang="en-US" sz="1900" b="1" dirty="0">
              <a:solidFill>
                <a:srgbClr val="000000"/>
              </a:solidFill>
              <a:latin typeface="Franklin Gothic Medium" panose="020B0603020102020204" pitchFamily="34" charset="0"/>
            </a:endParaRPr>
          </a:p>
          <a:p>
            <a:pPr>
              <a:defRPr/>
            </a:pPr>
            <a:r>
              <a:rPr lang="en-US" sz="1900" b="1" dirty="0">
                <a:solidFill>
                  <a:srgbClr val="000000"/>
                </a:solidFill>
                <a:latin typeface="Franklin Gothic Medium" panose="020B0603020102020204" pitchFamily="34" charset="0"/>
              </a:rPr>
              <a:t>We Understand the Impact: </a:t>
            </a:r>
            <a:r>
              <a:rPr lang="en-US" sz="1900" dirty="0">
                <a:solidFill>
                  <a:srgbClr val="000000"/>
                </a:solidFill>
                <a:latin typeface="Franklin Gothic Medium" panose="020B0603020102020204" pitchFamily="34" charset="0"/>
              </a:rPr>
              <a:t>Delays can affect vendor payments or require out-of-pocket expenses. To help, we offer:</a:t>
            </a:r>
            <a:endParaRPr lang="en-US" sz="1900" dirty="0">
              <a:solidFill>
                <a:srgbClr val="000000"/>
              </a:solidFill>
              <a:latin typeface="Franklin Gothic Medium" panose="020B0603020102020204" pitchFamily="34" charset="0"/>
              <a:ea typeface="+mn-lt"/>
              <a:cs typeface="+mn-lt"/>
            </a:endParaRPr>
          </a:p>
          <a:p>
            <a:pPr lvl="2">
              <a:buClr>
                <a:srgbClr val="555960"/>
              </a:buClr>
              <a:buFont typeface="Arial" charset="2"/>
              <a:buChar char="•"/>
              <a:defRPr/>
            </a:pPr>
            <a:r>
              <a:rPr lang="en-US" sz="1900" b="1" dirty="0">
                <a:solidFill>
                  <a:srgbClr val="000000"/>
                </a:solidFill>
                <a:latin typeface="Franklin Gothic Medium" panose="020B0603020102020204" pitchFamily="34" charset="0"/>
                <a:ea typeface="+mn-lt"/>
                <a:cs typeface="+mn-lt"/>
              </a:rPr>
              <a:t>Advance Payments: </a:t>
            </a:r>
            <a:r>
              <a:rPr lang="en-US" sz="1900" dirty="0">
                <a:solidFill>
                  <a:srgbClr val="000000"/>
                </a:solidFill>
                <a:latin typeface="Franklin Gothic Medium" panose="020B0603020102020204" pitchFamily="34" charset="0"/>
                <a:ea typeface="+mn-lt"/>
                <a:cs typeface="+mn-lt"/>
              </a:rPr>
              <a:t>We can cover deposits/invoices via corporate card, deducted from registration fees.</a:t>
            </a:r>
            <a:endParaRPr lang="en-US" sz="1900" dirty="0">
              <a:solidFill>
                <a:srgbClr val="000000"/>
              </a:solidFill>
              <a:latin typeface="Franklin Gothic Medium" panose="020B0603020102020204" pitchFamily="34" charset="0"/>
            </a:endParaRPr>
          </a:p>
          <a:p>
            <a:pPr lvl="2">
              <a:buFont typeface="Arial" charset="2"/>
              <a:buChar char="•"/>
              <a:defRPr/>
            </a:pPr>
            <a:r>
              <a:rPr lang="en-US" sz="1900" b="1" dirty="0">
                <a:solidFill>
                  <a:srgbClr val="000000"/>
                </a:solidFill>
                <a:latin typeface="Franklin Gothic Medium" panose="020B0603020102020204" pitchFamily="34" charset="0"/>
                <a:ea typeface="+mn-lt"/>
                <a:cs typeface="+mn-lt"/>
              </a:rPr>
              <a:t>Direct Vendor Payments: </a:t>
            </a:r>
            <a:r>
              <a:rPr lang="en-US" sz="1900" dirty="0">
                <a:solidFill>
                  <a:srgbClr val="000000"/>
                </a:solidFill>
                <a:latin typeface="Franklin Gothic Medium" panose="020B0603020102020204" pitchFamily="34" charset="0"/>
                <a:ea typeface="+mn-lt"/>
                <a:cs typeface="+mn-lt"/>
              </a:rPr>
              <a:t>We can pay vendors directly (3–6-week processing), starting before the event.</a:t>
            </a:r>
            <a:endParaRPr lang="en-US" sz="1900" dirty="0">
              <a:latin typeface="Franklin Gothic Medium" panose="020B0603020102020204" pitchFamily="34" charset="0"/>
            </a:endParaRPr>
          </a:p>
          <a:p>
            <a:pPr lvl="2">
              <a:buFont typeface="Arial" charset="2"/>
              <a:buChar char="•"/>
              <a:defRPr/>
            </a:pPr>
            <a:r>
              <a:rPr lang="en-US" sz="1900" b="1" dirty="0">
                <a:solidFill>
                  <a:srgbClr val="000000"/>
                </a:solidFill>
                <a:latin typeface="Franklin Gothic Medium" panose="020B0603020102020204" pitchFamily="34" charset="0"/>
                <a:ea typeface="+mn-lt"/>
                <a:cs typeface="+mn-lt"/>
              </a:rPr>
              <a:t>Other Arrangements: </a:t>
            </a:r>
            <a:r>
              <a:rPr lang="en-US" sz="1900" dirty="0">
                <a:solidFill>
                  <a:srgbClr val="000000"/>
                </a:solidFill>
                <a:latin typeface="Franklin Gothic Medium" panose="020B0603020102020204" pitchFamily="34" charset="0"/>
                <a:ea typeface="+mn-lt"/>
                <a:cs typeface="+mn-lt"/>
              </a:rPr>
              <a:t>Special cases may qualify for alternative solutions—contact Denise or Ilenia early.</a:t>
            </a:r>
            <a:endParaRPr lang="en-US" sz="1900" dirty="0">
              <a:latin typeface="Franklin Gothic Medium" panose="020B0603020102020204" pitchFamily="34" charset="0"/>
            </a:endParaRPr>
          </a:p>
          <a:p>
            <a:pPr lvl="1">
              <a:buClr>
                <a:srgbClr val="555960"/>
              </a:buClr>
              <a:buFont typeface="Wingdings" charset="2"/>
              <a:buChar char="§"/>
              <a:defRPr/>
            </a:pPr>
            <a:endParaRPr lang="en-US" sz="1900" dirty="0">
              <a:solidFill>
                <a:srgbClr val="000000"/>
              </a:solidFill>
              <a:latin typeface="Franklin Gothic Medium" panose="020B0603020102020204" pitchFamily="34" charset="0"/>
            </a:endParaRPr>
          </a:p>
          <a:p>
            <a:pPr>
              <a:defRPr/>
            </a:pPr>
            <a:r>
              <a:rPr lang="en-US" sz="1900" b="1" dirty="0">
                <a:solidFill>
                  <a:srgbClr val="000000"/>
                </a:solidFill>
                <a:latin typeface="Franklin Gothic Medium" panose="020B0603020102020204" pitchFamily="34" charset="0"/>
              </a:rPr>
              <a:t>Important: </a:t>
            </a:r>
            <a:r>
              <a:rPr lang="en-US" sz="1900" dirty="0">
                <a:solidFill>
                  <a:srgbClr val="000000"/>
                </a:solidFill>
                <a:latin typeface="Franklin Gothic Medium" panose="020B0603020102020204" pitchFamily="34" charset="0"/>
              </a:rPr>
              <a:t>Advance notice is essential. Once your event date/venue is confirmed, reach out ASAP so we can strategize with you. The earlier you involve us in the process, the more options we can determine. </a:t>
            </a:r>
            <a:endParaRPr lang="en-US" sz="1900" dirty="0">
              <a:latin typeface="Franklin Gothic Medium" panose="020B0603020102020204" pitchFamily="34" charset="0"/>
            </a:endParaRPr>
          </a:p>
          <a:p>
            <a:endParaRPr lang="en-US" sz="2100" b="1" dirty="0">
              <a:latin typeface="Franklin Gothic Medium" panose="020B0603020102020204" pitchFamily="34" charset="0"/>
            </a:endParaRPr>
          </a:p>
          <a:p>
            <a:pPr marL="228600" lvl="1" indent="0">
              <a:buNone/>
            </a:pPr>
            <a:r>
              <a:rPr lang="en-US" sz="2600" b="1" dirty="0">
                <a:solidFill>
                  <a:schemeClr val="bg1"/>
                </a:solidFill>
                <a:latin typeface="Franklin Gothic Medium"/>
              </a:rPr>
              <a:t>						</a:t>
            </a:r>
          </a:p>
          <a:p>
            <a:endParaRPr lang="en-US" b="1" dirty="0"/>
          </a:p>
        </p:txBody>
      </p:sp>
    </p:spTree>
    <p:extLst>
      <p:ext uri="{BB962C8B-B14F-4D97-AF65-F5344CB8AC3E}">
        <p14:creationId xmlns:p14="http://schemas.microsoft.com/office/powerpoint/2010/main" val="30258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over a building&#10;&#10;Description automatically generated">
            <a:extLst>
              <a:ext uri="{FF2B5EF4-FFF2-40B4-BE49-F238E27FC236}">
                <a16:creationId xmlns:a16="http://schemas.microsoft.com/office/drawing/2014/main" id="{8ADEA169-FAA5-2997-4BC8-91D8F14694FE}"/>
              </a:ext>
            </a:extLst>
          </p:cNvPr>
          <p:cNvPicPr>
            <a:picLocks noChangeAspect="1"/>
          </p:cNvPicPr>
          <p:nvPr/>
        </p:nvPicPr>
        <p:blipFill rotWithShape="1">
          <a:blip r:embed="rId2"/>
          <a:srcRect l="3184" r="7934"/>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C90D4C5-297D-561E-3FC9-B980B0F567F2}"/>
              </a:ext>
            </a:extLst>
          </p:cNvPr>
          <p:cNvSpPr/>
          <p:nvPr/>
        </p:nvSpPr>
        <p:spPr>
          <a:xfrm>
            <a:off x="0" y="0"/>
            <a:ext cx="12191999" cy="6858000"/>
          </a:xfrm>
          <a:prstGeom prst="rect">
            <a:avLst/>
          </a:prstGeom>
          <a:gradFill flip="none" rotWithShape="1">
            <a:gsLst>
              <a:gs pos="15000">
                <a:schemeClr val="tx1">
                  <a:alpha val="75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Title 2">
            <a:extLst>
              <a:ext uri="{FF2B5EF4-FFF2-40B4-BE49-F238E27FC236}">
                <a16:creationId xmlns:a16="http://schemas.microsoft.com/office/drawing/2014/main" id="{D6C0690C-7B31-C205-21B1-0B37E0C3EBF4}"/>
              </a:ext>
            </a:extLst>
          </p:cNvPr>
          <p:cNvSpPr txBox="1">
            <a:spLocks/>
          </p:cNvSpPr>
          <p:nvPr/>
        </p:nvSpPr>
        <p:spPr>
          <a:xfrm>
            <a:off x="1183379" y="1341461"/>
            <a:ext cx="7884419" cy="1720110"/>
          </a:xfrm>
          <a:prstGeom prst="rect">
            <a:avLst/>
          </a:prstGeom>
        </p:spPr>
        <p:txBody>
          <a:bodyPr lIns="0" tIns="0" rIns="0" bIns="0" anchor="t" anchorCtr="0"/>
          <a:lstStyle>
            <a:lvl1pPr algn="l" defTabSz="685800" rtl="0" eaLnBrk="1" latinLnBrk="0" hangingPunct="1">
              <a:lnSpc>
                <a:spcPct val="90000"/>
              </a:lnSpc>
              <a:spcBef>
                <a:spcPct val="0"/>
              </a:spcBef>
              <a:buNone/>
              <a:defRPr sz="3200" kern="1200">
                <a:solidFill>
                  <a:schemeClr val="tx2"/>
                </a:solidFill>
                <a:latin typeface="+mj-lt"/>
                <a:ea typeface="+mj-ea"/>
                <a:cs typeface="+mj-cs"/>
              </a:defRPr>
            </a:lvl1pPr>
          </a:lstStyle>
          <a:p>
            <a:pPr marL="0" marR="0" lvl="0" indent="0" algn="l" defTabSz="685800" rtl="0" eaLnBrk="1" fontAlgn="auto" latinLnBrk="0" hangingPunct="1">
              <a:lnSpc>
                <a:spcPct val="80000"/>
              </a:lnSpc>
              <a:spcBef>
                <a:spcPct val="0"/>
              </a:spcBef>
              <a:spcAft>
                <a:spcPts val="500"/>
              </a:spcAft>
              <a:buClrTx/>
              <a:buSzTx/>
              <a:buFontTx/>
              <a:buNone/>
              <a:tabLst/>
              <a:defRPr/>
            </a:pPr>
            <a:r>
              <a:rPr kumimoji="0" lang="en-US" sz="3600" b="0" i="0" u="none" strike="noStrike" kern="1200" cap="all" spc="0" normalizeH="0" baseline="0" noProof="0" dirty="0">
                <a:ln>
                  <a:noFill/>
                </a:ln>
                <a:solidFill>
                  <a:srgbClr val="FFFFFF"/>
                </a:solidFill>
                <a:effectLst/>
                <a:uLnTx/>
                <a:uFillTx/>
                <a:latin typeface="Arial Black" panose="020B0A04020102020204"/>
                <a:ea typeface="+mj-ea"/>
                <a:cs typeface="+mj-cs"/>
              </a:rPr>
              <a:t>Purdue Alumni Association:</a:t>
            </a:r>
          </a:p>
          <a:p>
            <a:pPr marL="0" marR="0" lvl="0" indent="0" algn="l" defTabSz="685800" rtl="0" eaLnBrk="1" fontAlgn="auto" latinLnBrk="0" hangingPunct="1">
              <a:lnSpc>
                <a:spcPct val="80000"/>
              </a:lnSpc>
              <a:spcBef>
                <a:spcPct val="0"/>
              </a:spcBef>
              <a:spcAft>
                <a:spcPts val="500"/>
              </a:spcAft>
              <a:buClrTx/>
              <a:buSzTx/>
              <a:buFontTx/>
              <a:buNone/>
              <a:tabLst/>
              <a:defRPr/>
            </a:pPr>
            <a:r>
              <a:rPr kumimoji="0" lang="en-US" sz="3600" b="0" i="0" u="none" strike="noStrike" kern="1200" cap="all" spc="0" normalizeH="0" baseline="0" noProof="0" dirty="0">
                <a:ln>
                  <a:noFill/>
                </a:ln>
                <a:solidFill>
                  <a:srgbClr val="FFFFFF"/>
                </a:solidFill>
                <a:effectLst/>
                <a:uLnTx/>
                <a:uFillTx/>
                <a:latin typeface="Arial Black" panose="020B0A04020102020204"/>
                <a:ea typeface="+mj-ea"/>
                <a:cs typeface="+mj-cs"/>
              </a:rPr>
              <a:t>Clubs Presentation </a:t>
            </a:r>
          </a:p>
        </p:txBody>
      </p:sp>
      <p:sp>
        <p:nvSpPr>
          <p:cNvPr id="12" name="Subtitle 3">
            <a:extLst>
              <a:ext uri="{FF2B5EF4-FFF2-40B4-BE49-F238E27FC236}">
                <a16:creationId xmlns:a16="http://schemas.microsoft.com/office/drawing/2014/main" id="{C67D40AE-943F-8158-EC44-A320FF732FC6}"/>
              </a:ext>
            </a:extLst>
          </p:cNvPr>
          <p:cNvSpPr txBox="1">
            <a:spLocks/>
          </p:cNvSpPr>
          <p:nvPr/>
        </p:nvSpPr>
        <p:spPr>
          <a:xfrm>
            <a:off x="1183380" y="701020"/>
            <a:ext cx="2000250" cy="457200"/>
          </a:xfrm>
          <a:prstGeom prst="parallelogram">
            <a:avLst/>
          </a:prstGeom>
          <a:solidFill>
            <a:schemeClr val="accent1"/>
          </a:solidFill>
          <a:ln>
            <a:noFill/>
          </a:ln>
          <a:effectLst/>
        </p:spPr>
        <p:txBody>
          <a:bodyPr lIns="0" tIns="0" rIns="0" bIns="0" anchor="ctr" anchorCtr="0"/>
          <a:lstStyle>
            <a:defPPr>
              <a:defRPr lang="en-US"/>
            </a:defPPr>
            <a:lvl1pPr marR="0" lvl="0" indent="0" defTabSz="685800" fontAlgn="auto">
              <a:lnSpc>
                <a:spcPct val="120000"/>
              </a:lnSpc>
              <a:spcBef>
                <a:spcPct val="0"/>
              </a:spcBef>
              <a:spcAft>
                <a:spcPts val="0"/>
              </a:spcAft>
              <a:buClrTx/>
              <a:buSzTx/>
              <a:buFontTx/>
              <a:buNone/>
              <a:tabLst/>
              <a:defRPr sz="2000">
                <a:latin typeface="Arial Narrow" panose="020B0606020202030204" pitchFamily="34" charset="0"/>
                <a:cs typeface="Arial" panose="020B0604020202020204" pitchFamily="34" charset="0"/>
              </a:defRPr>
            </a:lvl1pPr>
            <a:lvl2pPr marL="742950" indent="-285750" defTabSz="457200">
              <a:spcBef>
                <a:spcPts val="600"/>
              </a:spcBef>
              <a:buFont typeface="Arial" panose="020B0604020202020204" pitchFamily="34" charset="0"/>
              <a:buChar char="•"/>
              <a:defRPr sz="1100"/>
            </a:lvl2pPr>
            <a:lvl3pPr marL="1143000" indent="-228600" defTabSz="457200">
              <a:spcBef>
                <a:spcPts val="600"/>
              </a:spcBef>
              <a:buFont typeface="Arial" panose="020B0604020202020204" pitchFamily="34" charset="0"/>
              <a:buChar char="–"/>
              <a:defRPr sz="1050"/>
            </a:lvl3pPr>
            <a:lvl4pPr marL="1600200" indent="-228600" defTabSz="457200">
              <a:spcBef>
                <a:spcPts val="600"/>
              </a:spcBef>
              <a:buFont typeface="Arial" panose="020B0604020202020204" pitchFamily="34" charset="0"/>
              <a:buChar char="–"/>
              <a:defRPr sz="1000"/>
            </a:lvl4pPr>
            <a:lvl5pPr marL="2005013" indent="-176213" defTabSz="457200">
              <a:spcBef>
                <a:spcPts val="600"/>
              </a:spcBef>
              <a:buFont typeface="Arial" panose="020B0604020202020204" pitchFamily="34" charset="0"/>
              <a:buChar char="-"/>
              <a:tabLst/>
              <a:defRPr sz="900"/>
            </a:lvl5pPr>
            <a:lvl6pPr marL="2514600" indent="-228600" defTabSz="457200">
              <a:spcBef>
                <a:spcPct val="20000"/>
              </a:spcBef>
              <a:buFont typeface="Arial" panose="020B0604020202020204" pitchFamily="34" charset="0"/>
              <a:buChar char="•"/>
              <a:defRPr sz="2000"/>
            </a:lvl6pPr>
            <a:lvl7pPr marL="2971800" indent="-228600" defTabSz="457200">
              <a:spcBef>
                <a:spcPct val="20000"/>
              </a:spcBef>
              <a:buFont typeface="Arial" panose="020B0604020202020204" pitchFamily="34" charset="0"/>
              <a:buChar char="•"/>
              <a:defRPr sz="2000"/>
            </a:lvl7pPr>
            <a:lvl8pPr marL="3429000" indent="-228600" defTabSz="457200">
              <a:spcBef>
                <a:spcPct val="20000"/>
              </a:spcBef>
              <a:buFont typeface="Arial" panose="020B0604020202020204" pitchFamily="34" charset="0"/>
              <a:buChar char="•"/>
              <a:defRPr sz="2000"/>
            </a:lvl8pPr>
            <a:lvl9pPr marL="3886200" indent="-228600" defTabSz="457200">
              <a:spcBef>
                <a:spcPct val="20000"/>
              </a:spcBef>
              <a:buFont typeface="Arial" panose="020B0604020202020204" pitchFamily="34" charset="0"/>
              <a:buChar char="•"/>
              <a:defRPr sz="2000"/>
            </a:lvl9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November 19, 2025</a:t>
            </a:r>
          </a:p>
        </p:txBody>
      </p:sp>
      <p:pic>
        <p:nvPicPr>
          <p:cNvPr id="8" name="Picture 7" descr="A black and white logo&#10;&#10;Description automatically generated">
            <a:extLst>
              <a:ext uri="{FF2B5EF4-FFF2-40B4-BE49-F238E27FC236}">
                <a16:creationId xmlns:a16="http://schemas.microsoft.com/office/drawing/2014/main" id="{435AF44A-016E-71A4-4EE7-345B8677A243}"/>
              </a:ext>
            </a:extLst>
          </p:cNvPr>
          <p:cNvPicPr>
            <a:picLocks noChangeAspect="1"/>
          </p:cNvPicPr>
          <p:nvPr/>
        </p:nvPicPr>
        <p:blipFill>
          <a:blip r:embed="rId3"/>
          <a:stretch>
            <a:fillRect/>
          </a:stretch>
        </p:blipFill>
        <p:spPr>
          <a:xfrm>
            <a:off x="9514412" y="878626"/>
            <a:ext cx="1494208" cy="1494208"/>
          </a:xfrm>
          <a:prstGeom prst="rect">
            <a:avLst/>
          </a:prstGeom>
        </p:spPr>
      </p:pic>
      <p:cxnSp>
        <p:nvCxnSpPr>
          <p:cNvPr id="10" name="Straight Connector 9">
            <a:extLst>
              <a:ext uri="{FF2B5EF4-FFF2-40B4-BE49-F238E27FC236}">
                <a16:creationId xmlns:a16="http://schemas.microsoft.com/office/drawing/2014/main" id="{DE860436-145F-9B02-553D-BA16598A7BCF}"/>
              </a:ext>
            </a:extLst>
          </p:cNvPr>
          <p:cNvCxnSpPr/>
          <p:nvPr/>
        </p:nvCxnSpPr>
        <p:spPr>
          <a:xfrm flipV="1">
            <a:off x="9141436" y="765675"/>
            <a:ext cx="0" cy="1720110"/>
          </a:xfrm>
          <a:prstGeom prst="line">
            <a:avLst/>
          </a:prstGeom>
          <a:ln w="9525" cap="flat">
            <a:solidFill>
              <a:schemeClr val="bg1">
                <a:alpha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FB8D049B-07CC-B847-FB76-7BF246DECD1C}"/>
              </a:ext>
            </a:extLst>
          </p:cNvPr>
          <p:cNvSpPr/>
          <p:nvPr/>
        </p:nvSpPr>
        <p:spPr>
          <a:xfrm>
            <a:off x="929640" y="6417602"/>
            <a:ext cx="3540760" cy="19499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Private and Confidential | For Intended Recipient Use Only</a:t>
            </a:r>
          </a:p>
        </p:txBody>
      </p:sp>
    </p:spTree>
    <p:extLst>
      <p:ext uri="{BB962C8B-B14F-4D97-AF65-F5344CB8AC3E}">
        <p14:creationId xmlns:p14="http://schemas.microsoft.com/office/powerpoint/2010/main" val="259616821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4B23A-53A8-7F4A-124D-0804329E9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5F422E-8B53-80EC-462D-94656C58D6B3}"/>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a:rPr>
              <a:t>Engagement &amp; Events Form &amp; Game Watches</a:t>
            </a:r>
            <a:endParaRPr lang="en-US" dirty="0"/>
          </a:p>
        </p:txBody>
      </p:sp>
      <p:sp>
        <p:nvSpPr>
          <p:cNvPr id="4" name="Text Placeholder 3">
            <a:extLst>
              <a:ext uri="{FF2B5EF4-FFF2-40B4-BE49-F238E27FC236}">
                <a16:creationId xmlns:a16="http://schemas.microsoft.com/office/drawing/2014/main" id="{A1147F0C-059A-8B73-0239-D53150C6B32D}"/>
              </a:ext>
            </a:extLst>
          </p:cNvPr>
          <p:cNvSpPr>
            <a:spLocks noGrp="1"/>
          </p:cNvSpPr>
          <p:nvPr>
            <p:ph type="body" sz="quarter" idx="14"/>
          </p:nvPr>
        </p:nvSpPr>
        <p:spPr>
          <a:xfrm>
            <a:off x="381399" y="1103632"/>
            <a:ext cx="10842609" cy="5165675"/>
          </a:xfrm>
        </p:spPr>
        <p:txBody>
          <a:bodyPr lIns="0" tIns="0" rIns="0" bIns="0" anchor="t">
            <a:normAutofit/>
          </a:bodyPr>
          <a:lstStyle/>
          <a:p>
            <a:pPr marL="457200" lvl="2" indent="0">
              <a:buClr>
                <a:srgbClr val="555960"/>
              </a:buClr>
              <a:buNone/>
              <a:defRPr/>
            </a:pPr>
            <a:r>
              <a:rPr lang="en-US" sz="1800" b="1" dirty="0">
                <a:solidFill>
                  <a:schemeClr val="bg1"/>
                </a:solidFill>
                <a:latin typeface="Franklin Gothic Medium" panose="020B0603020102020204" pitchFamily="34" charset="0"/>
              </a:rPr>
              <a:t>Fixes Include:</a:t>
            </a:r>
            <a:endParaRPr lang="en-US" sz="1800" dirty="0">
              <a:solidFill>
                <a:schemeClr val="bg1"/>
              </a:solidFill>
              <a:latin typeface="Franklin Gothic Medium" panose="020B0603020102020204" pitchFamily="34" charset="0"/>
            </a:endParaRPr>
          </a:p>
          <a:p>
            <a:pPr marL="742950" lvl="2" indent="-285750">
              <a:defRPr/>
            </a:pPr>
            <a:r>
              <a:rPr lang="en-US" sz="1800" b="1" dirty="0">
                <a:solidFill>
                  <a:srgbClr val="000000"/>
                </a:solidFill>
                <a:latin typeface="Franklin Gothic Medium" panose="020B0603020102020204" pitchFamily="34" charset="0"/>
              </a:rPr>
              <a:t>Community Type Options:</a:t>
            </a:r>
            <a:endParaRPr lang="en-US" sz="1800" dirty="0">
              <a:solidFill>
                <a:schemeClr val="bg1"/>
              </a:solidFill>
              <a:latin typeface="Franklin Gothic Medium" panose="020B0603020102020204" pitchFamily="34" charset="0"/>
            </a:endParaRPr>
          </a:p>
          <a:p>
            <a:pPr marL="971550" lvl="3">
              <a:buFont typeface="Wingdings" panose="020B0604020202020204" pitchFamily="34" charset="0"/>
              <a:buChar char="§"/>
              <a:defRPr/>
            </a:pPr>
            <a:r>
              <a:rPr lang="en-US" sz="1800" i="1" dirty="0">
                <a:solidFill>
                  <a:schemeClr val="bg1"/>
                </a:solidFill>
                <a:latin typeface="Franklin Gothic Medium" panose="020B0603020102020204" pitchFamily="34" charset="0"/>
              </a:rPr>
              <a:t>Alumni Clubs</a:t>
            </a:r>
            <a:r>
              <a:rPr lang="en-US" sz="1800" dirty="0">
                <a:solidFill>
                  <a:schemeClr val="bg1"/>
                </a:solidFill>
                <a:latin typeface="Franklin Gothic Medium" panose="020B0603020102020204" pitchFamily="34" charset="0"/>
              </a:rPr>
              <a:t> – for all club leaders (select your club from the dropdown list)</a:t>
            </a:r>
          </a:p>
          <a:p>
            <a:pPr marL="971550" lvl="3">
              <a:buFont typeface="Wingdings" panose="020B0604020202020204" pitchFamily="34" charset="0"/>
              <a:buChar char="§"/>
              <a:defRPr/>
            </a:pPr>
            <a:r>
              <a:rPr lang="en-US" sz="1800" i="1" dirty="0">
                <a:solidFill>
                  <a:schemeClr val="bg1"/>
                </a:solidFill>
                <a:latin typeface="Franklin Gothic Medium" panose="020B0603020102020204" pitchFamily="34" charset="0"/>
              </a:rPr>
              <a:t>PFLF Club Staff</a:t>
            </a:r>
            <a:r>
              <a:rPr lang="en-US" sz="1800" dirty="0">
                <a:solidFill>
                  <a:schemeClr val="bg1"/>
                </a:solidFill>
                <a:latin typeface="Franklin Gothic Medium" panose="020B0603020102020204" pitchFamily="34" charset="0"/>
              </a:rPr>
              <a:t> – for internal use only</a:t>
            </a:r>
          </a:p>
          <a:p>
            <a:pPr marL="742950" lvl="2" indent="-285750">
              <a:defRPr/>
            </a:pPr>
            <a:r>
              <a:rPr lang="en-US" sz="1800" b="1" dirty="0">
                <a:solidFill>
                  <a:schemeClr val="bg1"/>
                </a:solidFill>
                <a:latin typeface="Franklin Gothic Medium" panose="020B0603020102020204" pitchFamily="34" charset="0"/>
              </a:rPr>
              <a:t>Information</a:t>
            </a:r>
            <a:r>
              <a:rPr lang="en-US" sz="1800" b="1" dirty="0">
                <a:solidFill>
                  <a:srgbClr val="000000"/>
                </a:solidFill>
                <a:latin typeface="Franklin Gothic Medium" panose="020B0603020102020204" pitchFamily="34" charset="0"/>
              </a:rPr>
              <a:t> Now Successfully Captured:</a:t>
            </a:r>
            <a:endParaRPr lang="en-US" sz="1800" dirty="0">
              <a:solidFill>
                <a:schemeClr val="bg1"/>
              </a:solidFill>
              <a:latin typeface="Franklin Gothic Medium" panose="020B0603020102020204" pitchFamily="34" charset="0"/>
            </a:endParaRP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Event date, time, and time zone</a:t>
            </a: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Venue name</a:t>
            </a:r>
            <a:endParaRPr lang="en-US" sz="1800" dirty="0">
              <a:solidFill>
                <a:srgbClr val="262626"/>
              </a:solidFill>
              <a:latin typeface="Franklin Gothic Medium" panose="020B0603020102020204" pitchFamily="34" charset="0"/>
            </a:endParaRP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Registration</a:t>
            </a:r>
            <a:r>
              <a:rPr lang="en-US" sz="1800" dirty="0">
                <a:solidFill>
                  <a:srgbClr val="000000"/>
                </a:solidFill>
                <a:latin typeface="Franklin Gothic Medium" panose="020B0603020102020204" pitchFamily="34" charset="0"/>
              </a:rPr>
              <a:t> fees</a:t>
            </a:r>
            <a:endParaRPr lang="en-US" sz="1800" dirty="0">
              <a:solidFill>
                <a:srgbClr val="262626"/>
              </a:solidFill>
              <a:latin typeface="Franklin Gothic Medium" panose="020B0603020102020204" pitchFamily="34" charset="0"/>
            </a:endParaRPr>
          </a:p>
          <a:p>
            <a:pPr marL="742950" lvl="2" indent="-285750">
              <a:defRPr/>
            </a:pPr>
            <a:r>
              <a:rPr lang="en-US" sz="1800" b="1" dirty="0">
                <a:solidFill>
                  <a:srgbClr val="000000"/>
                </a:solidFill>
                <a:latin typeface="Franklin Gothic Medium" panose="020B0603020102020204" pitchFamily="34" charset="0"/>
              </a:rPr>
              <a:t>Game</a:t>
            </a:r>
            <a:r>
              <a:rPr lang="en-US" sz="1800" b="1" dirty="0">
                <a:latin typeface="Franklin Gothic Medium" panose="020B0603020102020204" pitchFamily="34" charset="0"/>
              </a:rPr>
              <a:t> Watch Submissions:</a:t>
            </a:r>
            <a:endParaRPr lang="en-US" sz="1800" dirty="0">
              <a:solidFill>
                <a:schemeClr val="bg1"/>
              </a:solidFill>
              <a:latin typeface="Franklin Gothic Medium" panose="020B0603020102020204" pitchFamily="34" charset="0"/>
            </a:endParaRP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Basketball season dates updated through the regular season</a:t>
            </a:r>
          </a:p>
          <a:p>
            <a:pPr marL="971550" lvl="3">
              <a:buFont typeface="Wingdings" panose="020B0604020202020204" pitchFamily="34" charset="0"/>
              <a:buChar char="§"/>
              <a:defRPr/>
            </a:pPr>
            <a:r>
              <a:rPr lang="en-US" sz="1800" dirty="0">
                <a:solidFill>
                  <a:schemeClr val="bg1"/>
                </a:solidFill>
                <a:latin typeface="Franklin Gothic Medium" panose="020B0603020102020204" pitchFamily="34" charset="0"/>
              </a:rPr>
              <a:t>Added </a:t>
            </a:r>
            <a:r>
              <a:rPr lang="en-US" sz="1800" i="1" dirty="0">
                <a:solidFill>
                  <a:schemeClr val="bg1"/>
                </a:solidFill>
                <a:latin typeface="Franklin Gothic Medium" panose="020B0603020102020204" pitchFamily="34" charset="0"/>
              </a:rPr>
              <a:t>Notes</a:t>
            </a:r>
            <a:r>
              <a:rPr lang="en-US" sz="1800" dirty="0">
                <a:solidFill>
                  <a:schemeClr val="bg1"/>
                </a:solidFill>
                <a:latin typeface="Franklin Gothic Medium" panose="020B0603020102020204" pitchFamily="34" charset="0"/>
              </a:rPr>
              <a:t> box for extra details (e.g., multiple locations or optional scholarship donation links)</a:t>
            </a:r>
          </a:p>
          <a:p>
            <a:pPr marL="0" indent="0">
              <a:buClr>
                <a:srgbClr val="555960"/>
              </a:buClr>
              <a:buNone/>
            </a:pPr>
            <a:endParaRPr lang="en-US" b="1" dirty="0">
              <a:latin typeface="Franklin Gothic Medium" panose="020B0603020102020204" pitchFamily="34" charset="0"/>
            </a:endParaRPr>
          </a:p>
        </p:txBody>
      </p:sp>
    </p:spTree>
    <p:extLst>
      <p:ext uri="{BB962C8B-B14F-4D97-AF65-F5344CB8AC3E}">
        <p14:creationId xmlns:p14="http://schemas.microsoft.com/office/powerpoint/2010/main" val="148833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F3FC1-87C9-EC79-BEFD-2F3A3611F8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596E2C-098B-4224-167F-6F10A203CA91}"/>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a:rPr>
              <a:t>Engagement &amp; Events Form &amp; Game Watches</a:t>
            </a:r>
            <a:endParaRPr lang="en-US" dirty="0"/>
          </a:p>
        </p:txBody>
      </p:sp>
      <p:sp>
        <p:nvSpPr>
          <p:cNvPr id="4" name="Text Placeholder 3">
            <a:extLst>
              <a:ext uri="{FF2B5EF4-FFF2-40B4-BE49-F238E27FC236}">
                <a16:creationId xmlns:a16="http://schemas.microsoft.com/office/drawing/2014/main" id="{C02175F7-5E7B-2300-C72B-7470929A82A0}"/>
              </a:ext>
            </a:extLst>
          </p:cNvPr>
          <p:cNvSpPr>
            <a:spLocks noGrp="1"/>
          </p:cNvSpPr>
          <p:nvPr>
            <p:ph type="body" sz="quarter" idx="14"/>
          </p:nvPr>
        </p:nvSpPr>
        <p:spPr>
          <a:xfrm>
            <a:off x="381399" y="816085"/>
            <a:ext cx="10842609" cy="5453222"/>
          </a:xfrm>
        </p:spPr>
        <p:txBody>
          <a:bodyPr lIns="0" tIns="0" rIns="0" bIns="0" anchor="t">
            <a:normAutofit/>
          </a:bodyPr>
          <a:lstStyle/>
          <a:p>
            <a:pPr lvl="2">
              <a:buClr>
                <a:srgbClr val="555960"/>
              </a:buClr>
              <a:defRPr/>
            </a:pPr>
            <a:endParaRPr lang="en-US" sz="1800" b="1" dirty="0">
              <a:solidFill>
                <a:schemeClr val="bg1"/>
              </a:solidFill>
              <a:latin typeface="Franklin Gothic Book"/>
            </a:endParaRPr>
          </a:p>
          <a:p>
            <a:pPr marL="0" indent="0">
              <a:buClr>
                <a:srgbClr val="555960"/>
              </a:buClr>
              <a:buNone/>
            </a:pPr>
            <a:endParaRPr lang="en-US" b="1" dirty="0">
              <a:latin typeface="Franklin Gothic Medium" panose="020B0603020102020204" pitchFamily="34" charset="0"/>
            </a:endParaRPr>
          </a:p>
          <a:p>
            <a:pPr marL="0" indent="0">
              <a:buNone/>
            </a:pPr>
            <a:r>
              <a:rPr lang="en-US" b="1" dirty="0">
                <a:latin typeface="Franklin Gothic Medium" panose="020B0603020102020204" pitchFamily="34" charset="0"/>
              </a:rPr>
              <a:t> Current Glitches:</a:t>
            </a:r>
          </a:p>
          <a:p>
            <a:pPr lvl="1">
              <a:buFont typeface="Arial" charset="2"/>
              <a:buChar char="•"/>
            </a:pPr>
            <a:r>
              <a:rPr lang="en-US" sz="1800" b="1" dirty="0">
                <a:latin typeface="Franklin Gothic Medium" panose="020B0603020102020204" pitchFamily="34" charset="0"/>
              </a:rPr>
              <a:t>Number of tickets available</a:t>
            </a:r>
            <a:r>
              <a:rPr lang="en-US" sz="1800" dirty="0">
                <a:latin typeface="Franklin Gothic Medium" panose="020B0603020102020204" pitchFamily="34" charset="0"/>
              </a:rPr>
              <a:t> is still not populating — please include this in the </a:t>
            </a:r>
            <a:r>
              <a:rPr lang="en-US" sz="1800" i="1" dirty="0">
                <a:latin typeface="Franklin Gothic Medium" panose="020B0603020102020204" pitchFamily="34" charset="0"/>
              </a:rPr>
              <a:t>Additional Notes</a:t>
            </a:r>
            <a:r>
              <a:rPr lang="en-US" sz="1800" dirty="0">
                <a:latin typeface="Franklin Gothic Medium" panose="020B0603020102020204" pitchFamily="34" charset="0"/>
              </a:rPr>
              <a:t> section.</a:t>
            </a:r>
          </a:p>
          <a:p>
            <a:pPr lvl="1">
              <a:buFont typeface="Arial" charset="2"/>
              <a:buChar char="•"/>
            </a:pPr>
            <a:r>
              <a:rPr lang="en-US" sz="1800" b="1" dirty="0">
                <a:solidFill>
                  <a:srgbClr val="000000"/>
                </a:solidFill>
                <a:latin typeface="Franklin Gothic Medium" panose="020B0603020102020204" pitchFamily="34" charset="0"/>
              </a:rPr>
              <a:t>Game Watch Submission Form</a:t>
            </a:r>
            <a:r>
              <a:rPr lang="en-US" sz="1800" dirty="0">
                <a:solidFill>
                  <a:srgbClr val="000000"/>
                </a:solidFill>
                <a:latin typeface="Franklin Gothic Medium" panose="020B0603020102020204" pitchFamily="34" charset="0"/>
              </a:rPr>
              <a:t> is temporarily </a:t>
            </a:r>
            <a:r>
              <a:rPr lang="en-US" sz="1800" b="1" dirty="0">
                <a:solidFill>
                  <a:srgbClr val="000000"/>
                </a:solidFill>
                <a:latin typeface="Franklin Gothic Medium" panose="020B0603020102020204" pitchFamily="34" charset="0"/>
              </a:rPr>
              <a:t>offline.</a:t>
            </a:r>
            <a:endParaRPr lang="en-US" sz="1800" dirty="0">
              <a:solidFill>
                <a:srgbClr val="000000"/>
              </a:solidFill>
              <a:latin typeface="Franklin Gothic Medium" panose="020B0603020102020204" pitchFamily="34" charset="0"/>
            </a:endParaRPr>
          </a:p>
          <a:p>
            <a:pPr lvl="2">
              <a:buFont typeface="Arial" charset="2"/>
              <a:buChar char="•"/>
            </a:pPr>
            <a:r>
              <a:rPr lang="en-US" sz="1800" b="1" dirty="0">
                <a:solidFill>
                  <a:srgbClr val="000000"/>
                </a:solidFill>
                <a:latin typeface="Franklin Gothic Medium" panose="020B0603020102020204" pitchFamily="34" charset="0"/>
              </a:rPr>
              <a:t>Until resolved, please email </a:t>
            </a:r>
            <a:r>
              <a:rPr lang="en-US" sz="1800" b="1" dirty="0">
                <a:solidFill>
                  <a:srgbClr val="000000"/>
                </a:solidFill>
                <a:latin typeface="Franklin Gothic Medium" panose="020B0603020102020204" pitchFamily="34" charset="0"/>
                <a:hlinkClick r:id="rId3">
                  <a:extLst>
                    <a:ext uri="{A12FA001-AC4F-418D-AE19-62706E023703}">
                      <ahyp:hlinkClr xmlns:ahyp="http://schemas.microsoft.com/office/drawing/2018/hyperlinkcolor" val="tx"/>
                    </a:ext>
                  </a:extLst>
                </a:hlinkClick>
              </a:rPr>
              <a:t>lewilliams@purdueforlife.org</a:t>
            </a:r>
            <a:r>
              <a:rPr lang="en-US" sz="1800" dirty="0">
                <a:solidFill>
                  <a:srgbClr val="000000"/>
                </a:solidFill>
                <a:latin typeface="Franklin Gothic Medium" panose="020B0603020102020204" pitchFamily="34" charset="0"/>
              </a:rPr>
              <a:t> and </a:t>
            </a:r>
            <a:r>
              <a:rPr lang="en-US" sz="1800" b="1" dirty="0">
                <a:solidFill>
                  <a:srgbClr val="000000"/>
                </a:solidFill>
                <a:latin typeface="Franklin Gothic Medium" panose="020B0603020102020204" pitchFamily="34" charset="0"/>
                <a:hlinkClick r:id="rId4">
                  <a:extLst>
                    <a:ext uri="{A12FA001-AC4F-418D-AE19-62706E023703}">
                      <ahyp:hlinkClr xmlns:ahyp="http://schemas.microsoft.com/office/drawing/2018/hyperlinkcolor" val="tx"/>
                    </a:ext>
                  </a:extLst>
                </a:hlinkClick>
              </a:rPr>
              <a:t>alumniclubs@purdueforlife.org</a:t>
            </a:r>
            <a:r>
              <a:rPr lang="en-US" sz="1800" dirty="0">
                <a:solidFill>
                  <a:srgbClr val="000000"/>
                </a:solidFill>
                <a:latin typeface="Franklin Gothic Medium" panose="020B0603020102020204" pitchFamily="34" charset="0"/>
              </a:rPr>
              <a:t> with:</a:t>
            </a:r>
            <a:endParaRPr lang="en-US" sz="1800" dirty="0">
              <a:solidFill>
                <a:schemeClr val="bg1"/>
              </a:solidFill>
              <a:latin typeface="Franklin Gothic Medium" panose="020B0603020102020204" pitchFamily="34" charset="0"/>
            </a:endParaRPr>
          </a:p>
          <a:p>
            <a:pPr lvl="3">
              <a:buFont typeface="Arial" charset="2"/>
              <a:buChar char="•"/>
            </a:pPr>
            <a:r>
              <a:rPr lang="en-US" sz="1800" dirty="0">
                <a:solidFill>
                  <a:schemeClr val="bg1"/>
                </a:solidFill>
                <a:latin typeface="Franklin Gothic Medium" panose="020B0603020102020204" pitchFamily="34" charset="0"/>
              </a:rPr>
              <a:t>Date(s) of your game watch</a:t>
            </a:r>
          </a:p>
          <a:p>
            <a:pPr lvl="3">
              <a:buFont typeface="Arial" charset="2"/>
              <a:buChar char="•"/>
            </a:pPr>
            <a:r>
              <a:rPr lang="en-US" sz="1800" dirty="0">
                <a:solidFill>
                  <a:schemeClr val="bg1"/>
                </a:solidFill>
                <a:latin typeface="Franklin Gothic Medium" panose="020B0603020102020204" pitchFamily="34" charset="0"/>
              </a:rPr>
              <a:t>Location(s)</a:t>
            </a:r>
          </a:p>
          <a:p>
            <a:pPr lvl="3">
              <a:buFont typeface="Arial" charset="2"/>
              <a:buChar char="•"/>
            </a:pPr>
            <a:r>
              <a:rPr lang="en-US" sz="1800" dirty="0">
                <a:solidFill>
                  <a:schemeClr val="bg1"/>
                </a:solidFill>
                <a:latin typeface="Franklin Gothic Medium" panose="020B0603020102020204" pitchFamily="34" charset="0"/>
              </a:rPr>
              <a:t>Optional scholarship donation link (Endowed or Supported)</a:t>
            </a:r>
          </a:p>
          <a:p>
            <a:pPr lvl="3">
              <a:buFont typeface="Arial" charset="2"/>
              <a:buChar char="•"/>
            </a:pPr>
            <a:r>
              <a:rPr lang="en-US" sz="1800" dirty="0">
                <a:solidFill>
                  <a:srgbClr val="FF0000"/>
                </a:solidFill>
                <a:latin typeface="Franklin Gothic Medium" panose="020B0603020102020204" pitchFamily="34" charset="0"/>
              </a:rPr>
              <a:t>Deadline for Submission:  Mondays at </a:t>
            </a:r>
            <a:r>
              <a:rPr lang="en-US" sz="2000" dirty="0">
                <a:solidFill>
                  <a:srgbClr val="FF0000"/>
                </a:solidFill>
                <a:latin typeface="Franklin Gothic Medium" panose="020B0603020102020204" pitchFamily="34" charset="0"/>
              </a:rPr>
              <a:t>12:00pm (noon ET)</a:t>
            </a:r>
            <a:endParaRPr lang="en-US" sz="1800" dirty="0">
              <a:solidFill>
                <a:srgbClr val="FF0000"/>
              </a:solidFill>
              <a:latin typeface="Franklin Gothic Medium" panose="020B0603020102020204" pitchFamily="34" charset="0"/>
            </a:endParaRPr>
          </a:p>
          <a:p>
            <a:pPr lvl="1">
              <a:buClr>
                <a:srgbClr val="555960"/>
              </a:buClr>
              <a:buFont typeface="Arial" charset="2"/>
              <a:buChar char="•"/>
            </a:pPr>
            <a:r>
              <a:rPr lang="en-US" sz="1800" b="1" dirty="0">
                <a:solidFill>
                  <a:srgbClr val="000000"/>
                </a:solidFill>
                <a:latin typeface="Franklin Gothic Medium" panose="020B0603020102020204" pitchFamily="34" charset="0"/>
              </a:rPr>
              <a:t>Attachments:</a:t>
            </a:r>
            <a:r>
              <a:rPr lang="en-US" sz="1800" dirty="0">
                <a:solidFill>
                  <a:srgbClr val="000000"/>
                </a:solidFill>
                <a:latin typeface="Franklin Gothic Medium" panose="020B0603020102020204" pitchFamily="34" charset="0"/>
              </a:rPr>
              <a:t> The system is currently not accepting attachments via the form.</a:t>
            </a:r>
          </a:p>
          <a:p>
            <a:pPr lvl="1">
              <a:buClr>
                <a:srgbClr val="555960"/>
              </a:buClr>
              <a:buFont typeface="Arial" charset="2"/>
              <a:buChar char="•"/>
            </a:pPr>
            <a:r>
              <a:rPr lang="en-US" sz="1800" dirty="0">
                <a:solidFill>
                  <a:srgbClr val="000000"/>
                </a:solidFill>
                <a:latin typeface="Franklin Gothic Medium" panose="020B0603020102020204" pitchFamily="34" charset="0"/>
              </a:rPr>
              <a:t>After submitting your event, please email any attachments (newsletters, flyers, etc.) to </a:t>
            </a:r>
            <a:r>
              <a:rPr lang="en-US" sz="1800" b="1" dirty="0">
                <a:solidFill>
                  <a:srgbClr val="000000"/>
                </a:solidFill>
                <a:latin typeface="Franklin Gothic Medium" panose="020B0603020102020204" pitchFamily="34" charset="0"/>
                <a:hlinkClick r:id="rId4">
                  <a:extLst>
                    <a:ext uri="{A12FA001-AC4F-418D-AE19-62706E023703}">
                      <ahyp:hlinkClr xmlns:ahyp="http://schemas.microsoft.com/office/drawing/2018/hyperlinkcolor" val="tx"/>
                    </a:ext>
                  </a:extLst>
                </a:hlinkClick>
              </a:rPr>
              <a:t>alumniclubs@purdueforlife.org</a:t>
            </a:r>
            <a:r>
              <a:rPr lang="en-US" sz="1800" dirty="0">
                <a:solidFill>
                  <a:srgbClr val="000000"/>
                </a:solidFill>
                <a:latin typeface="Franklin Gothic Medium" panose="020B0603020102020204" pitchFamily="34" charset="0"/>
              </a:rPr>
              <a:t>, and we’ll upload them to your case.</a:t>
            </a:r>
          </a:p>
          <a:p>
            <a:pPr lvl="1">
              <a:buClr>
                <a:srgbClr val="555960"/>
              </a:buClr>
            </a:pPr>
            <a:endParaRPr lang="en-US" sz="1800" dirty="0">
              <a:solidFill>
                <a:schemeClr val="bg1"/>
              </a:solidFill>
              <a:latin typeface="Franklin Gothic Book"/>
            </a:endParaRPr>
          </a:p>
          <a:p>
            <a:pPr lvl="2">
              <a:buClr>
                <a:srgbClr val="555960"/>
              </a:buClr>
            </a:pPr>
            <a:endParaRPr lang="en-US" sz="1800" b="1" dirty="0">
              <a:solidFill>
                <a:schemeClr val="bg1"/>
              </a:solidFill>
              <a:latin typeface="Franklin Gothic Book"/>
            </a:endParaRPr>
          </a:p>
        </p:txBody>
      </p:sp>
    </p:spTree>
    <p:extLst>
      <p:ext uri="{BB962C8B-B14F-4D97-AF65-F5344CB8AC3E}">
        <p14:creationId xmlns:p14="http://schemas.microsoft.com/office/powerpoint/2010/main" val="288026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389E6-F340-F583-5D21-24B673A839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A73553-30BC-594C-39E5-B00E74CB8032}"/>
              </a:ext>
            </a:extLst>
          </p:cNvPr>
          <p:cNvSpPr>
            <a:spLocks noGrp="1"/>
          </p:cNvSpPr>
          <p:nvPr>
            <p:ph type="ctrTitle"/>
          </p:nvPr>
        </p:nvSpPr>
        <p:spPr>
          <a:xfrm>
            <a:off x="1043553" y="318527"/>
            <a:ext cx="9234309" cy="512448"/>
          </a:xfrm>
        </p:spPr>
        <p:txBody>
          <a:bodyPr/>
          <a:lstStyle/>
          <a:p>
            <a:r>
              <a:rPr lang="en-US" dirty="0">
                <a:solidFill>
                  <a:srgbClr val="C9B991"/>
                </a:solidFill>
                <a:latin typeface="Franklin Gothic Medium"/>
              </a:rPr>
              <a:t>Events Information and Reminders </a:t>
            </a:r>
            <a:endParaRPr lang="en-US" dirty="0"/>
          </a:p>
        </p:txBody>
      </p:sp>
      <p:sp>
        <p:nvSpPr>
          <p:cNvPr id="5" name="Text Placeholder 3">
            <a:extLst>
              <a:ext uri="{FF2B5EF4-FFF2-40B4-BE49-F238E27FC236}">
                <a16:creationId xmlns:a16="http://schemas.microsoft.com/office/drawing/2014/main" id="{16E010D8-6E5D-8667-789B-388AD3E1A9D3}"/>
              </a:ext>
            </a:extLst>
          </p:cNvPr>
          <p:cNvSpPr txBox="1">
            <a:spLocks/>
          </p:cNvSpPr>
          <p:nvPr/>
        </p:nvSpPr>
        <p:spPr>
          <a:xfrm>
            <a:off x="428096" y="1073729"/>
            <a:ext cx="11459103" cy="3411537"/>
          </a:xfrm>
          <a:prstGeom prst="rect">
            <a:avLst/>
          </a:prstGeom>
        </p:spPr>
        <p:txBody>
          <a:bodyPr lIns="0" tIns="0" rIns="0" bIns="0">
            <a:no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lnSpc>
                <a:spcPct val="107000"/>
              </a:lnSpc>
              <a:buFont typeface="Symbol" panose="05050102010706020507" pitchFamily="18" charset="2"/>
              <a:buChar char=""/>
            </a:pPr>
            <a:r>
              <a:rPr lang="en-US" b="1" kern="100" dirty="0">
                <a:latin typeface="Franklin Gothic Medium" panose="020B0603020102020204" pitchFamily="34" charset="0"/>
                <a:ea typeface="Calibri" panose="020F0502020204030204" pitchFamily="34" charset="0"/>
                <a:cs typeface="Arial" panose="020B0604020202020204" pitchFamily="34" charset="0"/>
              </a:rPr>
              <a:t>Footer Option: </a:t>
            </a:r>
            <a:r>
              <a:rPr lang="en-US" dirty="0">
                <a:latin typeface="Franklin Gothic Medium" panose="020B0603020102020204" pitchFamily="34" charset="0"/>
              </a:rPr>
              <a:t>You can request a footer in the </a:t>
            </a:r>
            <a:r>
              <a:rPr lang="en-US" b="1" dirty="0">
                <a:latin typeface="Franklin Gothic Medium" panose="020B0603020102020204" pitchFamily="34" charset="0"/>
              </a:rPr>
              <a:t>notes section of the event form</a:t>
            </a:r>
            <a:r>
              <a:rPr lang="en-US" dirty="0">
                <a:latin typeface="Franklin Gothic Medium" panose="020B0603020102020204" pitchFamily="34" charset="0"/>
              </a:rPr>
              <a:t> to promote:</a:t>
            </a:r>
          </a:p>
          <a:p>
            <a:pPr marL="1211580" lvl="4" indent="-342900">
              <a:lnSpc>
                <a:spcPct val="107000"/>
              </a:lnSpc>
              <a:buFont typeface="Symbol" panose="05050102010706020507" pitchFamily="18" charset="2"/>
              <a:buChar char=""/>
            </a:pPr>
            <a:r>
              <a:rPr lang="en-US" dirty="0">
                <a:latin typeface="Franklin Gothic Medium" panose="020B0603020102020204" pitchFamily="34" charset="0"/>
              </a:rPr>
              <a:t>Upcoming events,</a:t>
            </a:r>
          </a:p>
          <a:p>
            <a:pPr marL="1211580" lvl="4" indent="-342900">
              <a:lnSpc>
                <a:spcPct val="107000"/>
              </a:lnSpc>
              <a:buFont typeface="Symbol" panose="05050102010706020507" pitchFamily="18" charset="2"/>
              <a:buChar char=""/>
            </a:pPr>
            <a:r>
              <a:rPr lang="en-US" dirty="0">
                <a:latin typeface="Franklin Gothic Medium" panose="020B0603020102020204" pitchFamily="34" charset="0"/>
              </a:rPr>
              <a:t>Game watches,</a:t>
            </a:r>
          </a:p>
          <a:p>
            <a:pPr marL="1211580" lvl="4" indent="-342900">
              <a:lnSpc>
                <a:spcPct val="107000"/>
              </a:lnSpc>
              <a:buFont typeface="Symbol" panose="05050102010706020507" pitchFamily="18" charset="2"/>
              <a:buChar char=""/>
            </a:pPr>
            <a:r>
              <a:rPr lang="en-US" dirty="0">
                <a:latin typeface="Franklin Gothic Medium" panose="020B0603020102020204" pitchFamily="34" charset="0"/>
              </a:rPr>
              <a:t>Scholarship applications</a:t>
            </a:r>
          </a:p>
          <a:p>
            <a:pPr marL="525780" lvl="1" indent="-342900">
              <a:lnSpc>
                <a:spcPct val="107000"/>
              </a:lnSpc>
              <a:buFont typeface="Symbol" panose="05050102010706020507" pitchFamily="18" charset="2"/>
              <a:buChar char=""/>
            </a:pPr>
            <a:r>
              <a:rPr lang="en-US" sz="1800" kern="100" dirty="0">
                <a:latin typeface="Franklin Gothic Medium" panose="020B0603020102020204" pitchFamily="34" charset="0"/>
                <a:ea typeface="Calibri" panose="020F0502020204030204" pitchFamily="34" charset="0"/>
                <a:cs typeface="Times New Roman" panose="02020603050405020304" pitchFamily="18" charset="0"/>
              </a:rPr>
              <a:t>They can be included in all club newsletters, event invites, and other communications during each season</a:t>
            </a:r>
          </a:p>
          <a:p>
            <a:pPr marL="525780" lvl="1" indent="-342900">
              <a:lnSpc>
                <a:spcPct val="107000"/>
              </a:lnSpc>
              <a:buFont typeface="Symbol" panose="05050102010706020507" pitchFamily="18" charset="2"/>
              <a:buChar char=""/>
            </a:pPr>
            <a:r>
              <a:rPr lang="en-US" sz="1800" dirty="0">
                <a:latin typeface="Franklin Gothic Medium" panose="020B0603020102020204" pitchFamily="34" charset="0"/>
              </a:rPr>
              <a:t>You must request the footer </a:t>
            </a:r>
            <a:r>
              <a:rPr lang="en-US" sz="1800" b="1" dirty="0">
                <a:latin typeface="Franklin Gothic Medium" panose="020B0603020102020204" pitchFamily="34" charset="0"/>
              </a:rPr>
              <a:t>for each event submission. </a:t>
            </a:r>
            <a:endParaRPr lang="en-US" sz="1800" dirty="0">
              <a:latin typeface="Franklin Gothic Medium" panose="020B0603020102020204" pitchFamily="34" charset="0"/>
            </a:endParaRPr>
          </a:p>
          <a:p>
            <a:pPr marL="342900" indent="-342900">
              <a:lnSpc>
                <a:spcPct val="107000"/>
              </a:lnSpc>
              <a:buFont typeface="Symbol" panose="05050102010706020507" pitchFamily="18" charset="2"/>
              <a:buChar char=""/>
            </a:pPr>
            <a:endParaRPr lang="en-US" kern="100" dirty="0">
              <a:latin typeface="Franklin Gothic Medium" panose="020B060302010202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b="1" kern="100" dirty="0">
                <a:latin typeface="Franklin Gothic Medium" panose="020B0603020102020204" pitchFamily="34" charset="0"/>
                <a:ea typeface="Calibri" panose="020F0502020204030204" pitchFamily="34" charset="0"/>
                <a:cs typeface="Times New Roman" panose="02020603050405020304" pitchFamily="18" charset="0"/>
              </a:rPr>
              <a:t>Recognition Program - </a:t>
            </a:r>
            <a:r>
              <a:rPr lang="en-US" dirty="0">
                <a:latin typeface="Franklin Gothic Medium" panose="020B0603020102020204" pitchFamily="34" charset="0"/>
              </a:rPr>
              <a:t>If you would like to know where your club currently stands in the Recognition Program, please contact </a:t>
            </a:r>
            <a:r>
              <a:rPr lang="en-US" dirty="0">
                <a:latin typeface="Franklin Gothic Medium" panose="020B0603020102020204" pitchFamily="34" charset="0"/>
                <a:hlinkClick r:id="rId3"/>
              </a:rPr>
              <a:t>lewilliams@purdueforlife.org</a:t>
            </a:r>
            <a:r>
              <a:rPr lang="en-US" dirty="0">
                <a:latin typeface="Franklin Gothic Medium" panose="020B0603020102020204" pitchFamily="34" charset="0"/>
              </a:rPr>
              <a:t>.</a:t>
            </a:r>
          </a:p>
          <a:p>
            <a:pPr marL="342900" indent="-342900">
              <a:lnSpc>
                <a:spcPct val="107000"/>
              </a:lnSpc>
              <a:buFont typeface="Symbol" panose="05050102010706020507" pitchFamily="18" charset="2"/>
              <a:buChar char=""/>
            </a:pPr>
            <a:endParaRPr lang="en-US" sz="2000" kern="100" dirty="0">
              <a:latin typeface="Franklin Gothic Medium" panose="020B060302010202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endParaRPr lang="en-US" kern="100" dirty="0">
              <a:latin typeface="Franklin Gothic Medium" panose="020B0603020102020204" pitchFamily="34" charset="0"/>
              <a:ea typeface="Calibri" panose="020F0502020204030204" pitchFamily="34" charset="0"/>
              <a:cs typeface="Arial" panose="020B0604020202020204" pitchFamily="34" charset="0"/>
            </a:endParaRPr>
          </a:p>
          <a:p>
            <a:pPr marL="742950" lvl="1" indent="-285750">
              <a:lnSpc>
                <a:spcPct val="107000"/>
              </a:lnSpc>
              <a:spcAft>
                <a:spcPts val="800"/>
              </a:spcAft>
              <a:buFont typeface="Courier New" panose="02070309020205020404" pitchFamily="49" charset="0"/>
              <a:buChar char="o"/>
            </a:pPr>
            <a:endParaRPr lang="en-US" sz="1800" kern="100" dirty="0">
              <a:latin typeface="Franklin Gothic Medium" panose="020B06030201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endParaRPr lang="en-US" sz="1800" kern="100" dirty="0">
              <a:latin typeface="Franklin Gothic Medium" panose="020B060302010202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Font typeface="Courier New" panose="02070309020205020404" pitchFamily="49" charset="0"/>
              <a:buChar char="o"/>
            </a:pPr>
            <a:endParaRPr lang="en-US" sz="1800" kern="100" dirty="0">
              <a:latin typeface="Franklin Gothic Medium" panose="020B0603020102020204" pitchFamily="34" charset="0"/>
              <a:ea typeface="Calibri" panose="020F0502020204030204" pitchFamily="34" charset="0"/>
              <a:cs typeface="Times New Roman" panose="02020603050405020304" pitchFamily="18" charset="0"/>
            </a:endParaRPr>
          </a:p>
          <a:p>
            <a:endParaRPr lang="en-US" dirty="0">
              <a:latin typeface="Franklin Gothic Medium" panose="020B0603020102020204" pitchFamily="34" charset="0"/>
            </a:endParaRPr>
          </a:p>
        </p:txBody>
      </p:sp>
    </p:spTree>
    <p:extLst>
      <p:ext uri="{BB962C8B-B14F-4D97-AF65-F5344CB8AC3E}">
        <p14:creationId xmlns:p14="http://schemas.microsoft.com/office/powerpoint/2010/main" val="357867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94C66-4E65-8CDB-2522-7A83563EF501}"/>
              </a:ext>
            </a:extLst>
          </p:cNvPr>
          <p:cNvSpPr>
            <a:spLocks noGrp="1"/>
          </p:cNvSpPr>
          <p:nvPr>
            <p:ph type="ctrTitle"/>
          </p:nvPr>
        </p:nvSpPr>
        <p:spPr/>
        <p:txBody>
          <a:bodyPr/>
          <a:lstStyle/>
          <a:p>
            <a:r>
              <a:rPr lang="en-US" dirty="0">
                <a:latin typeface="Franklin Gothic Medium" panose="020B0603020102020204" pitchFamily="34" charset="0"/>
              </a:rPr>
              <a:t>Student Events for PASE – Volunteers Needed</a:t>
            </a:r>
          </a:p>
        </p:txBody>
      </p:sp>
      <p:sp>
        <p:nvSpPr>
          <p:cNvPr id="3" name="Subtitle 2">
            <a:extLst>
              <a:ext uri="{FF2B5EF4-FFF2-40B4-BE49-F238E27FC236}">
                <a16:creationId xmlns:a16="http://schemas.microsoft.com/office/drawing/2014/main" id="{283B7416-4A25-EC6D-1445-F2DA9FF90BFF}"/>
              </a:ext>
            </a:extLst>
          </p:cNvPr>
          <p:cNvSpPr>
            <a:spLocks noGrp="1"/>
          </p:cNvSpPr>
          <p:nvPr>
            <p:ph type="subTitle" idx="1"/>
          </p:nvPr>
        </p:nvSpPr>
        <p:spPr>
          <a:xfrm>
            <a:off x="1844476" y="5816028"/>
            <a:ext cx="8893193" cy="338554"/>
          </a:xfrm>
        </p:spPr>
        <p:txBody>
          <a:bodyPr/>
          <a:lstStyle/>
          <a:p>
            <a:pPr algn="ctr"/>
            <a:r>
              <a:rPr lang="en-US" dirty="0"/>
              <a:t>Please complete the </a:t>
            </a:r>
            <a:r>
              <a:rPr lang="en-US" dirty="0">
                <a:hlinkClick r:id="rId2"/>
              </a:rPr>
              <a:t>Alumni Volunteer Form </a:t>
            </a:r>
            <a:r>
              <a:rPr lang="en-US" dirty="0"/>
              <a:t>to Sign Up</a:t>
            </a:r>
          </a:p>
        </p:txBody>
      </p:sp>
      <p:sp>
        <p:nvSpPr>
          <p:cNvPr id="4" name="Text Placeholder 3">
            <a:extLst>
              <a:ext uri="{FF2B5EF4-FFF2-40B4-BE49-F238E27FC236}">
                <a16:creationId xmlns:a16="http://schemas.microsoft.com/office/drawing/2014/main" id="{46AC5E58-8FAC-7BD7-0B29-6140CC2E38DA}"/>
              </a:ext>
            </a:extLst>
          </p:cNvPr>
          <p:cNvSpPr>
            <a:spLocks noGrp="1"/>
          </p:cNvSpPr>
          <p:nvPr>
            <p:ph type="body" sz="quarter" idx="14"/>
          </p:nvPr>
        </p:nvSpPr>
        <p:spPr>
          <a:xfrm>
            <a:off x="529390" y="1175657"/>
            <a:ext cx="10936706" cy="4640371"/>
          </a:xfrm>
        </p:spPr>
        <p:txBody>
          <a:bodyPr>
            <a:normAutofit fontScale="25000" lnSpcReduction="20000"/>
          </a:bodyPr>
          <a:lstStyle/>
          <a:p>
            <a:pPr marL="0" marR="0">
              <a:lnSpc>
                <a:spcPct val="115000"/>
              </a:lnSpc>
              <a:spcAft>
                <a:spcPts val="800"/>
              </a:spcAft>
              <a:buNone/>
            </a:pP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Coffee and Conversations - Tuesday, Dec.  2</a:t>
            </a:r>
            <a:r>
              <a:rPr lang="en-US" sz="7200" b="1" kern="100" baseline="30000" dirty="0">
                <a:effectLst/>
                <a:latin typeface="Franklin Gothic Medium" panose="020B0603020102020204" pitchFamily="34" charset="0"/>
                <a:ea typeface="Aptos" panose="020B0004020202020204" pitchFamily="34" charset="0"/>
                <a:cs typeface="Times New Roman" panose="02020603050405020304" pitchFamily="18" charset="0"/>
              </a:rPr>
              <a:t>nd</a:t>
            </a: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 (9 am-12 pm) </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Boilermaker Station Welcome Center, Stewart Room 102</a:t>
            </a:r>
          </a:p>
          <a:p>
            <a:pPr marL="0">
              <a:lnSpc>
                <a:spcPct val="115000"/>
              </a:lnSpc>
              <a:spcAft>
                <a:spcPts val="800"/>
              </a:spcAft>
              <a:buNone/>
            </a:pP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Students are invited to network and talk with Purdue alumni about topics such as career paths, life after Purdue, or field-specific experiences. Free coffee and donuts will be provided for alumni volunteers. </a:t>
            </a:r>
            <a:r>
              <a:rPr lang="en-US" sz="6400" b="1" kern="100" dirty="0">
                <a:latin typeface="Franklin Gothic Medium" panose="020B0603020102020204" pitchFamily="34" charset="0"/>
                <a:ea typeface="Aptos" panose="020B0004020202020204" pitchFamily="34" charset="0"/>
                <a:cs typeface="Times New Roman" panose="02020603050405020304" pitchFamily="18" charset="0"/>
              </a:rPr>
              <a:t># Volunteers </a:t>
            </a:r>
            <a:r>
              <a:rPr lang="en-US" sz="6400" b="1" kern="100" dirty="0">
                <a:effectLst/>
                <a:latin typeface="Franklin Gothic Medium" panose="020B0603020102020204" pitchFamily="34" charset="0"/>
                <a:ea typeface="Aptos" panose="020B0004020202020204" pitchFamily="34" charset="0"/>
                <a:cs typeface="Times New Roman" panose="02020603050405020304" pitchFamily="18" charset="0"/>
              </a:rPr>
              <a:t>Needed</a:t>
            </a: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 10</a:t>
            </a:r>
          </a:p>
          <a:p>
            <a:pPr marL="0" marR="0">
              <a:lnSpc>
                <a:spcPct val="115000"/>
              </a:lnSpc>
              <a:spcAft>
                <a:spcPts val="800"/>
              </a:spcAft>
              <a:buNone/>
            </a:pPr>
            <a:endPar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Alumni Networking Night </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a:t>
            </a: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Thursday, March 5</a:t>
            </a:r>
            <a:r>
              <a:rPr lang="en-US" sz="7200" b="1" kern="100" baseline="30000" dirty="0">
                <a:effectLst/>
                <a:latin typeface="Franklin Gothic Medium" panose="020B0603020102020204" pitchFamily="34" charset="0"/>
                <a:ea typeface="Aptos" panose="020B0004020202020204" pitchFamily="34" charset="0"/>
                <a:cs typeface="Times New Roman" panose="02020603050405020304" pitchFamily="18" charset="0"/>
              </a:rPr>
              <a:t>th</a:t>
            </a: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 6-8:30 pm) </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Dauch Alumni Center</a:t>
            </a:r>
          </a:p>
          <a:p>
            <a:pPr marL="0" marR="0">
              <a:lnSpc>
                <a:spcPct val="115000"/>
              </a:lnSpc>
              <a:spcAft>
                <a:spcPts val="800"/>
              </a:spcAft>
              <a:buNone/>
            </a:pP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This ticketed evening event centers on meaningful networking and conversation, featuring heavy hors d’oeuvres and desserts. It’s one of our largest annual programs and draws students from all majors to practice their networking skills. A guest speaker may also be included (TBD). </a:t>
            </a:r>
            <a:r>
              <a:rPr lang="en-US" sz="6400" b="1" kern="100" dirty="0">
                <a:latin typeface="Franklin Gothic Medium" panose="020B0603020102020204" pitchFamily="34" charset="0"/>
                <a:ea typeface="Aptos" panose="020B0004020202020204" pitchFamily="34" charset="0"/>
                <a:cs typeface="Times New Roman" panose="02020603050405020304" pitchFamily="18" charset="0"/>
              </a:rPr>
              <a:t># Volunteers </a:t>
            </a:r>
            <a:r>
              <a:rPr lang="en-US" sz="6400" b="1" kern="100" dirty="0">
                <a:effectLst/>
                <a:latin typeface="Franklin Gothic Medium" panose="020B0603020102020204" pitchFamily="34" charset="0"/>
                <a:ea typeface="Aptos" panose="020B0004020202020204" pitchFamily="34" charset="0"/>
                <a:cs typeface="Times New Roman" panose="02020603050405020304" pitchFamily="18" charset="0"/>
              </a:rPr>
              <a:t>Needed</a:t>
            </a: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 75</a:t>
            </a:r>
          </a:p>
          <a:p>
            <a:pPr marL="0" marR="0">
              <a:lnSpc>
                <a:spcPct val="115000"/>
              </a:lnSpc>
              <a:spcAft>
                <a:spcPts val="800"/>
              </a:spcAft>
              <a:buNone/>
            </a:pPr>
            <a:endPar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Career Readiness Night (Formerly Mock Career Fair) – Wed., April 15</a:t>
            </a:r>
            <a:r>
              <a:rPr lang="en-US" sz="7200" b="1" kern="100" baseline="30000" dirty="0">
                <a:effectLst/>
                <a:latin typeface="Franklin Gothic Medium" panose="020B0603020102020204" pitchFamily="34" charset="0"/>
                <a:ea typeface="Aptos" panose="020B0004020202020204" pitchFamily="34" charset="0"/>
                <a:cs typeface="Times New Roman" panose="02020603050405020304" pitchFamily="18" charset="0"/>
              </a:rPr>
              <a:t>th</a:t>
            </a:r>
            <a:r>
              <a:rPr lang="en-US" sz="7200" b="1" kern="100" dirty="0">
                <a:effectLst/>
                <a:latin typeface="Franklin Gothic Medium" panose="020B0603020102020204" pitchFamily="34" charset="0"/>
                <a:ea typeface="Aptos" panose="020B0004020202020204" pitchFamily="34" charset="0"/>
                <a:cs typeface="Times New Roman" panose="02020603050405020304" pitchFamily="18" charset="0"/>
              </a:rPr>
              <a:t> (6-9 pm) </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- 2</a:t>
            </a:r>
            <a:r>
              <a:rPr lang="en-US" sz="7200" i="1" kern="100" dirty="0">
                <a:effectLst/>
                <a:latin typeface="Franklin Gothic Medium" panose="020B0603020102020204" pitchFamily="34" charset="0"/>
                <a:ea typeface="Aptos" panose="020B0004020202020204" pitchFamily="34" charset="0"/>
                <a:cs typeface="Times New Roman" panose="02020603050405020304" pitchFamily="18" charset="0"/>
              </a:rPr>
              <a:t>nd</a:t>
            </a:r>
            <a:r>
              <a:rPr lang="en-US" sz="7200" kern="100" dirty="0">
                <a:effectLst/>
                <a:latin typeface="Franklin Gothic Medium" panose="020B0603020102020204" pitchFamily="34" charset="0"/>
                <a:ea typeface="Aptos" panose="020B0004020202020204" pitchFamily="34" charset="0"/>
                <a:cs typeface="Times New Roman" panose="02020603050405020304" pitchFamily="18" charset="0"/>
              </a:rPr>
              <a:t> Floor, Stewart Center</a:t>
            </a:r>
          </a:p>
          <a:p>
            <a:pPr marL="0" marR="0">
              <a:lnSpc>
                <a:spcPct val="115000"/>
              </a:lnSpc>
              <a:spcAft>
                <a:spcPts val="800"/>
              </a:spcAft>
              <a:buNone/>
            </a:pP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This is PASE’s largest annual event, where students can have their résumés reviewed, participate in mock interviews, network, and attend panel discussions on a range of topics. All activities are facilitated by Purdue alumni, providing a valuable opportunity to help prepare the next generation of Purdue graduates for their careers. </a:t>
            </a:r>
            <a:r>
              <a:rPr lang="en-US" sz="6400" b="1" kern="100" dirty="0">
                <a:latin typeface="Franklin Gothic Medium" panose="020B0603020102020204" pitchFamily="34" charset="0"/>
                <a:ea typeface="Aptos" panose="020B0004020202020204" pitchFamily="34" charset="0"/>
                <a:cs typeface="Times New Roman" panose="02020603050405020304" pitchFamily="18" charset="0"/>
              </a:rPr>
              <a:t># Volunteers </a:t>
            </a:r>
            <a:r>
              <a:rPr lang="en-US" sz="6400" b="1" kern="100" dirty="0">
                <a:effectLst/>
                <a:latin typeface="Franklin Gothic Medium" panose="020B0603020102020204" pitchFamily="34" charset="0"/>
                <a:ea typeface="Aptos" panose="020B0004020202020204" pitchFamily="34" charset="0"/>
                <a:cs typeface="Times New Roman" panose="02020603050405020304" pitchFamily="18" charset="0"/>
              </a:rPr>
              <a:t>Needed</a:t>
            </a:r>
            <a:r>
              <a:rPr lang="en-US" sz="6400" kern="100" dirty="0">
                <a:effectLst/>
                <a:latin typeface="Franklin Gothic Medium" panose="020B0603020102020204" pitchFamily="34" charset="0"/>
                <a:ea typeface="Aptos" panose="020B0004020202020204" pitchFamily="34" charset="0"/>
                <a:cs typeface="Times New Roman" panose="02020603050405020304" pitchFamily="18" charset="0"/>
              </a:rPr>
              <a:t>: 30-40</a:t>
            </a:r>
          </a:p>
          <a:p>
            <a:pPr marL="0" marR="0">
              <a:lnSpc>
                <a:spcPct val="115000"/>
              </a:lnSpc>
              <a:spcAft>
                <a:spcPts val="800"/>
              </a:spcAft>
            </a:pPr>
            <a:r>
              <a:rPr lang="en-US" sz="1800" kern="100" dirty="0">
                <a:effectLst/>
                <a:latin typeface="Franklin Gothic Medium" panose="020B06030201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733415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33BB3-AA59-0E65-4502-B801B538D75F}"/>
              </a:ext>
            </a:extLst>
          </p:cNvPr>
          <p:cNvSpPr>
            <a:spLocks noGrp="1"/>
          </p:cNvSpPr>
          <p:nvPr>
            <p:ph type="ctrTitle"/>
          </p:nvPr>
        </p:nvSpPr>
        <p:spPr>
          <a:xfrm>
            <a:off x="336890" y="334386"/>
            <a:ext cx="10991821" cy="512448"/>
          </a:xfrm>
        </p:spPr>
        <p:txBody>
          <a:bodyPr wrap="square" anchor="t">
            <a:normAutofit/>
          </a:bodyPr>
          <a:lstStyle/>
          <a:p>
            <a:r>
              <a:rPr lang="en-US" sz="3000" dirty="0">
                <a:latin typeface="Franklin Gothic Medium" panose="020B0603020102020204" pitchFamily="34" charset="0"/>
              </a:rPr>
              <a:t>Big Ten Blood Drive $1 Million Competition– Aug. 27- Dec. 5th</a:t>
            </a:r>
          </a:p>
        </p:txBody>
      </p:sp>
      <p:sp>
        <p:nvSpPr>
          <p:cNvPr id="11" name="Subtitle 2">
            <a:extLst>
              <a:ext uri="{FF2B5EF4-FFF2-40B4-BE49-F238E27FC236}">
                <a16:creationId xmlns:a16="http://schemas.microsoft.com/office/drawing/2014/main" id="{6C558551-B9C8-1895-7093-45EA17603A3A}"/>
              </a:ext>
            </a:extLst>
          </p:cNvPr>
          <p:cNvSpPr>
            <a:spLocks noGrp="1"/>
          </p:cNvSpPr>
          <p:nvPr>
            <p:ph type="subTitle" idx="1"/>
          </p:nvPr>
        </p:nvSpPr>
        <p:spPr>
          <a:xfrm>
            <a:off x="1031736" y="955122"/>
            <a:ext cx="9234309" cy="338554"/>
          </a:xfrm>
        </p:spPr>
        <p:txBody>
          <a:bodyPr/>
          <a:lstStyle/>
          <a:p>
            <a:r>
              <a:rPr lang="en-US" dirty="0">
                <a:latin typeface="Franklin Gothic Medium" panose="020B0603020102020204" pitchFamily="34" charset="0"/>
              </a:rPr>
              <a:t>Winner Announced at the Big Ten Football Championship Game on Dec. 6</a:t>
            </a:r>
          </a:p>
        </p:txBody>
      </p:sp>
      <p:sp>
        <p:nvSpPr>
          <p:cNvPr id="4" name="Text Placeholder 3">
            <a:extLst>
              <a:ext uri="{FF2B5EF4-FFF2-40B4-BE49-F238E27FC236}">
                <a16:creationId xmlns:a16="http://schemas.microsoft.com/office/drawing/2014/main" id="{C7B95FF5-9B57-232F-687E-81A709F03EC2}"/>
              </a:ext>
            </a:extLst>
          </p:cNvPr>
          <p:cNvSpPr>
            <a:spLocks noGrp="1"/>
          </p:cNvSpPr>
          <p:nvPr>
            <p:ph type="body" sz="quarter" idx="14"/>
          </p:nvPr>
        </p:nvSpPr>
        <p:spPr>
          <a:xfrm>
            <a:off x="971300" y="1482896"/>
            <a:ext cx="9700711" cy="4468209"/>
          </a:xfrm>
        </p:spPr>
        <p:txBody>
          <a:bodyPr>
            <a:noAutofit/>
          </a:bodyPr>
          <a:lstStyle/>
          <a:p>
            <a:pPr>
              <a:buNone/>
            </a:pPr>
            <a:r>
              <a:rPr lang="en-US" sz="1600" b="1" dirty="0">
                <a:latin typeface="Franklin Gothic Medium" panose="020B0603020102020204" pitchFamily="34" charset="0"/>
              </a:rPr>
              <a:t>Abbott and the Big Ten are teaming up to address critical blood shortages!</a:t>
            </a:r>
          </a:p>
          <a:p>
            <a:pPr>
              <a:buNone/>
            </a:pPr>
            <a:endParaRPr lang="en-US" sz="1600" dirty="0">
              <a:latin typeface="Franklin Gothic Medium" panose="020B0603020102020204" pitchFamily="34" charset="0"/>
            </a:endParaRPr>
          </a:p>
          <a:p>
            <a:pPr>
              <a:buNone/>
            </a:pPr>
            <a:r>
              <a:rPr lang="en-US" sz="1600" dirty="0">
                <a:latin typeface="Franklin Gothic Medium" panose="020B0603020102020204" pitchFamily="34" charset="0"/>
              </a:rPr>
              <a:t>The school with the most participation will receive $1 million to advance student or community health</a:t>
            </a:r>
          </a:p>
          <a:p>
            <a:pPr>
              <a:buNone/>
            </a:pPr>
            <a:r>
              <a:rPr lang="en-US" sz="1600" dirty="0">
                <a:latin typeface="Franklin Gothic Medium" panose="020B0603020102020204" pitchFamily="34" charset="0"/>
              </a:rPr>
              <a:t>Purdue campus blood drive page: </a:t>
            </a:r>
            <a:r>
              <a:rPr lang="en-US" sz="1600" dirty="0">
                <a:latin typeface="Franklin Gothic Medium" panose="020B0603020102020204" pitchFamily="34" charset="0"/>
                <a:hlinkClick r:id="rId2" action="ppaction://hlinkfile"/>
              </a:rPr>
              <a:t>bit.ly/</a:t>
            </a:r>
            <a:r>
              <a:rPr lang="en-US" sz="1600" dirty="0" err="1">
                <a:latin typeface="Franklin Gothic Medium" panose="020B0603020102020204" pitchFamily="34" charset="0"/>
                <a:hlinkClick r:id="rId2" action="ppaction://hlinkfile"/>
              </a:rPr>
              <a:t>Purdueblood</a:t>
            </a:r>
            <a:r>
              <a:rPr lang="en-US" sz="1600" dirty="0">
                <a:latin typeface="Franklin Gothic Medium" panose="020B0603020102020204" pitchFamily="34" charset="0"/>
                <a:hlinkClick r:id="rId2" action="ppaction://hlinkfile"/>
              </a:rPr>
              <a:t> </a:t>
            </a:r>
            <a:r>
              <a:rPr lang="en-US" sz="1600" dirty="0">
                <a:latin typeface="Franklin Gothic Medium" panose="020B0603020102020204" pitchFamily="34" charset="0"/>
              </a:rPr>
              <a:t>– updated as new drives are added</a:t>
            </a:r>
          </a:p>
          <a:p>
            <a:pPr>
              <a:buNone/>
            </a:pPr>
            <a:endParaRPr lang="en-US" sz="1600" dirty="0">
              <a:latin typeface="Franklin Gothic Medium" panose="020B0603020102020204" pitchFamily="34" charset="0"/>
            </a:endParaRPr>
          </a:p>
          <a:p>
            <a:pPr>
              <a:buNone/>
            </a:pPr>
            <a:r>
              <a:rPr lang="en-US" sz="1600" b="1" dirty="0">
                <a:latin typeface="Franklin Gothic Medium" panose="020B0603020102020204" pitchFamily="34" charset="0"/>
              </a:rPr>
              <a:t>For donors in </a:t>
            </a:r>
            <a:r>
              <a:rPr lang="en-US" sz="1600" b="1" dirty="0" err="1">
                <a:latin typeface="Franklin Gothic Medium" panose="020B0603020102020204" pitchFamily="34" charset="0"/>
              </a:rPr>
              <a:t>Versiti</a:t>
            </a:r>
            <a:r>
              <a:rPr lang="en-US" sz="1600" b="1" dirty="0">
                <a:latin typeface="Franklin Gothic Medium" panose="020B0603020102020204" pitchFamily="34" charset="0"/>
              </a:rPr>
              <a:t> states (IN, IL, OH, MI, WI):</a:t>
            </a:r>
            <a:endParaRPr lang="en-US" sz="1600" dirty="0">
              <a:latin typeface="Franklin Gothic Medium" panose="020B0603020102020204" pitchFamily="34" charset="0"/>
            </a:endParaRPr>
          </a:p>
          <a:p>
            <a:pPr>
              <a:buFont typeface="Arial" panose="020B0604020202020204" pitchFamily="34" charset="0"/>
              <a:buChar char="•"/>
            </a:pPr>
            <a:r>
              <a:rPr lang="en-US" sz="1600" dirty="0">
                <a:latin typeface="Franklin Gothic Medium" panose="020B0603020102020204" pitchFamily="34" charset="0"/>
              </a:rPr>
              <a:t>Schedule your appointment through </a:t>
            </a:r>
            <a:r>
              <a:rPr lang="en-US" sz="1600" dirty="0" err="1">
                <a:latin typeface="Franklin Gothic Medium" panose="020B0603020102020204" pitchFamily="34" charset="0"/>
              </a:rPr>
              <a:t>Versiti</a:t>
            </a:r>
            <a:endParaRPr lang="en-US" sz="1600" dirty="0">
              <a:latin typeface="Franklin Gothic Medium" panose="020B0603020102020204" pitchFamily="34" charset="0"/>
            </a:endParaRPr>
          </a:p>
          <a:p>
            <a:pPr>
              <a:buFont typeface="Arial" panose="020B0604020202020204" pitchFamily="34" charset="0"/>
              <a:buChar char="•"/>
            </a:pPr>
            <a:r>
              <a:rPr lang="en-US" sz="1600" dirty="0">
                <a:latin typeface="Franklin Gothic Medium" panose="020B0603020102020204" pitchFamily="34" charset="0"/>
              </a:rPr>
              <a:t>Enter </a:t>
            </a:r>
            <a:r>
              <a:rPr lang="en-US" sz="1600" b="1" dirty="0">
                <a:latin typeface="Franklin Gothic Medium" panose="020B0603020102020204" pitchFamily="34" charset="0"/>
              </a:rPr>
              <a:t>“Purdue” in the Notes section</a:t>
            </a:r>
            <a:r>
              <a:rPr lang="en-US" sz="1600" dirty="0">
                <a:latin typeface="Franklin Gothic Medium" panose="020B0603020102020204" pitchFamily="34" charset="0"/>
              </a:rPr>
              <a:t> so staff can confirm your donation counts toward the Big Ten/Abbott Challenge and guide you</a:t>
            </a:r>
          </a:p>
          <a:p>
            <a:pPr>
              <a:buFont typeface="Arial" panose="020B0604020202020204" pitchFamily="34" charset="0"/>
              <a:buChar char="•"/>
            </a:pPr>
            <a:r>
              <a:rPr lang="en-US" sz="1600" dirty="0">
                <a:latin typeface="Franklin Gothic Medium" panose="020B0603020102020204" pitchFamily="34" charset="0"/>
              </a:rPr>
              <a:t>Clubs in these states interested in hosting a blood drive may contact </a:t>
            </a:r>
            <a:r>
              <a:rPr lang="en-US" sz="1600" b="1" dirty="0">
                <a:latin typeface="Franklin Gothic Medium" panose="020B0603020102020204" pitchFamily="34" charset="0"/>
              </a:rPr>
              <a:t>Amanda Manley, </a:t>
            </a:r>
            <a:r>
              <a:rPr lang="en-US" sz="1600" b="1" dirty="0" err="1">
                <a:latin typeface="Franklin Gothic Medium" panose="020B0603020102020204" pitchFamily="34" charset="0"/>
              </a:rPr>
              <a:t>amanley@versiti.org</a:t>
            </a:r>
            <a:endParaRPr lang="en-US" sz="1600" dirty="0">
              <a:latin typeface="Franklin Gothic Medium" panose="020B0603020102020204" pitchFamily="34" charset="0"/>
            </a:endParaRPr>
          </a:p>
          <a:p>
            <a:pPr>
              <a:buNone/>
            </a:pPr>
            <a:endParaRPr lang="en-US" sz="1600" b="1" dirty="0">
              <a:latin typeface="Franklin Gothic Medium" panose="020B0603020102020204" pitchFamily="34" charset="0"/>
            </a:endParaRPr>
          </a:p>
          <a:p>
            <a:pPr>
              <a:buNone/>
            </a:pPr>
            <a:r>
              <a:rPr lang="en-US" sz="1600" b="1" dirty="0">
                <a:latin typeface="Franklin Gothic Medium" panose="020B0603020102020204" pitchFamily="34" charset="0"/>
              </a:rPr>
              <a:t>For donors in all other states:</a:t>
            </a:r>
            <a:endParaRPr lang="en-US" sz="1600" dirty="0">
              <a:latin typeface="Franklin Gothic Medium" panose="020B0603020102020204" pitchFamily="34" charset="0"/>
            </a:endParaRPr>
          </a:p>
          <a:p>
            <a:pPr>
              <a:buFont typeface="Arial" panose="020B0604020202020204" pitchFamily="34" charset="0"/>
              <a:buChar char="•"/>
            </a:pPr>
            <a:r>
              <a:rPr lang="en-US" sz="1600" dirty="0">
                <a:latin typeface="Franklin Gothic Medium" panose="020B0603020102020204" pitchFamily="34" charset="0"/>
              </a:rPr>
              <a:t>Schedule your appointment at </a:t>
            </a:r>
            <a:r>
              <a:rPr lang="en-US" sz="1600" dirty="0">
                <a:latin typeface="Franklin Gothic Medium" panose="020B0603020102020204" pitchFamily="34" charset="0"/>
                <a:hlinkClick r:id="rId3"/>
              </a:rPr>
              <a:t>bigten.org/</a:t>
            </a:r>
            <a:r>
              <a:rPr lang="en-US" sz="1600" dirty="0" err="1">
                <a:latin typeface="Franklin Gothic Medium" panose="020B0603020102020204" pitchFamily="34" charset="0"/>
                <a:hlinkClick r:id="rId3"/>
              </a:rPr>
              <a:t>abbott</a:t>
            </a:r>
            <a:endParaRPr lang="en-US" sz="1600" dirty="0">
              <a:latin typeface="Franklin Gothic Medium" panose="020B0603020102020204" pitchFamily="34" charset="0"/>
            </a:endParaRPr>
          </a:p>
          <a:p>
            <a:pPr>
              <a:buFont typeface="Arial" panose="020B0604020202020204" pitchFamily="34" charset="0"/>
              <a:buChar char="•"/>
            </a:pPr>
            <a:r>
              <a:rPr lang="en-US" sz="1600" dirty="0">
                <a:latin typeface="Franklin Gothic Medium" panose="020B0603020102020204" pitchFamily="34" charset="0"/>
              </a:rPr>
              <a:t>Remember to </a:t>
            </a:r>
            <a:r>
              <a:rPr lang="en-US" sz="1600" b="1" dirty="0">
                <a:latin typeface="Franklin Gothic Medium" panose="020B0603020102020204" pitchFamily="34" charset="0"/>
              </a:rPr>
              <a:t>take a photo of your donation card</a:t>
            </a:r>
            <a:r>
              <a:rPr lang="en-US" sz="1600" dirty="0">
                <a:latin typeface="Franklin Gothic Medium" panose="020B0603020102020204" pitchFamily="34" charset="0"/>
              </a:rPr>
              <a:t> to upload after donating</a:t>
            </a:r>
          </a:p>
        </p:txBody>
      </p:sp>
      <p:pic>
        <p:nvPicPr>
          <p:cNvPr id="5" name="Picture 4">
            <a:extLst>
              <a:ext uri="{FF2B5EF4-FFF2-40B4-BE49-F238E27FC236}">
                <a16:creationId xmlns:a16="http://schemas.microsoft.com/office/drawing/2014/main" id="{E3D0BCC7-8B3D-A400-24AA-37DF2470D01C}"/>
              </a:ext>
            </a:extLst>
          </p:cNvPr>
          <p:cNvPicPr>
            <a:picLocks noChangeAspect="1"/>
          </p:cNvPicPr>
          <p:nvPr/>
        </p:nvPicPr>
        <p:blipFill>
          <a:blip r:embed="rId4"/>
          <a:stretch>
            <a:fillRect/>
          </a:stretch>
        </p:blipFill>
        <p:spPr>
          <a:xfrm>
            <a:off x="2743401" y="5160784"/>
            <a:ext cx="8674567" cy="1484187"/>
          </a:xfrm>
          <a:prstGeom prst="rect">
            <a:avLst/>
          </a:prstGeom>
        </p:spPr>
      </p:pic>
    </p:spTree>
    <p:extLst>
      <p:ext uri="{BB962C8B-B14F-4D97-AF65-F5344CB8AC3E}">
        <p14:creationId xmlns:p14="http://schemas.microsoft.com/office/powerpoint/2010/main" val="3952563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7B2A-7895-1F44-AF51-0DBBEE9E30C5}"/>
              </a:ext>
            </a:extLst>
          </p:cNvPr>
          <p:cNvSpPr>
            <a:spLocks noGrp="1"/>
          </p:cNvSpPr>
          <p:nvPr>
            <p:ph type="ctrTitle"/>
          </p:nvPr>
        </p:nvSpPr>
        <p:spPr>
          <a:xfrm>
            <a:off x="3355078" y="150642"/>
            <a:ext cx="7334529" cy="854080"/>
          </a:xfrm>
        </p:spPr>
        <p:txBody>
          <a:bodyPr/>
          <a:lstStyle/>
          <a:p>
            <a:r>
              <a:rPr lang="en-US" dirty="0">
                <a:latin typeface="Franklin Gothic Medium" panose="020B0603020102020204" pitchFamily="34" charset="0"/>
              </a:rPr>
              <a:t>Thank you!</a:t>
            </a:r>
          </a:p>
        </p:txBody>
      </p:sp>
      <p:sp>
        <p:nvSpPr>
          <p:cNvPr id="3" name="Text Placeholder 2">
            <a:extLst>
              <a:ext uri="{FF2B5EF4-FFF2-40B4-BE49-F238E27FC236}">
                <a16:creationId xmlns:a16="http://schemas.microsoft.com/office/drawing/2014/main" id="{D020BBB7-F742-3A43-B05F-860BE60DFA37}"/>
              </a:ext>
            </a:extLst>
          </p:cNvPr>
          <p:cNvSpPr>
            <a:spLocks noGrp="1"/>
          </p:cNvSpPr>
          <p:nvPr>
            <p:ph type="body" sz="quarter" idx="14"/>
          </p:nvPr>
        </p:nvSpPr>
        <p:spPr>
          <a:xfrm>
            <a:off x="377733" y="999225"/>
            <a:ext cx="10041614" cy="1143848"/>
          </a:xfrm>
        </p:spPr>
        <p:txBody>
          <a:bodyPr/>
          <a:lstStyle/>
          <a:p>
            <a:pPr marL="285750" indent="-285750">
              <a:buFont typeface="Wingdings" panose="05000000000000000000" pitchFamily="2" charset="2"/>
              <a:buChar char="§"/>
            </a:pPr>
            <a:r>
              <a:rPr lang="en-US" sz="2000" b="1" dirty="0">
                <a:latin typeface="Franklin Gothic Medium" panose="020B0603020102020204" pitchFamily="34" charset="0"/>
              </a:rPr>
              <a:t>Newsletter, December (No Forum) – </a:t>
            </a:r>
            <a:r>
              <a:rPr lang="en-US" sz="2000" dirty="0">
                <a:latin typeface="Franklin Gothic Medium" panose="020B0603020102020204" pitchFamily="34" charset="0"/>
              </a:rPr>
              <a:t>Look out for the Alumni Clubs Team Newsletter around Dec. 9</a:t>
            </a:r>
            <a:r>
              <a:rPr lang="en-US" sz="2000" baseline="30000" dirty="0">
                <a:latin typeface="Franklin Gothic Medium" panose="020B0603020102020204" pitchFamily="34" charset="0"/>
              </a:rPr>
              <a:t>th</a:t>
            </a:r>
            <a:r>
              <a:rPr lang="en-US" sz="2000" dirty="0">
                <a:latin typeface="Franklin Gothic Medium" panose="020B0603020102020204" pitchFamily="34" charset="0"/>
              </a:rPr>
              <a:t> (Mid-Year Recognition Program standings, Scholarship Promotion Updates/Ideas, Winter Shutdown reminders)</a:t>
            </a:r>
          </a:p>
          <a:p>
            <a:pPr marL="285750" indent="-285750">
              <a:buFont typeface="Wingdings" panose="05000000000000000000" pitchFamily="2" charset="2"/>
              <a:buChar char="§"/>
            </a:pPr>
            <a:endParaRPr lang="en-US" sz="2000" dirty="0">
              <a:latin typeface="Franklin Gothic Medium" panose="020B0603020102020204" pitchFamily="34" charset="0"/>
            </a:endParaRPr>
          </a:p>
          <a:p>
            <a:pPr marL="285750" indent="-285750">
              <a:buFont typeface="Wingdings" panose="05000000000000000000" pitchFamily="2" charset="2"/>
              <a:buChar char="§"/>
            </a:pPr>
            <a:r>
              <a:rPr lang="en-US" sz="2000" b="1" dirty="0">
                <a:latin typeface="Franklin Gothic Medium" panose="020B0603020102020204" pitchFamily="34" charset="0"/>
              </a:rPr>
              <a:t>Brain Share #2, Wednesday, January 21 at 7:30 pm – </a:t>
            </a:r>
            <a:r>
              <a:rPr lang="en-US" sz="2000" b="1" dirty="0">
                <a:solidFill>
                  <a:schemeClr val="bg1"/>
                </a:solidFill>
                <a:latin typeface="Franklin Gothic Medium" panose="020B0603020102020204" pitchFamily="34" charset="0"/>
              </a:rPr>
              <a:t>Agenda: </a:t>
            </a:r>
            <a:r>
              <a:rPr lang="en-US" sz="2000" dirty="0">
                <a:solidFill>
                  <a:schemeClr val="bg1"/>
                </a:solidFill>
                <a:latin typeface="Franklin Gothic Medium" panose="020B0603020102020204" pitchFamily="34" charset="0"/>
              </a:rPr>
              <a:t>Overview of the Election Process Readiness and Overview; PDOG Updates </a:t>
            </a:r>
            <a:endParaRPr lang="en-US" sz="2000" dirty="0">
              <a:latin typeface="Franklin Gothic Medium" panose="020B0603020102020204" pitchFamily="34" charset="0"/>
            </a:endParaRPr>
          </a:p>
          <a:p>
            <a:pPr marL="285750" indent="-285750">
              <a:buFont typeface="Wingdings" panose="05000000000000000000" pitchFamily="2" charset="2"/>
              <a:buChar char="§"/>
            </a:pPr>
            <a:endParaRPr lang="en-US" sz="2000" dirty="0">
              <a:latin typeface="Franklin Gothic Medium" panose="020B0603020102020204" pitchFamily="34" charset="0"/>
            </a:endParaRPr>
          </a:p>
          <a:p>
            <a:pPr marL="285750" indent="-285750">
              <a:buFont typeface="Wingdings" panose="05000000000000000000" pitchFamily="2" charset="2"/>
              <a:buChar char="§"/>
            </a:pPr>
            <a:r>
              <a:rPr lang="en-US" sz="2000" b="1" dirty="0">
                <a:latin typeface="Franklin Gothic Medium" panose="020B0603020102020204" pitchFamily="34" charset="0"/>
              </a:rPr>
              <a:t>Forum, Wednesday, February 18 at 7:30 pm – </a:t>
            </a:r>
            <a:r>
              <a:rPr lang="en-US" sz="2000" b="1" dirty="0">
                <a:solidFill>
                  <a:schemeClr val="bg1"/>
                </a:solidFill>
                <a:latin typeface="Franklin Gothic Medium" panose="020B0603020102020204" pitchFamily="34" charset="0"/>
              </a:rPr>
              <a:t>Agenda: </a:t>
            </a:r>
            <a:r>
              <a:rPr lang="en-US" sz="2000" dirty="0">
                <a:solidFill>
                  <a:schemeClr val="bg1"/>
                </a:solidFill>
                <a:latin typeface="Franklin Gothic Medium" panose="020B0603020102020204" pitchFamily="34" charset="0"/>
              </a:rPr>
              <a:t>Overview of the Election Process Readiness and Overview; PDOG Updates </a:t>
            </a:r>
          </a:p>
          <a:p>
            <a:pPr marL="285750" indent="-285750">
              <a:buFont typeface="Wingdings" panose="05000000000000000000" pitchFamily="2" charset="2"/>
              <a:buChar char="§"/>
            </a:pPr>
            <a:endParaRPr lang="en-US" sz="1500" dirty="0">
              <a:solidFill>
                <a:schemeClr val="bg1"/>
              </a:solidFill>
              <a:latin typeface="Franklin Gothic Medium" panose="020B060302010202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US" sz="2000" b="1" dirty="0">
                <a:latin typeface="Franklin Gothic Medium" panose="020B0603020102020204" pitchFamily="34" charset="0"/>
              </a:rPr>
              <a:t>Recordings of past forums and Brain Shares are available on the Alumni Club Resource Library website: </a:t>
            </a:r>
            <a:r>
              <a:rPr lang="en-US" sz="2000" b="1" i="1" dirty="0">
                <a:latin typeface="Franklin Gothic Medium" panose="020B0603020102020204" pitchFamily="34" charset="0"/>
                <a:hlinkClick r:id="rId3"/>
              </a:rPr>
              <a:t>https://www.purdueforlife.org/alumni-leaders/clubs/resource-library/</a:t>
            </a:r>
            <a:endParaRPr lang="en-US" sz="2000" b="1" i="1" dirty="0">
              <a:latin typeface="Franklin Gothic Medium" panose="020B0603020102020204" pitchFamily="34" charset="0"/>
            </a:endParaRPr>
          </a:p>
          <a:p>
            <a:endParaRPr lang="en-US" b="1" dirty="0"/>
          </a:p>
          <a:p>
            <a:endParaRPr lang="en-US" b="1" dirty="0"/>
          </a:p>
          <a:p>
            <a:r>
              <a:rPr lang="en-US" dirty="0"/>
              <a:t>	</a:t>
            </a:r>
          </a:p>
        </p:txBody>
      </p:sp>
      <p:pic>
        <p:nvPicPr>
          <p:cNvPr id="4" name="Picture 3">
            <a:extLst>
              <a:ext uri="{FF2B5EF4-FFF2-40B4-BE49-F238E27FC236}">
                <a16:creationId xmlns:a16="http://schemas.microsoft.com/office/drawing/2014/main" id="{21714ED4-7220-0307-BDF7-78755142B087}"/>
              </a:ext>
            </a:extLst>
          </p:cNvPr>
          <p:cNvPicPr>
            <a:picLocks noChangeAspect="1"/>
          </p:cNvPicPr>
          <p:nvPr/>
        </p:nvPicPr>
        <p:blipFill rotWithShape="1">
          <a:blip r:embed="rId4"/>
          <a:srcRect t="34463" b="17629"/>
          <a:stretch/>
        </p:blipFill>
        <p:spPr>
          <a:xfrm>
            <a:off x="2925184" y="4966289"/>
            <a:ext cx="4835184" cy="1621519"/>
          </a:xfrm>
          <a:prstGeom prst="rect">
            <a:avLst/>
          </a:prstGeom>
        </p:spPr>
      </p:pic>
    </p:spTree>
    <p:extLst>
      <p:ext uri="{BB962C8B-B14F-4D97-AF65-F5344CB8AC3E}">
        <p14:creationId xmlns:p14="http://schemas.microsoft.com/office/powerpoint/2010/main" val="236467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D975DF2-33D4-BC1A-EC45-A0C50380C632}"/>
              </a:ext>
            </a:extLst>
          </p:cNvPr>
          <p:cNvSpPr/>
          <p:nvPr/>
        </p:nvSpPr>
        <p:spPr>
          <a:xfrm rot="5400000">
            <a:off x="7292913" y="2089119"/>
            <a:ext cx="5279009" cy="2948434"/>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9" name="Rectangle 38">
            <a:extLst>
              <a:ext uri="{FF2B5EF4-FFF2-40B4-BE49-F238E27FC236}">
                <a16:creationId xmlns:a16="http://schemas.microsoft.com/office/drawing/2014/main" id="{99B4404F-173C-4877-8F8F-E240A59FB67F}"/>
              </a:ext>
            </a:extLst>
          </p:cNvPr>
          <p:cNvSpPr/>
          <p:nvPr/>
        </p:nvSpPr>
        <p:spPr>
          <a:xfrm rot="5400000">
            <a:off x="7695668" y="2149228"/>
            <a:ext cx="5279009" cy="282821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15DA1B60-95DB-1E7C-6F56-20100735E777}"/>
              </a:ext>
            </a:extLst>
          </p:cNvPr>
          <p:cNvSpPr/>
          <p:nvPr/>
        </p:nvSpPr>
        <p:spPr>
          <a:xfrm rot="5400000">
            <a:off x="8135416" y="2149228"/>
            <a:ext cx="5279009" cy="28282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FA75BDBC-2E21-0645-21C2-E9D24C1B2B76}"/>
              </a:ext>
            </a:extLst>
          </p:cNvPr>
          <p:cNvSpPr/>
          <p:nvPr/>
        </p:nvSpPr>
        <p:spPr>
          <a:xfrm rot="5400000">
            <a:off x="-685649" y="2557173"/>
            <a:ext cx="4331313" cy="29600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E74644C-E39A-B5EB-0E57-DA208E98C5D3}"/>
              </a:ext>
            </a:extLst>
          </p:cNvPr>
          <p:cNvSpPr txBox="1"/>
          <p:nvPr/>
        </p:nvSpPr>
        <p:spPr>
          <a:xfrm rot="5400000">
            <a:off x="2166192" y="-4921"/>
            <a:ext cx="440518" cy="3202174"/>
          </a:xfrm>
          <a:prstGeom prst="rect">
            <a:avLst/>
          </a:prstGeom>
          <a:noFill/>
        </p:spPr>
        <p:txBody>
          <a:bodyPr vert="vert270" wrap="square" lIns="0" tIns="0" rIns="0" bIns="0" rtlCol="0" anchor="ctr" anchorCtr="0">
            <a:noAutofit/>
          </a:bodyPr>
          <a:lstStyle/>
          <a:p>
            <a:pPr marL="0" marR="0" lvl="0" indent="0" algn="ctr" defTabSz="914400" rtl="0" eaLnBrk="1" fontAlgn="auto" latinLnBrk="0" hangingPunct="1">
              <a:lnSpc>
                <a:spcPct val="120000"/>
              </a:lnSpc>
              <a:spcBef>
                <a:spcPts val="1200"/>
              </a:spcBef>
              <a:spcAft>
                <a:spcPts val="0"/>
              </a:spcAft>
              <a:buClrTx/>
              <a:buSzTx/>
              <a:buFontTx/>
              <a:buNone/>
              <a:tabLst/>
              <a:defRPr/>
            </a:pPr>
            <a:r>
              <a:rPr kumimoji="0" lang="en-US" sz="4000" b="0" i="0" u="none" strike="noStrike" kern="1200" cap="none" spc="0" normalizeH="0" baseline="0" noProof="0" dirty="0">
                <a:ln>
                  <a:noFill/>
                </a:ln>
                <a:solidFill>
                  <a:srgbClr val="8E6F3E"/>
                </a:solidFill>
                <a:effectLst/>
                <a:uLnTx/>
                <a:uFillTx/>
                <a:latin typeface="Arial Black" panose="020B0A04020102020204"/>
                <a:ea typeface="+mn-ea"/>
                <a:cs typeface="+mn-cs"/>
              </a:rPr>
              <a:t>CONTENTS</a:t>
            </a:r>
          </a:p>
        </p:txBody>
      </p:sp>
      <p:graphicFrame>
        <p:nvGraphicFramePr>
          <p:cNvPr id="18" name="Table 17">
            <a:extLst>
              <a:ext uri="{FF2B5EF4-FFF2-40B4-BE49-F238E27FC236}">
                <a16:creationId xmlns:a16="http://schemas.microsoft.com/office/drawing/2014/main" id="{D0AEBAD9-F59E-D9C4-30F3-1430797ABD88}"/>
              </a:ext>
            </a:extLst>
          </p:cNvPr>
          <p:cNvGraphicFramePr>
            <a:graphicFrameLocks noGrp="1"/>
          </p:cNvGraphicFramePr>
          <p:nvPr/>
        </p:nvGraphicFramePr>
        <p:xfrm>
          <a:off x="1942112" y="2177453"/>
          <a:ext cx="6089717" cy="2606040"/>
        </p:xfrm>
        <a:graphic>
          <a:graphicData uri="http://schemas.openxmlformats.org/drawingml/2006/table">
            <a:tbl>
              <a:tblPr firstRow="1" bandRow="1">
                <a:tableStyleId>{2D5ABB26-0587-4C30-8999-92F81FD0307C}</a:tableStyleId>
              </a:tblPr>
              <a:tblGrid>
                <a:gridCol w="1018096">
                  <a:extLst>
                    <a:ext uri="{9D8B030D-6E8A-4147-A177-3AD203B41FA5}">
                      <a16:colId xmlns:a16="http://schemas.microsoft.com/office/drawing/2014/main" val="2256595339"/>
                    </a:ext>
                  </a:extLst>
                </a:gridCol>
                <a:gridCol w="5071621">
                  <a:extLst>
                    <a:ext uri="{9D8B030D-6E8A-4147-A177-3AD203B41FA5}">
                      <a16:colId xmlns:a16="http://schemas.microsoft.com/office/drawing/2014/main" val="1500215639"/>
                    </a:ext>
                  </a:extLst>
                </a:gridCol>
              </a:tblGrid>
              <a:tr h="411480">
                <a:tc>
                  <a:txBody>
                    <a:bodyPr/>
                    <a:lstStyle/>
                    <a:p>
                      <a:pPr algn="r"/>
                      <a:r>
                        <a:rPr lang="en-US" sz="1600" dirty="0">
                          <a:solidFill>
                            <a:srgbClr val="8E6F3E"/>
                          </a:solidFill>
                          <a:latin typeface="+mj-lt"/>
                        </a:rPr>
                        <a:t>PAGE</a:t>
                      </a:r>
                    </a:p>
                  </a:txBody>
                  <a:tcPr marL="182880" anchor="b"/>
                </a:tc>
                <a:tc>
                  <a:txBody>
                    <a:bodyPr/>
                    <a:lstStyle/>
                    <a:p>
                      <a:pPr algn="l"/>
                      <a:r>
                        <a:rPr lang="en-US" sz="1600" dirty="0">
                          <a:solidFill>
                            <a:srgbClr val="8E6F3E"/>
                          </a:solidFill>
                          <a:latin typeface="+mj-lt"/>
                        </a:rPr>
                        <a:t>TOPIC</a:t>
                      </a:r>
                    </a:p>
                  </a:txBody>
                  <a:tcPr marL="457200" anchor="b"/>
                </a:tc>
                <a:extLst>
                  <a:ext uri="{0D108BD9-81ED-4DB2-BD59-A6C34878D82A}">
                    <a16:rowId xmlns:a16="http://schemas.microsoft.com/office/drawing/2014/main" val="1465724011"/>
                  </a:ext>
                </a:extLst>
              </a:tr>
              <a:tr h="731520">
                <a:tc>
                  <a:txBody>
                    <a:bodyPr/>
                    <a:lstStyle/>
                    <a:p>
                      <a:pPr algn="r"/>
                      <a:r>
                        <a:rPr lang="en-US" sz="1600" dirty="0"/>
                        <a:t>3</a:t>
                      </a:r>
                    </a:p>
                  </a:txBody>
                  <a:tcPr marL="182880" anchor="ctr"/>
                </a:tc>
                <a:tc>
                  <a:txBody>
                    <a:bodyPr/>
                    <a:lstStyle/>
                    <a:p>
                      <a:r>
                        <a:rPr lang="en-US" sz="1600" dirty="0"/>
                        <a:t>Endowment Portfolio Update</a:t>
                      </a:r>
                    </a:p>
                  </a:txBody>
                  <a:tcPr marL="457200" anchor="ctr"/>
                </a:tc>
                <a:extLst>
                  <a:ext uri="{0D108BD9-81ED-4DB2-BD59-A6C34878D82A}">
                    <a16:rowId xmlns:a16="http://schemas.microsoft.com/office/drawing/2014/main" val="2152465970"/>
                  </a:ext>
                </a:extLst>
              </a:tr>
              <a:tr h="731520">
                <a:tc>
                  <a:txBody>
                    <a:bodyPr/>
                    <a:lstStyle/>
                    <a:p>
                      <a:pPr algn="r"/>
                      <a:r>
                        <a:rPr lang="en-US" sz="1600" dirty="0"/>
                        <a:t>18</a:t>
                      </a:r>
                    </a:p>
                  </a:txBody>
                  <a:tcPr marL="182880" anchor="ctr"/>
                </a:tc>
                <a:tc>
                  <a:txBody>
                    <a:bodyPr/>
                    <a:lstStyle/>
                    <a:p>
                      <a:r>
                        <a:rPr lang="en-US" sz="1600" dirty="0"/>
                        <a:t>Spending Distribution Discussion</a:t>
                      </a:r>
                    </a:p>
                  </a:txBody>
                  <a:tcPr marL="457200" anchor="ctr"/>
                </a:tc>
                <a:extLst>
                  <a:ext uri="{0D108BD9-81ED-4DB2-BD59-A6C34878D82A}">
                    <a16:rowId xmlns:a16="http://schemas.microsoft.com/office/drawing/2014/main" val="241920798"/>
                  </a:ext>
                </a:extLst>
              </a:tr>
              <a:tr h="731520">
                <a:tc>
                  <a:txBody>
                    <a:bodyPr/>
                    <a:lstStyle/>
                    <a:p>
                      <a:pPr algn="r"/>
                      <a:r>
                        <a:rPr lang="en-US" sz="1600" dirty="0"/>
                        <a:t>22</a:t>
                      </a:r>
                    </a:p>
                  </a:txBody>
                  <a:tcPr marL="182880" anchor="ctr"/>
                </a:tc>
                <a:tc>
                  <a:txBody>
                    <a:bodyPr/>
                    <a:lstStyle/>
                    <a:p>
                      <a:r>
                        <a:rPr lang="en-US" sz="1600" dirty="0"/>
                        <a:t>Macro &amp; Market Update</a:t>
                      </a:r>
                    </a:p>
                  </a:txBody>
                  <a:tcPr marL="457200" anchor="ctr"/>
                </a:tc>
                <a:extLst>
                  <a:ext uri="{0D108BD9-81ED-4DB2-BD59-A6C34878D82A}">
                    <a16:rowId xmlns:a16="http://schemas.microsoft.com/office/drawing/2014/main" val="3920351471"/>
                  </a:ext>
                </a:extLst>
              </a:tr>
            </a:tbl>
          </a:graphicData>
        </a:graphic>
      </p:graphicFrame>
      <p:sp>
        <p:nvSpPr>
          <p:cNvPr id="19" name="Rectangle 18">
            <a:extLst>
              <a:ext uri="{FF2B5EF4-FFF2-40B4-BE49-F238E27FC236}">
                <a16:creationId xmlns:a16="http://schemas.microsoft.com/office/drawing/2014/main" id="{9781B980-DF45-7917-F57D-B1BEA8C6B962}"/>
              </a:ext>
            </a:extLst>
          </p:cNvPr>
          <p:cNvSpPr/>
          <p:nvPr/>
        </p:nvSpPr>
        <p:spPr>
          <a:xfrm>
            <a:off x="-1" y="923828"/>
            <a:ext cx="2960017" cy="4405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33" name="Picture 32" descr="A statue of a person sitting on a ledge&#10;&#10;Description automatically generated">
            <a:extLst>
              <a:ext uri="{FF2B5EF4-FFF2-40B4-BE49-F238E27FC236}">
                <a16:creationId xmlns:a16="http://schemas.microsoft.com/office/drawing/2014/main" id="{DCC8A256-0B37-397A-9909-905685CA3D52}"/>
              </a:ext>
            </a:extLst>
          </p:cNvPr>
          <p:cNvPicPr>
            <a:picLocks noChangeAspect="1"/>
          </p:cNvPicPr>
          <p:nvPr/>
        </p:nvPicPr>
        <p:blipFill>
          <a:blip r:embed="rId3">
            <a:alphaModFix amt="75000"/>
            <a:extLst>
              <a:ext uri="{BEBA8EAE-BF5A-486C-A8C5-ECC9F3942E4B}">
                <a14:imgProps xmlns:a14="http://schemas.microsoft.com/office/drawing/2010/main">
                  <a14:imgLayer r:embed="rId4">
                    <a14:imgEffect>
                      <a14:saturation sat="0"/>
                    </a14:imgEffect>
                  </a14:imgLayer>
                </a14:imgProps>
              </a:ext>
            </a:extLst>
          </a:blip>
          <a:srcRect l="4930" t="5561" r="11579"/>
          <a:stretch/>
        </p:blipFill>
        <p:spPr>
          <a:xfrm>
            <a:off x="9624401" y="1611259"/>
            <a:ext cx="2301038" cy="3904148"/>
          </a:xfrm>
          <a:prstGeom prst="rect">
            <a:avLst/>
          </a:prstGeom>
        </p:spPr>
      </p:pic>
      <p:sp>
        <p:nvSpPr>
          <p:cNvPr id="41" name="Footer Placeholder 2">
            <a:extLst>
              <a:ext uri="{FF2B5EF4-FFF2-40B4-BE49-F238E27FC236}">
                <a16:creationId xmlns:a16="http://schemas.microsoft.com/office/drawing/2014/main" id="{628BDA71-FD1C-4084-BFCC-5FC249486CD9}"/>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sp>
        <p:nvSpPr>
          <p:cNvPr id="2" name="Rectangle 1">
            <a:extLst>
              <a:ext uri="{FF2B5EF4-FFF2-40B4-BE49-F238E27FC236}">
                <a16:creationId xmlns:a16="http://schemas.microsoft.com/office/drawing/2014/main" id="{88F9EF05-DA11-281D-906B-8548C15D1126}"/>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November 19, 2025</a:t>
            </a:r>
            <a:endParaRPr kumimoji="0" lang="en-US" sz="900" b="0" i="0" u="none" strike="noStrike" kern="1200" cap="all" spc="0" normalizeH="0" baseline="0" noProof="0" dirty="0">
              <a:ln>
                <a:noFill/>
              </a:ln>
              <a:solidFill>
                <a:srgbClr val="333333"/>
              </a:solidFill>
              <a:effectLst/>
              <a:uLnTx/>
              <a:uFillTx/>
              <a:latin typeface="Arial" panose="020B0604020202020204"/>
              <a:ea typeface="+mn-ea"/>
              <a:cs typeface="+mn-cs"/>
            </a:endParaRPr>
          </a:p>
        </p:txBody>
      </p:sp>
      <p:sp>
        <p:nvSpPr>
          <p:cNvPr id="3" name="Slide Number Placeholder 7">
            <a:extLst>
              <a:ext uri="{FF2B5EF4-FFF2-40B4-BE49-F238E27FC236}">
                <a16:creationId xmlns:a16="http://schemas.microsoft.com/office/drawing/2014/main" id="{28483651-E06E-EEBF-DF67-DC17D1C1DD70}"/>
              </a:ext>
            </a:extLst>
          </p:cNvPr>
          <p:cNvSpPr>
            <a:spLocks noGrp="1"/>
          </p:cNvSpPr>
          <p:nvPr>
            <p:ph type="sldNum" sz="quarter" idx="12"/>
          </p:nvPr>
        </p:nvSpPr>
        <p:spPr>
          <a:xfrm>
            <a:off x="11517911" y="6446520"/>
            <a:ext cx="433780"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4" name="Title 6">
            <a:extLst>
              <a:ext uri="{FF2B5EF4-FFF2-40B4-BE49-F238E27FC236}">
                <a16:creationId xmlns:a16="http://schemas.microsoft.com/office/drawing/2014/main" id="{2DF4BFA6-8520-B424-C2B0-F5D91892558C}"/>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448632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DA7F-0E4C-A520-D1A7-9E8DA4A1707D}"/>
            </a:ext>
          </a:extLst>
        </p:cNvPr>
        <p:cNvGrpSpPr/>
        <p:nvPr/>
      </p:nvGrpSpPr>
      <p:grpSpPr>
        <a:xfrm>
          <a:off x="0" y="0"/>
          <a:ext cx="0" cy="0"/>
          <a:chOff x="0" y="0"/>
          <a:chExt cx="0" cy="0"/>
        </a:xfrm>
      </p:grpSpPr>
      <p:sp>
        <p:nvSpPr>
          <p:cNvPr id="20" name="Parallelogram 19">
            <a:extLst>
              <a:ext uri="{FF2B5EF4-FFF2-40B4-BE49-F238E27FC236}">
                <a16:creationId xmlns:a16="http://schemas.microsoft.com/office/drawing/2014/main" id="{801E5BB9-215B-C9D4-2602-47D411602773}"/>
              </a:ext>
            </a:extLst>
          </p:cNvPr>
          <p:cNvSpPr/>
          <p:nvPr/>
        </p:nvSpPr>
        <p:spPr>
          <a:xfrm>
            <a:off x="3558945" y="0"/>
            <a:ext cx="7710846" cy="6876736"/>
          </a:xfrm>
          <a:prstGeom prst="parallelogram">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9" name="Parallelogram 18">
            <a:extLst>
              <a:ext uri="{FF2B5EF4-FFF2-40B4-BE49-F238E27FC236}">
                <a16:creationId xmlns:a16="http://schemas.microsoft.com/office/drawing/2014/main" id="{045F2355-B25A-F5D5-023E-C787242A9286}"/>
              </a:ext>
            </a:extLst>
          </p:cNvPr>
          <p:cNvSpPr/>
          <p:nvPr/>
        </p:nvSpPr>
        <p:spPr>
          <a:xfrm>
            <a:off x="2063010" y="-9309"/>
            <a:ext cx="7710846" cy="6876736"/>
          </a:xfrm>
          <a:prstGeom prst="parallelogram">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4" name="Parallelogram 13">
            <a:extLst>
              <a:ext uri="{FF2B5EF4-FFF2-40B4-BE49-F238E27FC236}">
                <a16:creationId xmlns:a16="http://schemas.microsoft.com/office/drawing/2014/main" id="{0CC438A3-8A28-3D03-D04A-F733D908D779}"/>
              </a:ext>
            </a:extLst>
          </p:cNvPr>
          <p:cNvSpPr/>
          <p:nvPr/>
        </p:nvSpPr>
        <p:spPr>
          <a:xfrm>
            <a:off x="735291" y="-9368"/>
            <a:ext cx="7428322" cy="6876736"/>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77EECE5-B90F-C9EE-E8F8-7795AB2227A9}"/>
              </a:ext>
            </a:extLst>
          </p:cNvPr>
          <p:cNvSpPr>
            <a:spLocks noGrp="1"/>
          </p:cNvSpPr>
          <p:nvPr>
            <p:ph type="title"/>
          </p:nvPr>
        </p:nvSpPr>
        <p:spPr>
          <a:xfrm>
            <a:off x="452767" y="685800"/>
            <a:ext cx="10824833" cy="723901"/>
          </a:xfrm>
        </p:spPr>
        <p:txBody>
          <a:bodyPr/>
          <a:lstStyle/>
          <a:p>
            <a:r>
              <a:rPr lang="en-US" dirty="0"/>
              <a:t>Endowment Portfolio (‘pip’) update</a:t>
            </a:r>
            <a:endParaRPr lang="en-US" dirty="0">
              <a:solidFill>
                <a:schemeClr val="accent6"/>
              </a:solidFill>
            </a:endParaRPr>
          </a:p>
        </p:txBody>
      </p:sp>
      <p:sp>
        <p:nvSpPr>
          <p:cNvPr id="5" name="Flowchart: Alternate Process 4">
            <a:extLst>
              <a:ext uri="{FF2B5EF4-FFF2-40B4-BE49-F238E27FC236}">
                <a16:creationId xmlns:a16="http://schemas.microsoft.com/office/drawing/2014/main" id="{8AC1E8E9-106D-7151-D1A0-F44C9F8023D9}"/>
              </a:ext>
            </a:extLst>
          </p:cNvPr>
          <p:cNvSpPr/>
          <p:nvPr/>
        </p:nvSpPr>
        <p:spPr>
          <a:xfrm>
            <a:off x="3471900" y="1610077"/>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Sam Fehrman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Senior Investment Officer</a:t>
            </a:r>
          </a:p>
        </p:txBody>
      </p:sp>
      <p:sp>
        <p:nvSpPr>
          <p:cNvPr id="10" name="Rectangle 9">
            <a:extLst>
              <a:ext uri="{FF2B5EF4-FFF2-40B4-BE49-F238E27FC236}">
                <a16:creationId xmlns:a16="http://schemas.microsoft.com/office/drawing/2014/main" id="{C2263F8C-4FCD-3F2B-51E0-9BF505DB595B}"/>
              </a:ext>
            </a:extLst>
          </p:cNvPr>
          <p:cNvSpPr/>
          <p:nvPr/>
        </p:nvSpPr>
        <p:spPr>
          <a:xfrm>
            <a:off x="929640" y="6417602"/>
            <a:ext cx="3540760" cy="194996"/>
          </a:xfrm>
          <a:prstGeom prst="rect">
            <a:avLst/>
          </a:prstGeom>
        </p:spPr>
        <p:txBody>
          <a:bodyPr wrap="squar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Private and Confidential | For Intended Recipient Use Only</a:t>
            </a:r>
          </a:p>
        </p:txBody>
      </p:sp>
      <p:sp>
        <p:nvSpPr>
          <p:cNvPr id="3" name="Slide Number Placeholder 7">
            <a:extLst>
              <a:ext uri="{FF2B5EF4-FFF2-40B4-BE49-F238E27FC236}">
                <a16:creationId xmlns:a16="http://schemas.microsoft.com/office/drawing/2014/main" id="{77BA8479-2D1F-AFDD-60FE-34E345DAAAC4}"/>
              </a:ext>
            </a:extLst>
          </p:cNvPr>
          <p:cNvSpPr txBox="1">
            <a:spLocks/>
          </p:cNvSpPr>
          <p:nvPr/>
        </p:nvSpPr>
        <p:spPr>
          <a:xfrm>
            <a:off x="11517911" y="6446520"/>
            <a:ext cx="433780" cy="137160"/>
          </a:xfrm>
          <a:prstGeom prst="rect">
            <a:avLst/>
          </a:prstGeom>
        </p:spPr>
        <p:txBody>
          <a:bodyPr vert="horz" lIns="0" tIns="0" rIns="0" bIns="0" rtlCol="0" anchor="ctr"/>
          <a:lstStyle>
            <a:defPPr>
              <a:defRPr lang="en-US"/>
            </a:defPPr>
            <a:lvl1pPr marL="0" algn="ctr" defTabSz="914400" rtl="0" eaLnBrk="1" latinLnBrk="0" hangingPunct="1">
              <a:defRPr sz="900" kern="1200">
                <a:solidFill>
                  <a:srgbClr val="8E6F3E"/>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smtClean="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grpSp>
        <p:nvGrpSpPr>
          <p:cNvPr id="7" name="Group 6">
            <a:extLst>
              <a:ext uri="{FF2B5EF4-FFF2-40B4-BE49-F238E27FC236}">
                <a16:creationId xmlns:a16="http://schemas.microsoft.com/office/drawing/2014/main" id="{8B48F4BD-144C-37A6-E45F-8D2A1538CA8C}"/>
              </a:ext>
            </a:extLst>
          </p:cNvPr>
          <p:cNvGrpSpPr/>
          <p:nvPr/>
        </p:nvGrpSpPr>
        <p:grpSpPr>
          <a:xfrm>
            <a:off x="2379085" y="1556229"/>
            <a:ext cx="3179586" cy="1097280"/>
            <a:chOff x="807950" y="1346233"/>
            <a:chExt cx="3179586" cy="1097280"/>
          </a:xfrm>
        </p:grpSpPr>
        <p:sp>
          <p:nvSpPr>
            <p:cNvPr id="12" name="Flowchart: Alternate Process 11">
              <a:extLst>
                <a:ext uri="{FF2B5EF4-FFF2-40B4-BE49-F238E27FC236}">
                  <a16:creationId xmlns:a16="http://schemas.microsoft.com/office/drawing/2014/main" id="{B5189F1F-BF34-D7CA-C494-3B23EBBB0A76}"/>
                </a:ext>
              </a:extLst>
            </p:cNvPr>
            <p:cNvSpPr/>
            <p:nvPr/>
          </p:nvSpPr>
          <p:spPr>
            <a:xfrm>
              <a:off x="1900765" y="1346233"/>
              <a:ext cx="2086771" cy="1087893"/>
            </a:xfrm>
            <a:prstGeom prst="flowChartAlternateProcess">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0000"/>
                  </a:solidFill>
                </a:rPr>
                <a:t>David C. Cooper</a:t>
              </a:r>
            </a:p>
            <a:p>
              <a:r>
                <a:rPr lang="en-US" sz="1200" dirty="0">
                  <a:solidFill>
                    <a:srgbClr val="000000"/>
                  </a:solidFill>
                </a:rPr>
                <a:t>Chief Investment Officer</a:t>
              </a:r>
            </a:p>
          </p:txBody>
        </p:sp>
        <p:pic>
          <p:nvPicPr>
            <p:cNvPr id="13" name="Picture 12" descr="A person in a suit and tie&#10;&#10;Description automatically generated with medium confidence">
              <a:extLst>
                <a:ext uri="{FF2B5EF4-FFF2-40B4-BE49-F238E27FC236}">
                  <a16:creationId xmlns:a16="http://schemas.microsoft.com/office/drawing/2014/main" id="{F183C1BC-277E-89B4-6594-6E5994F981F6}"/>
                </a:ext>
              </a:extLst>
            </p:cNvPr>
            <p:cNvPicPr>
              <a:picLocks noChangeAspect="1"/>
            </p:cNvPicPr>
            <p:nvPr/>
          </p:nvPicPr>
          <p:blipFill>
            <a:blip r:embed="rId3"/>
            <a:stretch>
              <a:fillRect/>
            </a:stretch>
          </p:blipFill>
          <p:spPr>
            <a:xfrm>
              <a:off x="807950" y="1346233"/>
              <a:ext cx="1096460" cy="109728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aphicFrame>
        <p:nvGraphicFramePr>
          <p:cNvPr id="4" name="Table 3">
            <a:extLst>
              <a:ext uri="{FF2B5EF4-FFF2-40B4-BE49-F238E27FC236}">
                <a16:creationId xmlns:a16="http://schemas.microsoft.com/office/drawing/2014/main" id="{2CCF8006-18B1-1D4C-12C4-92F35F752F98}"/>
              </a:ext>
            </a:extLst>
          </p:cNvPr>
          <p:cNvGraphicFramePr>
            <a:graphicFrameLocks noGrp="1"/>
          </p:cNvGraphicFramePr>
          <p:nvPr/>
        </p:nvGraphicFramePr>
        <p:xfrm>
          <a:off x="891638" y="6596462"/>
          <a:ext cx="8561696" cy="228600"/>
        </p:xfrm>
        <a:graphic>
          <a:graphicData uri="http://schemas.openxmlformats.org/drawingml/2006/table">
            <a:tbl>
              <a:tblPr firstRow="1" bandRow="1">
                <a:tableStyleId>{6E25E649-3F16-4E02-A733-19D2CDBF48F0}</a:tableStyleId>
              </a:tblPr>
              <a:tblGrid>
                <a:gridCol w="1070212">
                  <a:extLst>
                    <a:ext uri="{9D8B030D-6E8A-4147-A177-3AD203B41FA5}">
                      <a16:colId xmlns:a16="http://schemas.microsoft.com/office/drawing/2014/main" val="2790177450"/>
                    </a:ext>
                  </a:extLst>
                </a:gridCol>
                <a:gridCol w="1070212">
                  <a:extLst>
                    <a:ext uri="{9D8B030D-6E8A-4147-A177-3AD203B41FA5}">
                      <a16:colId xmlns:a16="http://schemas.microsoft.com/office/drawing/2014/main" val="339706900"/>
                    </a:ext>
                  </a:extLst>
                </a:gridCol>
                <a:gridCol w="1070212">
                  <a:extLst>
                    <a:ext uri="{9D8B030D-6E8A-4147-A177-3AD203B41FA5}">
                      <a16:colId xmlns:a16="http://schemas.microsoft.com/office/drawing/2014/main" val="1800416592"/>
                    </a:ext>
                  </a:extLst>
                </a:gridCol>
                <a:gridCol w="1070212">
                  <a:extLst>
                    <a:ext uri="{9D8B030D-6E8A-4147-A177-3AD203B41FA5}">
                      <a16:colId xmlns:a16="http://schemas.microsoft.com/office/drawing/2014/main" val="1517202797"/>
                    </a:ext>
                  </a:extLst>
                </a:gridCol>
                <a:gridCol w="1070212">
                  <a:extLst>
                    <a:ext uri="{9D8B030D-6E8A-4147-A177-3AD203B41FA5}">
                      <a16:colId xmlns:a16="http://schemas.microsoft.com/office/drawing/2014/main" val="2440180575"/>
                    </a:ext>
                  </a:extLst>
                </a:gridCol>
                <a:gridCol w="1070212">
                  <a:extLst>
                    <a:ext uri="{9D8B030D-6E8A-4147-A177-3AD203B41FA5}">
                      <a16:colId xmlns:a16="http://schemas.microsoft.com/office/drawing/2014/main" val="1151236088"/>
                    </a:ext>
                  </a:extLst>
                </a:gridCol>
                <a:gridCol w="1070212">
                  <a:extLst>
                    <a:ext uri="{9D8B030D-6E8A-4147-A177-3AD203B41FA5}">
                      <a16:colId xmlns:a16="http://schemas.microsoft.com/office/drawing/2014/main" val="1462454448"/>
                    </a:ext>
                  </a:extLst>
                </a:gridCol>
                <a:gridCol w="1070212">
                  <a:extLst>
                    <a:ext uri="{9D8B030D-6E8A-4147-A177-3AD203B41FA5}">
                      <a16:colId xmlns:a16="http://schemas.microsoft.com/office/drawing/2014/main" val="4049608996"/>
                    </a:ext>
                  </a:extLst>
                </a:gridCol>
              </a:tblGrid>
              <a:tr h="0">
                <a:tc>
                  <a:txBody>
                    <a:bodyPr/>
                    <a:lstStyle/>
                    <a:p>
                      <a:pPr algn="ctr"/>
                      <a:r>
                        <a:rPr lang="en-US" sz="900" b="0" dirty="0">
                          <a:solidFill>
                            <a:schemeClr val="tx1">
                              <a:lumMod val="65000"/>
                              <a:lumOff val="35000"/>
                            </a:schemeClr>
                          </a:solidFill>
                          <a:latin typeface="Arial Narrow" panose="020B0606020202030204" pitchFamily="34" charset="0"/>
                        </a:rPr>
                        <a:t>COLLABORATION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DRIVE</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GROWTH</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HARMONY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INNOVATION</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INTEGRITY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RESPECT</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0" dirty="0">
                          <a:solidFill>
                            <a:schemeClr val="tx1">
                              <a:lumMod val="65000"/>
                              <a:lumOff val="35000"/>
                            </a:schemeClr>
                          </a:solidFill>
                          <a:latin typeface="Arial Narrow" panose="020B0606020202030204" pitchFamily="34" charset="0"/>
                        </a:rPr>
                        <a:t>RESPONSIBILITY</a:t>
                      </a:r>
                    </a:p>
                  </a:txBody>
                  <a:tcPr anchor="ctr">
                    <a:lnL w="12700" cap="flat" cmpd="sng" algn="ctr">
                      <a:solidFill>
                        <a:schemeClr val="tx1">
                          <a:lumMod val="65000"/>
                          <a:lumOff val="35000"/>
                        </a:schemeClr>
                      </a:solidFill>
                      <a:prstDash val="solid"/>
                      <a:round/>
                      <a:headEnd type="none" w="med" len="med"/>
                      <a:tailEnd type="none" w="med" len="med"/>
                    </a:lnL>
                    <a:lnR w="12700" cap="flat" cmpd="sng" algn="ctr">
                      <a:solidFill>
                        <a:schemeClr val="tx1">
                          <a:lumMod val="65000"/>
                          <a:lumOff val="3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488372"/>
                  </a:ext>
                </a:extLst>
              </a:tr>
            </a:tbl>
          </a:graphicData>
        </a:graphic>
      </p:graphicFrame>
      <p:sp>
        <p:nvSpPr>
          <p:cNvPr id="8" name="Title 6">
            <a:extLst>
              <a:ext uri="{FF2B5EF4-FFF2-40B4-BE49-F238E27FC236}">
                <a16:creationId xmlns:a16="http://schemas.microsoft.com/office/drawing/2014/main" id="{88786D6C-7381-7B16-C741-BE8219E1FED9}"/>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1297586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DB13F-C8EA-BD34-7648-A74AAEA22816}"/>
            </a:ext>
          </a:extLst>
        </p:cNvPr>
        <p:cNvGrpSpPr/>
        <p:nvPr/>
      </p:nvGrpSpPr>
      <p:grpSpPr>
        <a:xfrm>
          <a:off x="0" y="0"/>
          <a:ext cx="0" cy="0"/>
          <a:chOff x="0" y="0"/>
          <a:chExt cx="0" cy="0"/>
        </a:xfrm>
      </p:grpSpPr>
      <p:sp>
        <p:nvSpPr>
          <p:cNvPr id="6" name="Slide Number Placeholder 7">
            <a:extLst>
              <a:ext uri="{FF2B5EF4-FFF2-40B4-BE49-F238E27FC236}">
                <a16:creationId xmlns:a16="http://schemas.microsoft.com/office/drawing/2014/main" id="{1D1770F6-C9ED-C76A-2D8F-A175B9E9147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sp>
        <p:nvSpPr>
          <p:cNvPr id="3" name="Title 1">
            <a:extLst>
              <a:ext uri="{FF2B5EF4-FFF2-40B4-BE49-F238E27FC236}">
                <a16:creationId xmlns:a16="http://schemas.microsoft.com/office/drawing/2014/main" id="{0275EB27-FA5B-404B-848C-8D2335679FAE}"/>
              </a:ext>
            </a:extLst>
          </p:cNvPr>
          <p:cNvSpPr txBox="1">
            <a:spLocks/>
          </p:cNvSpPr>
          <p:nvPr/>
        </p:nvSpPr>
        <p:spPr>
          <a:xfrm>
            <a:off x="452767" y="685800"/>
            <a:ext cx="9529433" cy="723901"/>
          </a:xfrm>
          <a:prstGeom prst="rect">
            <a:avLst/>
          </a:prstGeom>
        </p:spPr>
        <p:txBody>
          <a:bodyPr lIns="0" tIns="0" rIns="0" bIns="0"/>
          <a:lstStyle>
            <a:lvl1pPr algn="l" defTabSz="685800" rtl="0" eaLnBrk="1" latinLnBrk="0" hangingPunct="1">
              <a:lnSpc>
                <a:spcPct val="80000"/>
              </a:lnSpc>
              <a:spcBef>
                <a:spcPct val="0"/>
              </a:spcBef>
              <a:buNone/>
              <a:defRPr sz="2400" kern="1200" cap="all" baseline="0">
                <a:solidFill>
                  <a:schemeClr val="tx1"/>
                </a:solidFill>
                <a:latin typeface="+mj-lt"/>
                <a:ea typeface="+mj-ea"/>
                <a:cs typeface="+mj-cs"/>
              </a:defRPr>
            </a:lvl1pPr>
          </a:lstStyle>
          <a:p>
            <a:pPr marL="0" marR="0" lvl="0" indent="0" algn="l" defTabSz="685800" rtl="0" eaLnBrk="1" fontAlgn="auto" latinLnBrk="0" hangingPunct="1">
              <a:lnSpc>
                <a:spcPct val="8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000000"/>
                </a:solidFill>
                <a:effectLst/>
                <a:uLnTx/>
                <a:uFillTx/>
                <a:latin typeface="Arial Black" panose="020B0A04020102020204"/>
                <a:ea typeface="+mj-ea"/>
                <a:cs typeface="+mj-cs"/>
              </a:rPr>
              <a:t>Team</a:t>
            </a:r>
            <a:endParaRPr kumimoji="0" lang="en-US" sz="2400" b="0" i="0" u="none" strike="noStrike" kern="1200" cap="all" spc="0" normalizeH="0" baseline="0" noProof="0" dirty="0">
              <a:ln>
                <a:noFill/>
              </a:ln>
              <a:solidFill>
                <a:srgbClr val="B6174B"/>
              </a:solidFill>
              <a:effectLst/>
              <a:uLnTx/>
              <a:uFillTx/>
              <a:latin typeface="Arial Black" panose="020B0A04020102020204"/>
              <a:ea typeface="+mj-ea"/>
              <a:cs typeface="+mj-cs"/>
            </a:endParaRPr>
          </a:p>
        </p:txBody>
      </p:sp>
      <p:sp>
        <p:nvSpPr>
          <p:cNvPr id="10" name="Footer Placeholder 2">
            <a:extLst>
              <a:ext uri="{FF2B5EF4-FFF2-40B4-BE49-F238E27FC236}">
                <a16:creationId xmlns:a16="http://schemas.microsoft.com/office/drawing/2014/main" id="{79AD0CF8-1556-4A59-C4F7-9C93AC51564F}"/>
              </a:ext>
            </a:extLst>
          </p:cNvPr>
          <p:cNvSpPr>
            <a:spLocks noGrp="1"/>
          </p:cNvSpPr>
          <p:nvPr>
            <p:ph type="ftr" sz="quarter" idx="11"/>
          </p:nvPr>
        </p:nvSpPr>
        <p:spPr>
          <a:xfrm>
            <a:off x="917329" y="6471944"/>
            <a:ext cx="3385243" cy="329982"/>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9D9795"/>
                </a:solidFill>
                <a:effectLst/>
                <a:uLnTx/>
                <a:uFillTx/>
                <a:latin typeface="Arial" panose="020B0604020202020204"/>
                <a:ea typeface="+mn-ea"/>
                <a:cs typeface="+mn-cs"/>
              </a:rPr>
              <a:t>Important Disclosures and Footnotes appear at the end of this report.</a:t>
            </a:r>
          </a:p>
        </p:txBody>
      </p:sp>
      <p:grpSp>
        <p:nvGrpSpPr>
          <p:cNvPr id="30" name="Group 29">
            <a:extLst>
              <a:ext uri="{FF2B5EF4-FFF2-40B4-BE49-F238E27FC236}">
                <a16:creationId xmlns:a16="http://schemas.microsoft.com/office/drawing/2014/main" id="{B1A35B48-1453-392E-F20F-F410F8D0C419}"/>
              </a:ext>
            </a:extLst>
          </p:cNvPr>
          <p:cNvGrpSpPr/>
          <p:nvPr/>
        </p:nvGrpSpPr>
        <p:grpSpPr>
          <a:xfrm>
            <a:off x="2543098" y="1141155"/>
            <a:ext cx="9191703" cy="5148738"/>
            <a:chOff x="1515472" y="1047750"/>
            <a:chExt cx="9191703" cy="5148738"/>
          </a:xfrm>
        </p:grpSpPr>
        <p:cxnSp>
          <p:nvCxnSpPr>
            <p:cNvPr id="72" name="Straight Connector 71">
              <a:extLst>
                <a:ext uri="{FF2B5EF4-FFF2-40B4-BE49-F238E27FC236}">
                  <a16:creationId xmlns:a16="http://schemas.microsoft.com/office/drawing/2014/main" id="{C86F562C-3903-2379-DC26-1BB61D44C888}"/>
                </a:ext>
              </a:extLst>
            </p:cNvPr>
            <p:cNvCxnSpPr/>
            <p:nvPr/>
          </p:nvCxnSpPr>
          <p:spPr>
            <a:xfrm>
              <a:off x="3397361" y="4879427"/>
              <a:ext cx="0" cy="36195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grpSp>
          <p:nvGrpSpPr>
            <p:cNvPr id="71" name="Group 70">
              <a:extLst>
                <a:ext uri="{FF2B5EF4-FFF2-40B4-BE49-F238E27FC236}">
                  <a16:creationId xmlns:a16="http://schemas.microsoft.com/office/drawing/2014/main" id="{1861C79D-1C2C-16CE-20C5-3CBD6895DE7C}"/>
                </a:ext>
              </a:extLst>
            </p:cNvPr>
            <p:cNvGrpSpPr/>
            <p:nvPr/>
          </p:nvGrpSpPr>
          <p:grpSpPr>
            <a:xfrm>
              <a:off x="3397361" y="3333750"/>
              <a:ext cx="4543236" cy="550545"/>
              <a:chOff x="4086225" y="3333750"/>
              <a:chExt cx="4457700" cy="550545"/>
            </a:xfrm>
          </p:grpSpPr>
          <p:cxnSp>
            <p:nvCxnSpPr>
              <p:cNvPr id="65" name="Straight Connector 64">
                <a:extLst>
                  <a:ext uri="{FF2B5EF4-FFF2-40B4-BE49-F238E27FC236}">
                    <a16:creationId xmlns:a16="http://schemas.microsoft.com/office/drawing/2014/main" id="{1D1AD4E1-16BF-0B56-42AB-998DF8D107FC}"/>
                  </a:ext>
                </a:extLst>
              </p:cNvPr>
              <p:cNvCxnSpPr>
                <a:cxnSpLocks/>
              </p:cNvCxnSpPr>
              <p:nvPr/>
            </p:nvCxnSpPr>
            <p:spPr>
              <a:xfrm>
                <a:off x="4086225" y="3609975"/>
                <a:ext cx="4457700" cy="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82609ACC-4B0E-6155-D1B8-AC28C51F4755}"/>
                  </a:ext>
                </a:extLst>
              </p:cNvPr>
              <p:cNvCxnSpPr/>
              <p:nvPr/>
            </p:nvCxnSpPr>
            <p:spPr>
              <a:xfrm>
                <a:off x="6283256" y="3333750"/>
                <a:ext cx="0" cy="27432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8A6674F-3131-B919-925F-E36CC8A3574F}"/>
                  </a:ext>
                </a:extLst>
              </p:cNvPr>
              <p:cNvCxnSpPr/>
              <p:nvPr/>
            </p:nvCxnSpPr>
            <p:spPr>
              <a:xfrm>
                <a:off x="4086225" y="3609975"/>
                <a:ext cx="0" cy="27432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976A4FF9-4559-16D0-2CB8-F741A2703AB1}"/>
                  </a:ext>
                </a:extLst>
              </p:cNvPr>
              <p:cNvCxnSpPr/>
              <p:nvPr/>
            </p:nvCxnSpPr>
            <p:spPr>
              <a:xfrm>
                <a:off x="8543925" y="3609975"/>
                <a:ext cx="0" cy="27432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grpSp>
        <p:cxnSp>
          <p:nvCxnSpPr>
            <p:cNvPr id="63" name="Straight Connector 62">
              <a:extLst>
                <a:ext uri="{FF2B5EF4-FFF2-40B4-BE49-F238E27FC236}">
                  <a16:creationId xmlns:a16="http://schemas.microsoft.com/office/drawing/2014/main" id="{5B338937-FAC7-57F6-2A95-DD6679044EB9}"/>
                </a:ext>
              </a:extLst>
            </p:cNvPr>
            <p:cNvCxnSpPr/>
            <p:nvPr/>
          </p:nvCxnSpPr>
          <p:spPr>
            <a:xfrm>
              <a:off x="5679928" y="2012567"/>
              <a:ext cx="0" cy="36195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grpSp>
          <p:nvGrpSpPr>
            <p:cNvPr id="50" name="Group 49">
              <a:extLst>
                <a:ext uri="{FF2B5EF4-FFF2-40B4-BE49-F238E27FC236}">
                  <a16:creationId xmlns:a16="http://schemas.microsoft.com/office/drawing/2014/main" id="{0741978A-D827-CBE5-0E50-24D64DC6DB99}"/>
                </a:ext>
              </a:extLst>
            </p:cNvPr>
            <p:cNvGrpSpPr/>
            <p:nvPr/>
          </p:nvGrpSpPr>
          <p:grpSpPr>
            <a:xfrm>
              <a:off x="3876936" y="1047750"/>
              <a:ext cx="3231472" cy="1005840"/>
              <a:chOff x="4480264" y="1047750"/>
              <a:chExt cx="3231472" cy="1005840"/>
            </a:xfrm>
          </p:grpSpPr>
          <p:sp>
            <p:nvSpPr>
              <p:cNvPr id="11" name="TextBox 10">
                <a:extLst>
                  <a:ext uri="{FF2B5EF4-FFF2-40B4-BE49-F238E27FC236}">
                    <a16:creationId xmlns:a16="http://schemas.microsoft.com/office/drawing/2014/main" id="{4711D317-1274-CCC4-E9C3-88773EA65D0C}"/>
                  </a:ext>
                </a:extLst>
              </p:cNvPr>
              <p:cNvSpPr txBox="1"/>
              <p:nvPr/>
            </p:nvSpPr>
            <p:spPr>
              <a:xfrm>
                <a:off x="5011066" y="1538491"/>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Chief Investment Officer</a:t>
                </a:r>
              </a:p>
            </p:txBody>
          </p:sp>
          <p:sp>
            <p:nvSpPr>
              <p:cNvPr id="12" name="TextBox 11">
                <a:extLst>
                  <a:ext uri="{FF2B5EF4-FFF2-40B4-BE49-F238E27FC236}">
                    <a16:creationId xmlns:a16="http://schemas.microsoft.com/office/drawing/2014/main" id="{AA0A64C4-3640-254A-7BF7-B48DD04FB1D4}"/>
                  </a:ext>
                </a:extLst>
              </p:cNvPr>
              <p:cNvSpPr txBox="1"/>
              <p:nvPr/>
            </p:nvSpPr>
            <p:spPr>
              <a:xfrm>
                <a:off x="5011066" y="1047750"/>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David Cooper</a:t>
                </a:r>
              </a:p>
            </p:txBody>
          </p:sp>
          <p:pic>
            <p:nvPicPr>
              <p:cNvPr id="7" name="Picture 6" descr="A person in a suit and tie&#10;&#10;Description automatically generated with medium confidence">
                <a:extLst>
                  <a:ext uri="{FF2B5EF4-FFF2-40B4-BE49-F238E27FC236}">
                    <a16:creationId xmlns:a16="http://schemas.microsoft.com/office/drawing/2014/main" id="{C3BA76E7-B47F-11CB-8997-AED118502B73}"/>
                  </a:ext>
                </a:extLst>
              </p:cNvPr>
              <p:cNvPicPr>
                <a:picLocks noChangeAspect="1"/>
              </p:cNvPicPr>
              <p:nvPr/>
            </p:nvPicPr>
            <p:blipFill>
              <a:blip r:embed="rId3"/>
              <a:stretch>
                <a:fillRect/>
              </a:stretch>
            </p:blipFill>
            <p:spPr>
              <a:xfrm>
                <a:off x="4480264" y="1047750"/>
                <a:ext cx="1005088"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49" name="Group 48">
              <a:extLst>
                <a:ext uri="{FF2B5EF4-FFF2-40B4-BE49-F238E27FC236}">
                  <a16:creationId xmlns:a16="http://schemas.microsoft.com/office/drawing/2014/main" id="{9D44ACD7-A547-DA89-3D11-0451D3EC024B}"/>
                </a:ext>
              </a:extLst>
            </p:cNvPr>
            <p:cNvGrpSpPr/>
            <p:nvPr/>
          </p:nvGrpSpPr>
          <p:grpSpPr>
            <a:xfrm>
              <a:off x="3876184" y="2353651"/>
              <a:ext cx="3232224" cy="1005840"/>
              <a:chOff x="4479512" y="2332385"/>
              <a:chExt cx="3232224" cy="1005840"/>
            </a:xfrm>
          </p:grpSpPr>
          <p:sp>
            <p:nvSpPr>
              <p:cNvPr id="16" name="TextBox 15">
                <a:extLst>
                  <a:ext uri="{FF2B5EF4-FFF2-40B4-BE49-F238E27FC236}">
                    <a16:creationId xmlns:a16="http://schemas.microsoft.com/office/drawing/2014/main" id="{653BA46E-165A-4682-C360-6956E51AB02D}"/>
                  </a:ext>
                </a:extLst>
              </p:cNvPr>
              <p:cNvSpPr txBox="1"/>
              <p:nvPr/>
            </p:nvSpPr>
            <p:spPr>
              <a:xfrm>
                <a:off x="5011066" y="2823126"/>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Managing Director</a:t>
                </a:r>
              </a:p>
            </p:txBody>
          </p:sp>
          <p:sp>
            <p:nvSpPr>
              <p:cNvPr id="17" name="TextBox 16">
                <a:extLst>
                  <a:ext uri="{FF2B5EF4-FFF2-40B4-BE49-F238E27FC236}">
                    <a16:creationId xmlns:a16="http://schemas.microsoft.com/office/drawing/2014/main" id="{5664DC7C-3F5A-B578-5563-79D3EE2DFF14}"/>
                  </a:ext>
                </a:extLst>
              </p:cNvPr>
              <p:cNvSpPr txBox="1"/>
              <p:nvPr/>
            </p:nvSpPr>
            <p:spPr>
              <a:xfrm>
                <a:off x="5011066" y="2353251"/>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Blair Webb</a:t>
                </a:r>
              </a:p>
            </p:txBody>
          </p:sp>
          <p:pic>
            <p:nvPicPr>
              <p:cNvPr id="19" name="Picture 18" descr="A person with a beard smiling&#10;&#10;Description automatically generated with low confidence">
                <a:extLst>
                  <a:ext uri="{FF2B5EF4-FFF2-40B4-BE49-F238E27FC236}">
                    <a16:creationId xmlns:a16="http://schemas.microsoft.com/office/drawing/2014/main" id="{0D5B1160-569F-4230-AADE-BE1D0D98036B}"/>
                  </a:ext>
                </a:extLst>
              </p:cNvPr>
              <p:cNvPicPr>
                <a:picLocks noChangeAspect="1"/>
              </p:cNvPicPr>
              <p:nvPr/>
            </p:nvPicPr>
            <p:blipFill>
              <a:blip r:embed="rId4"/>
              <a:stretch>
                <a:fillRect/>
              </a:stretch>
            </p:blipFill>
            <p:spPr>
              <a:xfrm>
                <a:off x="4479512" y="2332385"/>
                <a:ext cx="1005840"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48" name="Group 47">
              <a:extLst>
                <a:ext uri="{FF2B5EF4-FFF2-40B4-BE49-F238E27FC236}">
                  <a16:creationId xmlns:a16="http://schemas.microsoft.com/office/drawing/2014/main" id="{61654F4A-9489-9DBD-1F2E-481DEAF7F2EA}"/>
                </a:ext>
              </a:extLst>
            </p:cNvPr>
            <p:cNvGrpSpPr/>
            <p:nvPr/>
          </p:nvGrpSpPr>
          <p:grpSpPr>
            <a:xfrm>
              <a:off x="6266073" y="3882844"/>
              <a:ext cx="3203590" cy="1005840"/>
              <a:chOff x="6869401" y="3617020"/>
              <a:chExt cx="3203590" cy="1005840"/>
            </a:xfrm>
          </p:grpSpPr>
          <p:sp>
            <p:nvSpPr>
              <p:cNvPr id="28" name="TextBox 27">
                <a:extLst>
                  <a:ext uri="{FF2B5EF4-FFF2-40B4-BE49-F238E27FC236}">
                    <a16:creationId xmlns:a16="http://schemas.microsoft.com/office/drawing/2014/main" id="{D9CC4C96-68E6-1CD7-F6D9-AD42307DDBBC}"/>
                  </a:ext>
                </a:extLst>
              </p:cNvPr>
              <p:cNvSpPr txBox="1"/>
              <p:nvPr/>
            </p:nvSpPr>
            <p:spPr>
              <a:xfrm>
                <a:off x="7372321" y="4110683"/>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Manager of Investment Performance and Reporting</a:t>
                </a:r>
              </a:p>
            </p:txBody>
          </p:sp>
          <p:sp>
            <p:nvSpPr>
              <p:cNvPr id="29" name="TextBox 28">
                <a:extLst>
                  <a:ext uri="{FF2B5EF4-FFF2-40B4-BE49-F238E27FC236}">
                    <a16:creationId xmlns:a16="http://schemas.microsoft.com/office/drawing/2014/main" id="{3B8E742A-785E-3179-5713-3CD9E0790D1E}"/>
                  </a:ext>
                </a:extLst>
              </p:cNvPr>
              <p:cNvSpPr txBox="1"/>
              <p:nvPr/>
            </p:nvSpPr>
            <p:spPr>
              <a:xfrm>
                <a:off x="7372321" y="3617020"/>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DeAndra Ballard</a:t>
                </a:r>
              </a:p>
            </p:txBody>
          </p:sp>
          <p:pic>
            <p:nvPicPr>
              <p:cNvPr id="47" name="Picture 46" descr="A person smiling for the camera&#10;&#10;Description automatically generated with medium confidence">
                <a:extLst>
                  <a:ext uri="{FF2B5EF4-FFF2-40B4-BE49-F238E27FC236}">
                    <a16:creationId xmlns:a16="http://schemas.microsoft.com/office/drawing/2014/main" id="{BC36F275-B193-1D26-682E-79A1DF4DCE96}"/>
                  </a:ext>
                </a:extLst>
              </p:cNvPr>
              <p:cNvPicPr>
                <a:picLocks noChangeAspect="1"/>
              </p:cNvPicPr>
              <p:nvPr/>
            </p:nvPicPr>
            <p:blipFill>
              <a:blip r:embed="rId5"/>
              <a:stretch>
                <a:fillRect/>
              </a:stretch>
            </p:blipFill>
            <p:spPr>
              <a:xfrm>
                <a:off x="6869401" y="3617020"/>
                <a:ext cx="1005840"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52" name="Group 51">
              <a:extLst>
                <a:ext uri="{FF2B5EF4-FFF2-40B4-BE49-F238E27FC236}">
                  <a16:creationId xmlns:a16="http://schemas.microsoft.com/office/drawing/2014/main" id="{353CD872-7BEA-86A1-28BC-0990BC8DEF0C}"/>
                </a:ext>
              </a:extLst>
            </p:cNvPr>
            <p:cNvGrpSpPr/>
            <p:nvPr/>
          </p:nvGrpSpPr>
          <p:grpSpPr>
            <a:xfrm>
              <a:off x="1515472" y="3882844"/>
              <a:ext cx="3232433" cy="1005840"/>
              <a:chOff x="2119009" y="3599673"/>
              <a:chExt cx="3232433" cy="1005840"/>
            </a:xfrm>
          </p:grpSpPr>
          <p:sp>
            <p:nvSpPr>
              <p:cNvPr id="24" name="TextBox 23">
                <a:extLst>
                  <a:ext uri="{FF2B5EF4-FFF2-40B4-BE49-F238E27FC236}">
                    <a16:creationId xmlns:a16="http://schemas.microsoft.com/office/drawing/2014/main" id="{4ADB74E0-99D8-F39F-FA80-61EC74BD2883}"/>
                  </a:ext>
                </a:extLst>
              </p:cNvPr>
              <p:cNvSpPr txBox="1"/>
              <p:nvPr/>
            </p:nvSpPr>
            <p:spPr>
              <a:xfrm>
                <a:off x="2650772" y="4100290"/>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Senior Investment Officer</a:t>
                </a:r>
              </a:p>
            </p:txBody>
          </p:sp>
          <p:sp>
            <p:nvSpPr>
              <p:cNvPr id="25" name="TextBox 24">
                <a:extLst>
                  <a:ext uri="{FF2B5EF4-FFF2-40B4-BE49-F238E27FC236}">
                    <a16:creationId xmlns:a16="http://schemas.microsoft.com/office/drawing/2014/main" id="{0A6B5C15-457B-9021-8787-A0490CA94826}"/>
                  </a:ext>
                </a:extLst>
              </p:cNvPr>
              <p:cNvSpPr txBox="1"/>
              <p:nvPr/>
            </p:nvSpPr>
            <p:spPr>
              <a:xfrm>
                <a:off x="2650563" y="3617020"/>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Sam Fehrman</a:t>
                </a:r>
              </a:p>
            </p:txBody>
          </p:sp>
          <p:pic>
            <p:nvPicPr>
              <p:cNvPr id="51" name="Picture 50" descr="A person in a suit smiling&#10;&#10;Description automatically generated with medium confidence">
                <a:extLst>
                  <a:ext uri="{FF2B5EF4-FFF2-40B4-BE49-F238E27FC236}">
                    <a16:creationId xmlns:a16="http://schemas.microsoft.com/office/drawing/2014/main" id="{55C4137B-B3E7-D8D2-8772-F02A84D143E4}"/>
                  </a:ext>
                </a:extLst>
              </p:cNvPr>
              <p:cNvPicPr>
                <a:picLocks noChangeAspect="1"/>
              </p:cNvPicPr>
              <p:nvPr/>
            </p:nvPicPr>
            <p:blipFill>
              <a:blip r:embed="rId6"/>
              <a:stretch>
                <a:fillRect/>
              </a:stretch>
            </p:blipFill>
            <p:spPr>
              <a:xfrm>
                <a:off x="2119009" y="3599673"/>
                <a:ext cx="1006612"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grpSp>
          <p:nvGrpSpPr>
            <p:cNvPr id="54" name="Group 53">
              <a:extLst>
                <a:ext uri="{FF2B5EF4-FFF2-40B4-BE49-F238E27FC236}">
                  <a16:creationId xmlns:a16="http://schemas.microsoft.com/office/drawing/2014/main" id="{53B4C1DD-32E8-C125-EAA5-FDC307197ADA}"/>
                </a:ext>
              </a:extLst>
            </p:cNvPr>
            <p:cNvGrpSpPr/>
            <p:nvPr/>
          </p:nvGrpSpPr>
          <p:grpSpPr>
            <a:xfrm>
              <a:off x="1515472" y="5188345"/>
              <a:ext cx="3232433" cy="1008143"/>
              <a:chOff x="2118800" y="4922521"/>
              <a:chExt cx="3232433" cy="1008143"/>
            </a:xfrm>
          </p:grpSpPr>
          <p:sp>
            <p:nvSpPr>
              <p:cNvPr id="32" name="TextBox 31">
                <a:extLst>
                  <a:ext uri="{FF2B5EF4-FFF2-40B4-BE49-F238E27FC236}">
                    <a16:creationId xmlns:a16="http://schemas.microsoft.com/office/drawing/2014/main" id="{6DF017BB-F6E1-A8CF-7F83-E25A09495601}"/>
                  </a:ext>
                </a:extLst>
              </p:cNvPr>
              <p:cNvSpPr txBox="1"/>
              <p:nvPr/>
            </p:nvSpPr>
            <p:spPr>
              <a:xfrm>
                <a:off x="2650354" y="5415799"/>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Investment Associate</a:t>
                </a:r>
              </a:p>
            </p:txBody>
          </p:sp>
          <p:sp>
            <p:nvSpPr>
              <p:cNvPr id="33" name="TextBox 32">
                <a:extLst>
                  <a:ext uri="{FF2B5EF4-FFF2-40B4-BE49-F238E27FC236}">
                    <a16:creationId xmlns:a16="http://schemas.microsoft.com/office/drawing/2014/main" id="{5FB0F36D-7966-D2F2-CD82-BEFE29D1B135}"/>
                  </a:ext>
                </a:extLst>
              </p:cNvPr>
              <p:cNvSpPr txBox="1"/>
              <p:nvPr/>
            </p:nvSpPr>
            <p:spPr>
              <a:xfrm>
                <a:off x="2650563" y="4922521"/>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Lauren Tibbets</a:t>
                </a:r>
              </a:p>
            </p:txBody>
          </p:sp>
          <p:pic>
            <p:nvPicPr>
              <p:cNvPr id="53" name="Picture 52">
                <a:extLst>
                  <a:ext uri="{FF2B5EF4-FFF2-40B4-BE49-F238E27FC236}">
                    <a16:creationId xmlns:a16="http://schemas.microsoft.com/office/drawing/2014/main" id="{51FB6C4E-151D-5916-310D-72EF19C89763}"/>
                  </a:ext>
                </a:extLst>
              </p:cNvPr>
              <p:cNvPicPr>
                <a:picLocks noChangeAspect="1"/>
              </p:cNvPicPr>
              <p:nvPr/>
            </p:nvPicPr>
            <p:blipFill>
              <a:blip r:embed="rId7"/>
              <a:srcRect l="2524" r="2524"/>
              <a:stretch/>
            </p:blipFill>
            <p:spPr>
              <a:xfrm>
                <a:off x="2118800" y="4924824"/>
                <a:ext cx="1006612" cy="1005840"/>
              </a:xfrm>
              <a:prstGeom prst="ellipse">
                <a:avLst/>
              </a:prstGeom>
              <a:ln w="63500" cap="rnd">
                <a:noFill/>
              </a:ln>
              <a:effectLst>
                <a:outerShdw blurRad="50800" dist="38100" algn="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grpSp>
        <p:cxnSp>
          <p:nvCxnSpPr>
            <p:cNvPr id="13" name="Straight Connector 12">
              <a:extLst>
                <a:ext uri="{FF2B5EF4-FFF2-40B4-BE49-F238E27FC236}">
                  <a16:creationId xmlns:a16="http://schemas.microsoft.com/office/drawing/2014/main" id="{712A4C92-2E3D-84A7-03E6-CFEFE47398C1}"/>
                </a:ext>
              </a:extLst>
            </p:cNvPr>
            <p:cNvCxnSpPr>
              <a:cxnSpLocks/>
            </p:cNvCxnSpPr>
            <p:nvPr/>
          </p:nvCxnSpPr>
          <p:spPr>
            <a:xfrm>
              <a:off x="7108408" y="1550670"/>
              <a:ext cx="383635" cy="0"/>
            </a:xfrm>
            <a:prstGeom prst="line">
              <a:avLst/>
            </a:prstGeom>
            <a:ln w="9525" cap="flat">
              <a:solidFill>
                <a:srgbClr val="8E6F3E"/>
              </a:solidFill>
            </a:ln>
            <a:effectLst/>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598F363D-01C8-DB28-18B4-C0399CFEE7CF}"/>
                </a:ext>
              </a:extLst>
            </p:cNvPr>
            <p:cNvGrpSpPr/>
            <p:nvPr/>
          </p:nvGrpSpPr>
          <p:grpSpPr>
            <a:xfrm>
              <a:off x="8006505" y="1047750"/>
              <a:ext cx="2700670" cy="996583"/>
              <a:chOff x="7372321" y="3617020"/>
              <a:chExt cx="2700670" cy="996583"/>
            </a:xfrm>
          </p:grpSpPr>
          <p:sp>
            <p:nvSpPr>
              <p:cNvPr id="5" name="TextBox 4">
                <a:extLst>
                  <a:ext uri="{FF2B5EF4-FFF2-40B4-BE49-F238E27FC236}">
                    <a16:creationId xmlns:a16="http://schemas.microsoft.com/office/drawing/2014/main" id="{162C37BC-AC29-6B78-6531-CA30FFB8177B}"/>
                  </a:ext>
                </a:extLst>
              </p:cNvPr>
              <p:cNvSpPr txBox="1"/>
              <p:nvPr/>
            </p:nvSpPr>
            <p:spPr>
              <a:xfrm>
                <a:off x="7372321" y="4110683"/>
                <a:ext cx="2700670" cy="502920"/>
              </a:xfrm>
              <a:prstGeom prst="rect">
                <a:avLst/>
              </a:prstGeom>
              <a:solidFill>
                <a:schemeClr val="tx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Executive Assistant </a:t>
                </a:r>
              </a:p>
              <a:p>
                <a:pPr marL="0" marR="0" lvl="0" indent="0" algn="r" defTabSz="914400" rtl="0" eaLnBrk="1" fontAlgn="auto" latinLnBrk="0" hangingPunct="1">
                  <a:lnSpc>
                    <a:spcPct val="12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to Chief Investment Officer</a:t>
                </a:r>
              </a:p>
            </p:txBody>
          </p:sp>
          <p:sp>
            <p:nvSpPr>
              <p:cNvPr id="8" name="TextBox 7">
                <a:extLst>
                  <a:ext uri="{FF2B5EF4-FFF2-40B4-BE49-F238E27FC236}">
                    <a16:creationId xmlns:a16="http://schemas.microsoft.com/office/drawing/2014/main" id="{8C185799-54F9-4116-C9D4-F93372351338}"/>
                  </a:ext>
                </a:extLst>
              </p:cNvPr>
              <p:cNvSpPr txBox="1"/>
              <p:nvPr/>
            </p:nvSpPr>
            <p:spPr>
              <a:xfrm>
                <a:off x="7372321" y="3617020"/>
                <a:ext cx="2700670" cy="502920"/>
              </a:xfrm>
              <a:prstGeom prst="rect">
                <a:avLst/>
              </a:prstGeom>
              <a:solidFill>
                <a:schemeClr val="accent1"/>
              </a:solidFill>
            </p:spPr>
            <p:txBody>
              <a:bodyPr wrap="square" lIns="91440" tIns="91440" rIns="91440" bIns="91440" rtlCol="0" anchor="ctr" anchorCtr="0">
                <a:noAutofit/>
              </a:bodyPr>
              <a:lstStyle/>
              <a:p>
                <a:pPr marL="0" marR="0" lvl="0" indent="0" algn="r" defTabSz="914400" rtl="0" eaLnBrk="1" fontAlgn="auto" latinLnBrk="0" hangingPunct="1">
                  <a:lnSpc>
                    <a:spcPct val="120000"/>
                  </a:lnSpc>
                  <a:spcBef>
                    <a:spcPts val="12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Black" panose="020B0A04020102020204"/>
                    <a:ea typeface="+mn-ea"/>
                    <a:cs typeface="+mn-cs"/>
                  </a:rPr>
                  <a:t>Melanie Martin</a:t>
                </a:r>
              </a:p>
            </p:txBody>
          </p:sp>
        </p:grpSp>
      </p:grpSp>
      <p:cxnSp>
        <p:nvCxnSpPr>
          <p:cNvPr id="9" name="Straight Connector 8">
            <a:extLst>
              <a:ext uri="{FF2B5EF4-FFF2-40B4-BE49-F238E27FC236}">
                <a16:creationId xmlns:a16="http://schemas.microsoft.com/office/drawing/2014/main" id="{3305CC77-6992-5D6F-D43C-7D5AA0BD2478}"/>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sp>
        <p:nvSpPr>
          <p:cNvPr id="14" name="Content Placeholder 4">
            <a:extLst>
              <a:ext uri="{FF2B5EF4-FFF2-40B4-BE49-F238E27FC236}">
                <a16:creationId xmlns:a16="http://schemas.microsoft.com/office/drawing/2014/main" id="{E86DC6EA-82E3-539E-7316-7BEA6882889F}"/>
              </a:ext>
            </a:extLst>
          </p:cNvPr>
          <p:cNvSpPr txBox="1">
            <a:spLocks/>
          </p:cNvSpPr>
          <p:nvPr/>
        </p:nvSpPr>
        <p:spPr>
          <a:xfrm>
            <a:off x="452767" y="1246987"/>
            <a:ext cx="3994352" cy="2167632"/>
          </a:xfrm>
          <a:prstGeom prst="rect">
            <a:avLst/>
          </a:prstGeom>
          <a:noFill/>
          <a:ln w="19050">
            <a:noFill/>
          </a:ln>
        </p:spPr>
        <p:txBody>
          <a:bodyPr lIns="0" tIns="0" rIns="0" bIns="0" anchor="t" anchorCtr="0"/>
          <a:lstStyle>
            <a:lvl1pPr marL="60325" indent="-60325" algn="l" defTabSz="457200" rtl="0" eaLnBrk="1" latinLnBrk="0" hangingPunct="1">
              <a:spcBef>
                <a:spcPts val="600"/>
              </a:spcBef>
              <a:buSzPct val="30000"/>
              <a:buFont typeface="Arial" panose="020B0604020202020204" pitchFamily="34" charset="0"/>
              <a:buChar char=" "/>
              <a:tabLst/>
              <a:defRPr sz="1100" kern="1200">
                <a:solidFill>
                  <a:schemeClr val="tx1"/>
                </a:solidFill>
                <a:latin typeface="+mn-lt"/>
                <a:ea typeface="+mn-ea"/>
                <a:cs typeface="+mn-cs"/>
              </a:defRPr>
            </a:lvl1pPr>
            <a:lvl2pPr marL="742950" indent="-285750" algn="l" defTabSz="457200" rtl="0" eaLnBrk="1" latinLnBrk="0" hangingPunct="1">
              <a:spcBef>
                <a:spcPts val="600"/>
              </a:spcBef>
              <a:buFont typeface="Arial" panose="020B0604020202020204" pitchFamily="34" charset="0"/>
              <a:buChar char="•"/>
              <a:defRPr sz="1100" kern="1200">
                <a:solidFill>
                  <a:schemeClr val="tx1"/>
                </a:solidFill>
                <a:latin typeface="+mn-lt"/>
                <a:ea typeface="+mn-ea"/>
                <a:cs typeface="+mn-cs"/>
              </a:defRPr>
            </a:lvl2pPr>
            <a:lvl3pPr marL="1143000" indent="-228600" algn="l" defTabSz="4572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3pPr>
            <a:lvl4pPr marL="1600200" indent="-228600" algn="l" defTabSz="4572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4pPr>
            <a:lvl5pPr marL="2005013" indent="-176213" algn="l" defTabSz="457200" rtl="0" eaLnBrk="1" latinLnBrk="0" hangingPunct="1">
              <a:spcBef>
                <a:spcPts val="600"/>
              </a:spcBef>
              <a:buFont typeface="Arial" panose="020B0604020202020204" pitchFamily="34" charset="0"/>
              <a:buChar char="-"/>
              <a:tabLst/>
              <a:defRPr sz="9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600"/>
              </a:spcBef>
              <a:spcAft>
                <a:spcPts val="24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E6F3E"/>
                </a:solidFill>
                <a:effectLst/>
                <a:uLnTx/>
                <a:uFillTx/>
                <a:latin typeface="Arial Narrow" panose="020B0606020202030204" pitchFamily="34" charset="0"/>
                <a:ea typeface="+mn-ea"/>
                <a:cs typeface="+mn-cs"/>
              </a:rPr>
              <a:t>The Purdue Research Foundation (‘PRF’) exists for the sole benefit of Purdue University. The Office of Investments, housed under PRF, is charged with managing the University’s Endowment assets, as well as a cash pool from the University’s balance sheet.</a:t>
            </a:r>
          </a:p>
        </p:txBody>
      </p:sp>
      <p:sp>
        <p:nvSpPr>
          <p:cNvPr id="15" name="Rectangle 14">
            <a:extLst>
              <a:ext uri="{FF2B5EF4-FFF2-40B4-BE49-F238E27FC236}">
                <a16:creationId xmlns:a16="http://schemas.microsoft.com/office/drawing/2014/main" id="{F8E5B8D3-CC8B-AB20-398E-CA78AAEAD9CA}"/>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pic>
        <p:nvPicPr>
          <p:cNvPr id="20" name="Picture 19" descr="A person in a green shirt&#10;&#10;AI-generated content may be incorrect.">
            <a:extLst>
              <a:ext uri="{FF2B5EF4-FFF2-40B4-BE49-F238E27FC236}">
                <a16:creationId xmlns:a16="http://schemas.microsoft.com/office/drawing/2014/main" id="{B06BB5D5-645F-F3BB-F788-2EAFFF20BF1A}"/>
              </a:ext>
            </a:extLst>
          </p:cNvPr>
          <p:cNvPicPr>
            <a:picLocks noChangeAspect="1"/>
          </p:cNvPicPr>
          <p:nvPr/>
        </p:nvPicPr>
        <p:blipFill>
          <a:blip r:embed="rId8"/>
          <a:srcRect l="2376" t="13" r="1581" b="25094"/>
          <a:stretch/>
        </p:blipFill>
        <p:spPr>
          <a:xfrm>
            <a:off x="8526378" y="1141155"/>
            <a:ext cx="1003278" cy="1005840"/>
          </a:xfrm>
          <a:prstGeom prst="flowChartConnector">
            <a:avLst/>
          </a:prstGeom>
          <a:effectLst>
            <a:outerShdw blurRad="50800" dist="38100" algn="l" rotWithShape="0">
              <a:prstClr val="black">
                <a:alpha val="40000"/>
              </a:prstClr>
            </a:outerShdw>
          </a:effectLst>
        </p:spPr>
      </p:pic>
      <p:sp>
        <p:nvSpPr>
          <p:cNvPr id="21" name="Title 6">
            <a:extLst>
              <a:ext uri="{FF2B5EF4-FFF2-40B4-BE49-F238E27FC236}">
                <a16:creationId xmlns:a16="http://schemas.microsoft.com/office/drawing/2014/main" id="{833D547A-6EAF-4A2D-D2AB-5278C7190FFA}"/>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Tree>
    <p:extLst>
      <p:ext uri="{BB962C8B-B14F-4D97-AF65-F5344CB8AC3E}">
        <p14:creationId xmlns:p14="http://schemas.microsoft.com/office/powerpoint/2010/main" val="2752421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707C5-137C-B6D9-E5B0-F373FD47F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359D4E-E436-2F07-F49A-42C0BBCEAC27}"/>
              </a:ext>
            </a:extLst>
          </p:cNvPr>
          <p:cNvSpPr>
            <a:spLocks noGrp="1"/>
          </p:cNvSpPr>
          <p:nvPr>
            <p:ph type="title"/>
          </p:nvPr>
        </p:nvSpPr>
        <p:spPr>
          <a:xfrm>
            <a:off x="452767" y="685800"/>
            <a:ext cx="10824833" cy="723901"/>
          </a:xfrm>
        </p:spPr>
        <p:txBody>
          <a:bodyPr/>
          <a:lstStyle/>
          <a:p>
            <a:r>
              <a:rPr lang="en-US" dirty="0"/>
              <a:t>Funds under management</a:t>
            </a:r>
            <a:endParaRPr lang="en-US" dirty="0">
              <a:solidFill>
                <a:schemeClr val="accent6"/>
              </a:solidFill>
            </a:endParaRPr>
          </a:p>
        </p:txBody>
      </p:sp>
      <p:sp>
        <p:nvSpPr>
          <p:cNvPr id="11" name="Slide Number Placeholder 7">
            <a:extLst>
              <a:ext uri="{FF2B5EF4-FFF2-40B4-BE49-F238E27FC236}">
                <a16:creationId xmlns:a16="http://schemas.microsoft.com/office/drawing/2014/main" id="{AB71F752-8F83-501F-C7D9-BA0881023932}"/>
              </a:ext>
            </a:extLst>
          </p:cNvPr>
          <p:cNvSpPr>
            <a:spLocks noGrp="1"/>
          </p:cNvSpPr>
          <p:nvPr>
            <p:ph type="sldNum" sz="quarter" idx="12"/>
          </p:nvPr>
        </p:nvSpPr>
        <p:spPr>
          <a:xfrm>
            <a:off x="11572132" y="6449186"/>
            <a:ext cx="325335" cy="13716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2643E34-DC33-45ED-8E33-EC0D5991E9A4}" type="slidenum">
              <a:rPr kumimoji="0" lang="en-US" sz="900" b="0" i="0" u="none" strike="noStrike" kern="1200" cap="none" spc="0" normalizeH="0" baseline="0" noProof="0">
                <a:ln>
                  <a:noFill/>
                </a:ln>
                <a:solidFill>
                  <a:srgbClr val="8E6F3E"/>
                </a:solidFill>
                <a:effectLst/>
                <a:uLnTx/>
                <a:uFillTx/>
                <a:latin typeface="Arial Black" panose="020B0A040201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8E6F3E"/>
              </a:solidFill>
              <a:effectLst/>
              <a:uLnTx/>
              <a:uFillTx/>
              <a:latin typeface="Arial Black" panose="020B0A04020102020204"/>
              <a:ea typeface="+mn-ea"/>
              <a:cs typeface="+mn-cs"/>
            </a:endParaRPr>
          </a:p>
        </p:txBody>
      </p:sp>
      <p:cxnSp>
        <p:nvCxnSpPr>
          <p:cNvPr id="10" name="Straight Connector 9">
            <a:extLst>
              <a:ext uri="{FF2B5EF4-FFF2-40B4-BE49-F238E27FC236}">
                <a16:creationId xmlns:a16="http://schemas.microsoft.com/office/drawing/2014/main" id="{3B415FED-C0B8-91CB-C8D3-81AC310450EF}"/>
              </a:ext>
            </a:extLst>
          </p:cNvPr>
          <p:cNvCxnSpPr>
            <a:cxnSpLocks/>
          </p:cNvCxnSpPr>
          <p:nvPr/>
        </p:nvCxnSpPr>
        <p:spPr>
          <a:xfrm>
            <a:off x="450195" y="1141154"/>
            <a:ext cx="1771650" cy="0"/>
          </a:xfrm>
          <a:prstGeom prst="line">
            <a:avLst/>
          </a:prstGeom>
          <a:ln w="38100" cap="flat">
            <a:solidFill>
              <a:schemeClr val="accent1"/>
            </a:solidFill>
            <a:round/>
          </a:ln>
          <a:effectLst/>
        </p:spPr>
        <p:style>
          <a:lnRef idx="2">
            <a:schemeClr val="accent1"/>
          </a:lnRef>
          <a:fillRef idx="0">
            <a:schemeClr val="accent1"/>
          </a:fillRef>
          <a:effectRef idx="1">
            <a:schemeClr val="accent1"/>
          </a:effectRef>
          <a:fontRef idx="minor">
            <a:schemeClr val="tx1"/>
          </a:fontRef>
        </p:style>
      </p:cxnSp>
      <p:grpSp>
        <p:nvGrpSpPr>
          <p:cNvPr id="55" name="Group 54">
            <a:extLst>
              <a:ext uri="{FF2B5EF4-FFF2-40B4-BE49-F238E27FC236}">
                <a16:creationId xmlns:a16="http://schemas.microsoft.com/office/drawing/2014/main" id="{3B5BB113-6B9C-D22F-57D2-5EFA01D89834}"/>
              </a:ext>
            </a:extLst>
          </p:cNvPr>
          <p:cNvGrpSpPr/>
          <p:nvPr/>
        </p:nvGrpSpPr>
        <p:grpSpPr>
          <a:xfrm>
            <a:off x="624123" y="1982710"/>
            <a:ext cx="10482119" cy="4092685"/>
            <a:chOff x="-211294" y="2925072"/>
            <a:chExt cx="9818334" cy="3064139"/>
          </a:xfrm>
        </p:grpSpPr>
        <p:cxnSp>
          <p:nvCxnSpPr>
            <p:cNvPr id="53" name="Straight Connector 52">
              <a:extLst>
                <a:ext uri="{FF2B5EF4-FFF2-40B4-BE49-F238E27FC236}">
                  <a16:creationId xmlns:a16="http://schemas.microsoft.com/office/drawing/2014/main" id="{0D3597A2-A71E-3095-4928-E52E6F50A926}"/>
                </a:ext>
              </a:extLst>
            </p:cNvPr>
            <p:cNvCxnSpPr>
              <a:cxnSpLocks/>
            </p:cNvCxnSpPr>
            <p:nvPr/>
          </p:nvCxnSpPr>
          <p:spPr>
            <a:xfrm flipH="1">
              <a:off x="3079688" y="4648276"/>
              <a:ext cx="1" cy="64008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35">
              <a:extLst>
                <a:ext uri="{FF2B5EF4-FFF2-40B4-BE49-F238E27FC236}">
                  <a16:creationId xmlns:a16="http://schemas.microsoft.com/office/drawing/2014/main" id="{1B9EDF4A-1358-D611-4254-BC02D6472EB9}"/>
                </a:ext>
              </a:extLst>
            </p:cNvPr>
            <p:cNvCxnSpPr>
              <a:cxnSpLocks/>
            </p:cNvCxnSpPr>
            <p:nvPr/>
          </p:nvCxnSpPr>
          <p:spPr>
            <a:xfrm rot="5400000">
              <a:off x="1294875" y="4173908"/>
              <a:ext cx="640080" cy="1645920"/>
            </a:xfrm>
            <a:prstGeom prst="bentConnector3">
              <a:avLst>
                <a:gd name="adj1" fmla="val 49998"/>
              </a:avLst>
            </a:prstGeom>
            <a:noFill/>
            <a:ln w="9525" cap="flat" cmpd="sng" algn="ctr">
              <a:solidFill>
                <a:srgbClr val="C4BFC0"/>
              </a:solidFill>
              <a:prstDash val="solid"/>
              <a:miter lim="800000"/>
            </a:ln>
            <a:effectLst/>
          </p:spPr>
        </p:cxnSp>
        <p:cxnSp>
          <p:nvCxnSpPr>
            <p:cNvPr id="47" name="Straight Connector 35">
              <a:extLst>
                <a:ext uri="{FF2B5EF4-FFF2-40B4-BE49-F238E27FC236}">
                  <a16:creationId xmlns:a16="http://schemas.microsoft.com/office/drawing/2014/main" id="{DA956878-E75B-7F98-5FB5-7445C753619A}"/>
                </a:ext>
              </a:extLst>
            </p:cNvPr>
            <p:cNvCxnSpPr>
              <a:cxnSpLocks/>
            </p:cNvCxnSpPr>
            <p:nvPr/>
          </p:nvCxnSpPr>
          <p:spPr>
            <a:xfrm rot="5400000">
              <a:off x="3806967" y="2926574"/>
              <a:ext cx="640080" cy="2148840"/>
            </a:xfrm>
            <a:prstGeom prst="bentConnector3">
              <a:avLst>
                <a:gd name="adj1" fmla="val 49998"/>
              </a:avLst>
            </a:prstGeom>
            <a:noFill/>
            <a:ln w="9525" cap="flat" cmpd="sng" algn="ctr">
              <a:solidFill>
                <a:srgbClr val="C4BFC0"/>
              </a:solidFill>
              <a:prstDash val="solid"/>
              <a:miter lim="800000"/>
            </a:ln>
            <a:effectLst/>
          </p:spPr>
        </p:cxnSp>
        <p:cxnSp>
          <p:nvCxnSpPr>
            <p:cNvPr id="49" name="Straight Connector 48">
              <a:extLst>
                <a:ext uri="{FF2B5EF4-FFF2-40B4-BE49-F238E27FC236}">
                  <a16:creationId xmlns:a16="http://schemas.microsoft.com/office/drawing/2014/main" id="{714F8EAF-D0D6-3B2E-04FE-3BA4F34659BC}"/>
                </a:ext>
              </a:extLst>
            </p:cNvPr>
            <p:cNvCxnSpPr>
              <a:cxnSpLocks/>
            </p:cNvCxnSpPr>
            <p:nvPr/>
          </p:nvCxnSpPr>
          <p:spPr>
            <a:xfrm flipH="1">
              <a:off x="5831178" y="3721904"/>
              <a:ext cx="1" cy="457200"/>
            </a:xfrm>
            <a:prstGeom prst="line">
              <a:avLst/>
            </a:prstGeom>
            <a:ln w="9525" cap="flat">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35">
              <a:extLst>
                <a:ext uri="{FF2B5EF4-FFF2-40B4-BE49-F238E27FC236}">
                  <a16:creationId xmlns:a16="http://schemas.microsoft.com/office/drawing/2014/main" id="{45EB08E6-A64C-26BA-A7DD-F953E40004C9}"/>
                </a:ext>
              </a:extLst>
            </p:cNvPr>
            <p:cNvCxnSpPr>
              <a:cxnSpLocks/>
            </p:cNvCxnSpPr>
            <p:nvPr/>
          </p:nvCxnSpPr>
          <p:spPr>
            <a:xfrm rot="16200000" flipV="1">
              <a:off x="4203119" y="4165242"/>
              <a:ext cx="640080" cy="1645920"/>
            </a:xfrm>
            <a:prstGeom prst="bentConnector3">
              <a:avLst>
                <a:gd name="adj1" fmla="val 49998"/>
              </a:avLst>
            </a:prstGeom>
            <a:noFill/>
            <a:ln w="9525" cap="flat" cmpd="sng" algn="ctr">
              <a:solidFill>
                <a:srgbClr val="C4BFC0"/>
              </a:solidFill>
              <a:prstDash val="solid"/>
              <a:miter lim="800000"/>
            </a:ln>
            <a:effectLst/>
          </p:spPr>
        </p:cxnSp>
        <p:cxnSp>
          <p:nvCxnSpPr>
            <p:cNvPr id="16" name="Straight Connector 35">
              <a:extLst>
                <a:ext uri="{FF2B5EF4-FFF2-40B4-BE49-F238E27FC236}">
                  <a16:creationId xmlns:a16="http://schemas.microsoft.com/office/drawing/2014/main" id="{AAEAFC31-98EC-D16C-0B6D-126D30E046E6}"/>
                </a:ext>
              </a:extLst>
            </p:cNvPr>
            <p:cNvCxnSpPr>
              <a:cxnSpLocks/>
            </p:cNvCxnSpPr>
            <p:nvPr/>
          </p:nvCxnSpPr>
          <p:spPr>
            <a:xfrm rot="16200000" flipV="1">
              <a:off x="7185916" y="2921405"/>
              <a:ext cx="640080" cy="2167128"/>
            </a:xfrm>
            <a:prstGeom prst="bentConnector3">
              <a:avLst>
                <a:gd name="adj1" fmla="val 49998"/>
              </a:avLst>
            </a:prstGeom>
            <a:noFill/>
            <a:ln w="9525" cap="flat" cmpd="sng" algn="ctr">
              <a:solidFill>
                <a:srgbClr val="C4BFC0"/>
              </a:solidFill>
              <a:prstDash val="solid"/>
              <a:miter lim="800000"/>
            </a:ln>
            <a:effectLst/>
          </p:spPr>
        </p:cxnSp>
        <p:sp>
          <p:nvSpPr>
            <p:cNvPr id="28" name="Rectangle: Rounded Corners 27">
              <a:extLst>
                <a:ext uri="{FF2B5EF4-FFF2-40B4-BE49-F238E27FC236}">
                  <a16:creationId xmlns:a16="http://schemas.microsoft.com/office/drawing/2014/main" id="{2DA8893B-DEF3-9F5C-104E-58E27BAC351D}"/>
                </a:ext>
              </a:extLst>
            </p:cNvPr>
            <p:cNvSpPr/>
            <p:nvPr/>
          </p:nvSpPr>
          <p:spPr>
            <a:xfrm>
              <a:off x="4831990" y="2925072"/>
              <a:ext cx="1998377" cy="822960"/>
            </a:xfrm>
            <a:prstGeom prst="roundRect">
              <a:avLst>
                <a:gd name="adj" fmla="val 8778"/>
              </a:avLst>
            </a:prstGeom>
            <a:solidFill>
              <a:schemeClr val="tx1"/>
            </a:solidFill>
            <a:ln>
              <a:solidFill>
                <a:schemeClr val="tx1"/>
              </a:solidFill>
            </a:ln>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1" i="0" u="none" strike="noStrike" kern="0" cap="none" spc="0" normalizeH="0" baseline="0" noProof="0" dirty="0">
                  <a:ln>
                    <a:noFill/>
                  </a:ln>
                  <a:solidFill>
                    <a:schemeClr val="bg1"/>
                  </a:solidFill>
                  <a:effectLst/>
                  <a:uLnTx/>
                  <a:uFillTx/>
                  <a:latin typeface="Arial Narrow" panose="020B0606020202030204" pitchFamily="34" charset="0"/>
                  <a:ea typeface="+mn-ea"/>
                  <a:cs typeface="+mn-cs"/>
                </a:rPr>
                <a:t>Total Endowments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DDB945"/>
                  </a:solidFill>
                  <a:effectLst/>
                  <a:uLnTx/>
                  <a:uFillTx/>
                  <a:latin typeface="Arial Narrow" panose="020B0606020202030204" pitchFamily="34" charset="0"/>
                  <a:ea typeface="+mn-ea"/>
                  <a:cs typeface="+mn-cs"/>
                </a:rPr>
                <a:t>$4,437</a:t>
              </a:r>
              <a:endParaRPr kumimoji="0" lang="th-TH" sz="2000" b="1" i="0" u="none" strike="noStrike" kern="0" cap="none" spc="0" normalizeH="0" baseline="0" noProof="0" dirty="0">
                <a:ln>
                  <a:noFill/>
                </a:ln>
                <a:solidFill>
                  <a:srgbClr val="DDB945"/>
                </a:solidFill>
                <a:effectLst/>
                <a:uLnTx/>
                <a:uFillTx/>
                <a:latin typeface="Arial Narrow" panose="020B0606020202030204" pitchFamily="34" charset="0"/>
                <a:ea typeface="+mn-ea"/>
                <a:cs typeface="Cordia New" panose="020B0304020202020204" pitchFamily="34" charset="-34"/>
              </a:endParaRPr>
            </a:p>
          </p:txBody>
        </p:sp>
        <p:sp>
          <p:nvSpPr>
            <p:cNvPr id="29" name="Rectangle: Rounded Corners 28">
              <a:extLst>
                <a:ext uri="{FF2B5EF4-FFF2-40B4-BE49-F238E27FC236}">
                  <a16:creationId xmlns:a16="http://schemas.microsoft.com/office/drawing/2014/main" id="{2327896D-D31E-28A5-10DD-50CCE7A771C0}"/>
                </a:ext>
              </a:extLst>
            </p:cNvPr>
            <p:cNvSpPr/>
            <p:nvPr/>
          </p:nvSpPr>
          <p:spPr>
            <a:xfrm>
              <a:off x="4831882" y="4125270"/>
              <a:ext cx="2016888"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PIPC-QUASI ENDOWMENT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$766</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30" name="Rectangle: Rounded Corners 29">
              <a:extLst>
                <a:ext uri="{FF2B5EF4-FFF2-40B4-BE49-F238E27FC236}">
                  <a16:creationId xmlns:a16="http://schemas.microsoft.com/office/drawing/2014/main" id="{D8B9CB0D-6E80-C3F3-C9E2-5D50BC8065C0}"/>
                </a:ext>
              </a:extLst>
            </p:cNvPr>
            <p:cNvSpPr/>
            <p:nvPr/>
          </p:nvSpPr>
          <p:spPr>
            <a:xfrm>
              <a:off x="2063785" y="4122092"/>
              <a:ext cx="2023749"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ENDOWMENTS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$3,573</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31" name="Rectangle: Rounded Corners 30">
              <a:extLst>
                <a:ext uri="{FF2B5EF4-FFF2-40B4-BE49-F238E27FC236}">
                  <a16:creationId xmlns:a16="http://schemas.microsoft.com/office/drawing/2014/main" id="{CC8DE5C5-16C7-5E5E-B064-7665C6B76D37}"/>
                </a:ext>
              </a:extLst>
            </p:cNvPr>
            <p:cNvSpPr/>
            <p:nvPr/>
          </p:nvSpPr>
          <p:spPr>
            <a:xfrm>
              <a:off x="-211294" y="5158782"/>
              <a:ext cx="2023748"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PURDUE UNIVERSITY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$2,448</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32" name="Rectangle: Rounded Corners 31">
              <a:extLst>
                <a:ext uri="{FF2B5EF4-FFF2-40B4-BE49-F238E27FC236}">
                  <a16:creationId xmlns:a16="http://schemas.microsoft.com/office/drawing/2014/main" id="{4EEB8B52-A317-FD4C-5401-ECF7B5C480C3}"/>
                </a:ext>
              </a:extLst>
            </p:cNvPr>
            <p:cNvSpPr/>
            <p:nvPr/>
          </p:nvSpPr>
          <p:spPr>
            <a:xfrm>
              <a:off x="2059951" y="5156823"/>
              <a:ext cx="2023748"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PURDUE RESEARCH FOUNDATION**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$1,088</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34" name="Rectangle: Rounded Corners 33">
              <a:extLst>
                <a:ext uri="{FF2B5EF4-FFF2-40B4-BE49-F238E27FC236}">
                  <a16:creationId xmlns:a16="http://schemas.microsoft.com/office/drawing/2014/main" id="{49245F93-C9C9-01AD-D5F6-255E04C07FD4}"/>
                </a:ext>
              </a:extLst>
            </p:cNvPr>
            <p:cNvSpPr/>
            <p:nvPr/>
          </p:nvSpPr>
          <p:spPr>
            <a:xfrm>
              <a:off x="7590152" y="4122092"/>
              <a:ext cx="2016888" cy="628637"/>
            </a:xfrm>
            <a:prstGeom prst="roundRect">
              <a:avLst>
                <a:gd name="adj" fmla="val 8778"/>
              </a:avLst>
            </a:prstGeom>
            <a:solidFill>
              <a:srgbClr val="CFB991"/>
            </a:solidFill>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SEPARATELY HELD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mn-cs"/>
                </a:rPr>
                <a:t>$98</a:t>
              </a:r>
              <a:endParaRPr kumimoji="0" lang="th-TH" sz="2000" b="1" i="0" u="none" strike="noStrike" kern="0" cap="none" spc="0" normalizeH="0" baseline="0" noProof="0" dirty="0">
                <a:ln>
                  <a:noFill/>
                </a:ln>
                <a:solidFill>
                  <a:srgbClr val="000000"/>
                </a:solidFill>
                <a:effectLst/>
                <a:uLnTx/>
                <a:uFillTx/>
                <a:latin typeface="Arial Narrow" panose="020B0606020202030204" pitchFamily="34" charset="0"/>
                <a:ea typeface="+mn-ea"/>
                <a:cs typeface="Cordia New" panose="020B0304020202020204" pitchFamily="34" charset="-34"/>
              </a:endParaRPr>
            </a:p>
          </p:txBody>
        </p:sp>
        <p:sp>
          <p:nvSpPr>
            <p:cNvPr id="45" name="Footer Placeholder 2">
              <a:extLst>
                <a:ext uri="{FF2B5EF4-FFF2-40B4-BE49-F238E27FC236}">
                  <a16:creationId xmlns:a16="http://schemas.microsoft.com/office/drawing/2014/main" id="{64511655-634E-C017-1063-E3A487C0C363}"/>
                </a:ext>
              </a:extLst>
            </p:cNvPr>
            <p:cNvSpPr txBox="1">
              <a:spLocks/>
            </p:cNvSpPr>
            <p:nvPr/>
          </p:nvSpPr>
          <p:spPr>
            <a:xfrm>
              <a:off x="2076748" y="5793407"/>
              <a:ext cx="1587830" cy="195804"/>
            </a:xfrm>
            <a:prstGeom prst="rect">
              <a:avLst/>
            </a:prstGeom>
          </p:spPr>
          <p:txBody>
            <a:bodyPr vert="horz" lIns="0" tIns="0" rIns="0" bIns="0" rtlCol="0" anchor="b"/>
            <a:lstStyle>
              <a:defPPr>
                <a:defRPr lang="en-US"/>
              </a:defPPr>
              <a:lvl1pPr marL="0" algn="l" defTabSz="914400" rtl="0" eaLnBrk="1" latinLnBrk="0" hangingPunct="1">
                <a:defRPr sz="900" kern="1200">
                  <a:solidFill>
                    <a:srgbClr val="9D97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9D9795"/>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D9795"/>
                  </a:solidFill>
                  <a:effectLst/>
                  <a:uLnTx/>
                  <a:uFillTx/>
                  <a:latin typeface="Arial Narrow" panose="020B0606020202030204" pitchFamily="34" charset="0"/>
                  <a:ea typeface="+mn-ea"/>
                  <a:cs typeface="+mn-cs"/>
                </a:rPr>
                <a:t>** Purdue Research Foundation includes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9D9795"/>
                  </a:solidFill>
                  <a:effectLst/>
                  <a:uLnTx/>
                  <a:uFillTx/>
                  <a:latin typeface="Arial Narrow" panose="020B0606020202030204" pitchFamily="34" charset="0"/>
                  <a:ea typeface="+mn-ea"/>
                  <a:cs typeface="+mn-cs"/>
                </a:rPr>
                <a:t>Purdue Global-Quasi of $19.8</a:t>
              </a:r>
            </a:p>
          </p:txBody>
        </p:sp>
        <p:sp>
          <p:nvSpPr>
            <p:cNvPr id="15" name="Rectangle: Rounded Corners 14">
              <a:extLst>
                <a:ext uri="{FF2B5EF4-FFF2-40B4-BE49-F238E27FC236}">
                  <a16:creationId xmlns:a16="http://schemas.microsoft.com/office/drawing/2014/main" id="{840FEF32-2296-6296-066C-2C629A36B9C7}"/>
                </a:ext>
              </a:extLst>
            </p:cNvPr>
            <p:cNvSpPr/>
            <p:nvPr/>
          </p:nvSpPr>
          <p:spPr>
            <a:xfrm>
              <a:off x="4331196" y="5158172"/>
              <a:ext cx="2023748" cy="628637"/>
            </a:xfrm>
            <a:prstGeom prst="roundRect">
              <a:avLst>
                <a:gd name="adj" fmla="val 8778"/>
              </a:avLst>
            </a:prstGeom>
            <a:solidFill>
              <a:srgbClr val="8E6F3E"/>
            </a:solidFill>
            <a:ln w="25400">
              <a:solidFill>
                <a:schemeClr val="tx1"/>
              </a:solidFill>
            </a:ln>
            <a:effectLst>
              <a:outerShdw blurRad="50800" dist="38100" dir="5400000" algn="t" rotWithShape="0">
                <a:srgbClr val="C4BFC0">
                  <a:alpha val="40000"/>
                </a:srgbClr>
              </a:outerShdw>
            </a:effectLst>
          </p:spPr>
          <p:txBody>
            <a:bodyPr lIns="0" tIns="0" rIns="0" bIns="0" anchor="ctr" anchorCtr="0"/>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100" b="1" i="0" u="none" strike="noStrike" kern="0" cap="none" spc="0" normalizeH="0" baseline="0" noProof="0" dirty="0">
                  <a:ln>
                    <a:noFill/>
                  </a:ln>
                  <a:solidFill>
                    <a:schemeClr val="bg1"/>
                  </a:solidFill>
                  <a:effectLst/>
                  <a:uLnTx/>
                  <a:uFillTx/>
                  <a:latin typeface="Arial Narrow" panose="020B0606020202030204" pitchFamily="34" charset="0"/>
                  <a:ea typeface="+mn-ea"/>
                  <a:cs typeface="+mn-cs"/>
                </a:rPr>
                <a:t>PURDUE ALUMNI ASSOCIATION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0" cap="none" spc="0" normalizeH="0" baseline="0" noProof="0" dirty="0">
                  <a:ln>
                    <a:noFill/>
                  </a:ln>
                  <a:solidFill>
                    <a:schemeClr val="bg1"/>
                  </a:solidFill>
                  <a:effectLst/>
                  <a:uLnTx/>
                  <a:uFillTx/>
                  <a:latin typeface="Arial Narrow" panose="020B0606020202030204" pitchFamily="34" charset="0"/>
                  <a:ea typeface="+mn-ea"/>
                  <a:cs typeface="+mn-cs"/>
                </a:rPr>
                <a:t>$37</a:t>
              </a:r>
              <a:endParaRPr kumimoji="0" lang="th-TH" sz="2000" b="1" i="0" u="none" strike="noStrike" kern="0" cap="none" spc="0" normalizeH="0" baseline="0" noProof="0" dirty="0">
                <a:ln>
                  <a:noFill/>
                </a:ln>
                <a:solidFill>
                  <a:schemeClr val="bg1"/>
                </a:solidFill>
                <a:effectLst/>
                <a:uLnTx/>
                <a:uFillTx/>
                <a:latin typeface="Arial Narrow" panose="020B0606020202030204" pitchFamily="34" charset="0"/>
                <a:ea typeface="+mn-ea"/>
                <a:cs typeface="Cordia New" panose="020B0304020202020204" pitchFamily="34" charset="-34"/>
              </a:endParaRPr>
            </a:p>
          </p:txBody>
        </p:sp>
      </p:grpSp>
      <p:sp>
        <p:nvSpPr>
          <p:cNvPr id="4" name="Rectangle 3">
            <a:extLst>
              <a:ext uri="{FF2B5EF4-FFF2-40B4-BE49-F238E27FC236}">
                <a16:creationId xmlns:a16="http://schemas.microsoft.com/office/drawing/2014/main" id="{58D64C53-C91D-7753-FFF3-3C12B2FB97BC}"/>
              </a:ext>
            </a:extLst>
          </p:cNvPr>
          <p:cNvSpPr/>
          <p:nvPr/>
        </p:nvSpPr>
        <p:spPr>
          <a:xfrm>
            <a:off x="8458201" y="-9368"/>
            <a:ext cx="3276600" cy="3474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defRPr/>
            </a:pPr>
            <a:r>
              <a:rPr lang="en-US" sz="900" dirty="0">
                <a:solidFill>
                  <a:srgbClr val="333333"/>
                </a:solidFill>
                <a:latin typeface="Arial" panose="020B0604020202020204"/>
              </a:rPr>
              <a:t>PIP PORTFOLIO UPDATE</a:t>
            </a:r>
            <a:r>
              <a:rPr lang="en-US" sz="900" dirty="0">
                <a:solidFill>
                  <a:srgbClr val="333333"/>
                </a:solidFill>
                <a:latin typeface="Arial Black" panose="020B0A04020102020204"/>
              </a:rPr>
              <a:t>  </a:t>
            </a:r>
            <a:r>
              <a:rPr lang="en-US" sz="900" dirty="0">
                <a:solidFill>
                  <a:srgbClr val="333333"/>
                </a:solidFill>
                <a:latin typeface="Arial" panose="020B0604020202020204"/>
              </a:rPr>
              <a:t>|  AS OF JUNE 30, 2025 </a:t>
            </a:r>
            <a:endParaRPr lang="en-US" sz="900" cap="all" dirty="0">
              <a:solidFill>
                <a:srgbClr val="333333"/>
              </a:solidFill>
              <a:latin typeface="Arial" panose="020B0604020202020204"/>
            </a:endParaRPr>
          </a:p>
        </p:txBody>
      </p:sp>
      <p:sp>
        <p:nvSpPr>
          <p:cNvPr id="5" name="Title 6">
            <a:extLst>
              <a:ext uri="{FF2B5EF4-FFF2-40B4-BE49-F238E27FC236}">
                <a16:creationId xmlns:a16="http://schemas.microsoft.com/office/drawing/2014/main" id="{4FC198FB-1BE8-7A79-D77E-F49DA6262972}"/>
              </a:ext>
            </a:extLst>
          </p:cNvPr>
          <p:cNvSpPr txBox="1">
            <a:spLocks/>
          </p:cNvSpPr>
          <p:nvPr/>
        </p:nvSpPr>
        <p:spPr>
          <a:xfrm>
            <a:off x="452767" y="340261"/>
            <a:ext cx="10224159" cy="25719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marL="0" marR="0" lvl="0" indent="0" algn="l" defTabSz="457200" rtl="0" eaLnBrk="1" fontAlgn="auto" latinLnBrk="0" hangingPunct="1">
              <a:lnSpc>
                <a:spcPct val="80000"/>
              </a:lnSpc>
              <a:spcBef>
                <a:spcPts val="0"/>
              </a:spcBef>
              <a:spcAft>
                <a:spcPts val="0"/>
              </a:spcAft>
              <a:buClrTx/>
              <a:buSzPct val="30000"/>
              <a:buFontTx/>
              <a:buNone/>
              <a:tabLst/>
              <a:defRPr/>
            </a:pPr>
            <a:r>
              <a:rPr lang="en-US" sz="1200" cap="all" dirty="0">
                <a:solidFill>
                  <a:srgbClr val="8E6F3E"/>
                </a:solidFill>
                <a:latin typeface="Arial" panose="020B0604020202020204"/>
              </a:rPr>
              <a:t>Purdue alumni association: Clubs presentation</a:t>
            </a:r>
            <a:endParaRPr kumimoji="0" lang="en-US" sz="1200" b="0" i="0" u="none" strike="noStrike" kern="1200" cap="all" spc="0" normalizeH="0" baseline="0" noProof="0" dirty="0">
              <a:ln>
                <a:noFill/>
              </a:ln>
              <a:solidFill>
                <a:srgbClr val="8E6F3E"/>
              </a:solidFill>
              <a:effectLst/>
              <a:uLnTx/>
              <a:uFillTx/>
              <a:latin typeface="Arial" panose="020B0604020202020204"/>
              <a:ea typeface="+mj-ea"/>
              <a:cs typeface="+mj-cs"/>
            </a:endParaRPr>
          </a:p>
        </p:txBody>
      </p:sp>
      <p:sp>
        <p:nvSpPr>
          <p:cNvPr id="3" name="Footer Placeholder 2">
            <a:extLst>
              <a:ext uri="{FF2B5EF4-FFF2-40B4-BE49-F238E27FC236}">
                <a16:creationId xmlns:a16="http://schemas.microsoft.com/office/drawing/2014/main" id="{62832276-0258-F608-C569-9D24D26803D6}"/>
              </a:ext>
            </a:extLst>
          </p:cNvPr>
          <p:cNvSpPr>
            <a:spLocks noGrp="1"/>
          </p:cNvSpPr>
          <p:nvPr>
            <p:ph type="ftr" sz="quarter" idx="11"/>
          </p:nvPr>
        </p:nvSpPr>
        <p:spPr>
          <a:xfrm>
            <a:off x="917329" y="6471944"/>
            <a:ext cx="3385243" cy="329982"/>
          </a:xfrm>
        </p:spPr>
        <p:txBody>
          <a:bodyPr/>
          <a:lstStyle/>
          <a:p>
            <a:pPr>
              <a:defRPr/>
            </a:pPr>
            <a:r>
              <a:rPr lang="en-US" sz="700" dirty="0">
                <a:latin typeface="Arial" panose="020B0604020202020204"/>
              </a:rPr>
              <a:t>Note: Dollars shown in millions. </a:t>
            </a:r>
          </a:p>
          <a:p>
            <a:pPr>
              <a:defRPr/>
            </a:pPr>
            <a:r>
              <a:rPr lang="en-US" sz="700" dirty="0">
                <a:latin typeface="Arial" panose="020B0604020202020204"/>
              </a:rPr>
              <a:t>Important Disclosures and Footnotes appear at the end of this report.</a:t>
            </a:r>
          </a:p>
        </p:txBody>
      </p:sp>
    </p:spTree>
    <p:extLst>
      <p:ext uri="{BB962C8B-B14F-4D97-AF65-F5344CB8AC3E}">
        <p14:creationId xmlns:p14="http://schemas.microsoft.com/office/powerpoint/2010/main" val="995826279"/>
      </p:ext>
    </p:extLst>
  </p:cSld>
  <p:clrMapOvr>
    <a:masterClrMapping/>
  </p:clrMapOvr>
</p:sld>
</file>

<file path=ppt/theme/theme1.xml><?xml version="1.0" encoding="utf-8"?>
<a:theme xmlns:a="http://schemas.openxmlformats.org/drawingml/2006/main" name="Purdue1">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20_PFLTemplate_Gold_Theme_Wide_Screen_2" id="{D5E235E7-3F6B-4949-9012-0FBD8517B327}" vid="{D11C999C-97F8-F148-8B0C-0F7EED9205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urdue Research 01">
    <a:dk1>
      <a:sysClr val="windowText" lastClr="000000"/>
    </a:dk1>
    <a:lt1>
      <a:sysClr val="window" lastClr="FFFFFF"/>
    </a:lt1>
    <a:dk2>
      <a:srgbClr val="C28E0E"/>
    </a:dk2>
    <a:lt2>
      <a:srgbClr val="FFFFFF"/>
    </a:lt2>
    <a:accent1>
      <a:srgbClr val="6E99B4"/>
    </a:accent1>
    <a:accent2>
      <a:srgbClr val="AD1F65"/>
    </a:accent2>
    <a:accent3>
      <a:srgbClr val="29A592"/>
    </a:accent3>
    <a:accent4>
      <a:srgbClr val="B46012"/>
    </a:accent4>
    <a:accent5>
      <a:srgbClr val="FF9B1A"/>
    </a:accent5>
    <a:accent6>
      <a:srgbClr val="FFD100"/>
    </a:accent6>
    <a:hlink>
      <a:srgbClr val="C28E0E"/>
    </a:hlink>
    <a:folHlink>
      <a:srgbClr val="C28E0E"/>
    </a:folHlink>
  </a:clrScheme>
  <a:fontScheme name="Purdue Research">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2A0BAF653A6458670ADA7D0EFF580" ma:contentTypeVersion="18" ma:contentTypeDescription="Create a new document." ma:contentTypeScope="" ma:versionID="93806a143398a6ba00c5e0d6e4fc5ba8">
  <xsd:schema xmlns:xsd="http://www.w3.org/2001/XMLSchema" xmlns:xs="http://www.w3.org/2001/XMLSchema" xmlns:p="http://schemas.microsoft.com/office/2006/metadata/properties" xmlns:ns2="9ee23173-6c34-4c26-8384-77e79a881b0b" xmlns:ns3="05e73b2c-bcaa-4cef-b08a-343e37c86aee" targetNamespace="http://schemas.microsoft.com/office/2006/metadata/properties" ma:root="true" ma:fieldsID="eddb8f89f668abbb3fabe1d09deb910b" ns2:_="" ns3:_="">
    <xsd:import namespace="9ee23173-6c34-4c26-8384-77e79a881b0b"/>
    <xsd:import namespace="05e73b2c-bcaa-4cef-b08a-343e37c86a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23173-6c34-4c26-8384-77e79a881b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854a4b8-6fea-4d1a-924e-9dd2b58c39a2"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3b2c-bcaa-4cef-b08a-343e37c86ae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87b51d-4713-4c82-bdb9-21381baabedf}" ma:internalName="TaxCatchAll" ma:showField="CatchAllData" ma:web="05e73b2c-bcaa-4cef-b08a-343e37c86ae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5e73b2c-bcaa-4cef-b08a-343e37c86aee" xsi:nil="true"/>
    <lcf76f155ced4ddcb4097134ff3c332f xmlns="9ee23173-6c34-4c26-8384-77e79a881b0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49DEC7-3972-475B-B12C-0B11BF1B14FE}"/>
</file>

<file path=customXml/itemProps2.xml><?xml version="1.0" encoding="utf-8"?>
<ds:datastoreItem xmlns:ds="http://schemas.openxmlformats.org/officeDocument/2006/customXml" ds:itemID="{88B3AD5B-53A0-4F65-8785-4A5F521C1B45}">
  <ds:schemaRefs>
    <ds:schemaRef ds:uri="http://schemas.microsoft.com/office/2006/documentManagement/types"/>
    <ds:schemaRef ds:uri="http://schemas.microsoft.com/office/infopath/2007/PartnerControls"/>
    <ds:schemaRef ds:uri="9ee23173-6c34-4c26-8384-77e79a881b0b"/>
    <ds:schemaRef ds:uri="http://purl.org/dc/dcmitype/"/>
    <ds:schemaRef ds:uri="05e73b2c-bcaa-4cef-b08a-343e37c86aee"/>
    <ds:schemaRef ds:uri="http://schemas.microsoft.com/office/2006/metadata/properties"/>
    <ds:schemaRef ds:uri="http://purl.org/dc/terms/"/>
    <ds:schemaRef ds:uri="http://www.w3.org/XML/1998/namespace"/>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B954AA16-3579-4510-8621-E80E681EDE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20_PFLTemplate_Gold_Theme_Wide_Ratio</Template>
  <TotalTime>23033</TotalTime>
  <Words>7210</Words>
  <Application>Microsoft Office PowerPoint</Application>
  <PresentationFormat>Widescreen</PresentationFormat>
  <Paragraphs>1026</Paragraphs>
  <Slides>55</Slides>
  <Notes>46</Notes>
  <HiddenSlides>0</HiddenSlides>
  <MMClips>0</MMClips>
  <ScaleCrop>false</ScaleCrop>
  <HeadingPairs>
    <vt:vector size="6" baseType="variant">
      <vt:variant>
        <vt:lpstr>Fonts Used</vt:lpstr>
      </vt:variant>
      <vt:variant>
        <vt:i4>22</vt:i4>
      </vt:variant>
      <vt:variant>
        <vt:lpstr>Theme</vt:lpstr>
      </vt:variant>
      <vt:variant>
        <vt:i4>1</vt:i4>
      </vt:variant>
      <vt:variant>
        <vt:lpstr>Slide Titles</vt:lpstr>
      </vt:variant>
      <vt:variant>
        <vt:i4>55</vt:i4>
      </vt:variant>
    </vt:vector>
  </HeadingPairs>
  <TitlesOfParts>
    <vt:vector size="78" baseType="lpstr">
      <vt:lpstr>Acumin Pro SemiCondensed</vt:lpstr>
      <vt:lpstr>Acumin Pro ExtraCondensed</vt:lpstr>
      <vt:lpstr>Acumin Pro Semibold</vt:lpstr>
      <vt:lpstr>United Sans Cond Medium</vt:lpstr>
      <vt:lpstr>Acumin Pro Medium</vt:lpstr>
      <vt:lpstr>Arial Body</vt:lpstr>
      <vt:lpstr>United Sans Condensed</vt:lpstr>
      <vt:lpstr>Franklin Gothic Medium (Headings)</vt:lpstr>
      <vt:lpstr>Wingdings</vt:lpstr>
      <vt:lpstr>Courier New</vt:lpstr>
      <vt:lpstr>Acumin Pro</vt:lpstr>
      <vt:lpstr>United Sans</vt:lpstr>
      <vt:lpstr>Arial Black</vt:lpstr>
      <vt:lpstr>Calibri</vt:lpstr>
      <vt:lpstr>Arial</vt:lpstr>
      <vt:lpstr>Franklin Gothic Book</vt:lpstr>
      <vt:lpstr>Arial Narrow</vt:lpstr>
      <vt:lpstr>acumin-pro</vt:lpstr>
      <vt:lpstr>United Sans Cd Md</vt:lpstr>
      <vt:lpstr>Symbol</vt:lpstr>
      <vt:lpstr>United Sans Reg Medium</vt:lpstr>
      <vt:lpstr>Franklin Gothic Medium</vt:lpstr>
      <vt:lpstr>Purdue1</vt:lpstr>
      <vt:lpstr>Alumni Club Leaders Forum</vt:lpstr>
      <vt:lpstr>Purdue Alumni Clubs Forum</vt:lpstr>
      <vt:lpstr>Purdue Alumni Clubs Forum</vt:lpstr>
      <vt:lpstr>Welcoming Darien E. Thompson</vt:lpstr>
      <vt:lpstr>PowerPoint Presentation</vt:lpstr>
      <vt:lpstr>PowerPoint Presentation</vt:lpstr>
      <vt:lpstr>Endowment Portfolio (‘pip’) update</vt:lpstr>
      <vt:lpstr>PowerPoint Presentation</vt:lpstr>
      <vt:lpstr>Funds under management</vt:lpstr>
      <vt:lpstr>OFFICE OF INVESTMENTS</vt:lpstr>
      <vt:lpstr>PowerPoint Presentation</vt:lpstr>
      <vt:lpstr>Percent to Various thresholds</vt:lpstr>
      <vt:lpstr>PowerPoint Presentation</vt:lpstr>
      <vt:lpstr>PowerPoint Presentation</vt:lpstr>
      <vt:lpstr>PowerPoint Presentation</vt:lpstr>
      <vt:lpstr>Performance vs. benchmark</vt:lpstr>
      <vt:lpstr>PowerPoint Presentation</vt:lpstr>
      <vt:lpstr>Asset Allocation vs. Target range1</vt:lpstr>
      <vt:lpstr>Disclosures &amp; footnotes</vt:lpstr>
      <vt:lpstr>Disclosures &amp; footnotes</vt:lpstr>
      <vt:lpstr>Disclosures &amp; footnotes</vt:lpstr>
      <vt:lpstr>Spending distribution discussion</vt:lpstr>
      <vt:lpstr>PowerPoint Presentation</vt:lpstr>
      <vt:lpstr>PowerPoint Presentation</vt:lpstr>
      <vt:lpstr>PowerPoint Presentation</vt:lpstr>
      <vt:lpstr>Macro &amp; Market Update</vt:lpstr>
      <vt:lpstr>PowerPoint Presentation</vt:lpstr>
      <vt:lpstr>PowerPoint Presentation</vt:lpstr>
      <vt:lpstr>PowerPoint Presentation</vt:lpstr>
      <vt:lpstr>PowerPoint Presentation</vt:lpstr>
      <vt:lpstr>Purdue Alumni Clubs Forum</vt:lpstr>
      <vt:lpstr>University Updates: 2025-2026 Enrollment  </vt:lpstr>
      <vt:lpstr>University Updates:  2025-2026 Enrollment </vt:lpstr>
      <vt:lpstr>University Updates</vt:lpstr>
      <vt:lpstr>Scholarships  </vt:lpstr>
      <vt:lpstr>PFLF Scholarship Timeline – Students </vt:lpstr>
      <vt:lpstr>PFLF Scholarship Timeline – Clubs </vt:lpstr>
      <vt:lpstr>PFLF Scholarship Application Form</vt:lpstr>
      <vt:lpstr>Scholarship Committees Submission Deadline </vt:lpstr>
      <vt:lpstr>Scholarship Budget Adjustment Request Form</vt:lpstr>
      <vt:lpstr>DFA Managed Scholarships </vt:lpstr>
      <vt:lpstr>SCHOLARSHIP PROMOTION</vt:lpstr>
      <vt:lpstr>Scholarship Promotion – Alumni Club Teams Actions </vt:lpstr>
      <vt:lpstr>Scholarship Promotion – Alumni Club Teams Actions </vt:lpstr>
      <vt:lpstr>Scholarship Promotion - Club Leader Actions </vt:lpstr>
      <vt:lpstr>Scholarship Promotion - Club Leader Actions </vt:lpstr>
      <vt:lpstr>Final Reminders </vt:lpstr>
      <vt:lpstr>Coming Up Next</vt:lpstr>
      <vt:lpstr>Event Reimbursement Process &amp; Support Options  </vt:lpstr>
      <vt:lpstr>Engagement &amp; Events Form &amp; Game Watches</vt:lpstr>
      <vt:lpstr>Engagement &amp; Events Form &amp; Game Watches</vt:lpstr>
      <vt:lpstr>Events Information and Reminders </vt:lpstr>
      <vt:lpstr>Student Events for PASE – Volunteers Needed</vt:lpstr>
      <vt:lpstr>Big Ten Blood Drive $1 Million Competition– Aug. 27- Dec. 5th</vt:lpstr>
      <vt:lpstr>Thank you!</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Alumni Clubs Forum</dc:title>
  <dc:creator>Cox, James M.</dc:creator>
  <cp:lastModifiedBy>Lutz, Ilenia H.</cp:lastModifiedBy>
  <cp:revision>224</cp:revision>
  <dcterms:created xsi:type="dcterms:W3CDTF">2023-07-19T02:26:01Z</dcterms:created>
  <dcterms:modified xsi:type="dcterms:W3CDTF">2026-02-25T19:11:40Z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0x0101002942A0BAF653A6458670ADA7D0EFF580</vt:lpwstr>
  </property>
  <property fmtid="{D5CDD505-2E9C-101B-9397-08002B2CF9AE}" pid="3" name="MediaServiceImageTags">
    <vt:lpwstr/>
  </property>
</Properties>
</file>