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 id="2147483733" r:id="rId5"/>
  </p:sldMasterIdLst>
  <p:notesMasterIdLst>
    <p:notesMasterId r:id="rId47"/>
  </p:notesMasterIdLst>
  <p:handoutMasterIdLst>
    <p:handoutMasterId r:id="rId48"/>
  </p:handoutMasterIdLst>
  <p:sldIdLst>
    <p:sldId id="256" r:id="rId6"/>
    <p:sldId id="8598" r:id="rId7"/>
    <p:sldId id="8687" r:id="rId8"/>
    <p:sldId id="8672" r:id="rId9"/>
    <p:sldId id="8978" r:id="rId10"/>
    <p:sldId id="8977" r:id="rId11"/>
    <p:sldId id="8994" r:id="rId12"/>
    <p:sldId id="8996" r:id="rId13"/>
    <p:sldId id="8995" r:id="rId14"/>
    <p:sldId id="8999" r:id="rId15"/>
    <p:sldId id="257" r:id="rId16"/>
    <p:sldId id="258" r:id="rId17"/>
    <p:sldId id="259" r:id="rId18"/>
    <p:sldId id="260" r:id="rId19"/>
    <p:sldId id="261" r:id="rId20"/>
    <p:sldId id="9000" r:id="rId21"/>
    <p:sldId id="264" r:id="rId22"/>
    <p:sldId id="266" r:id="rId23"/>
    <p:sldId id="267" r:id="rId24"/>
    <p:sldId id="265" r:id="rId25"/>
    <p:sldId id="8662" r:id="rId26"/>
    <p:sldId id="8968" r:id="rId27"/>
    <p:sldId id="8992" r:id="rId28"/>
    <p:sldId id="8989" r:id="rId29"/>
    <p:sldId id="8990" r:id="rId30"/>
    <p:sldId id="291" r:id="rId31"/>
    <p:sldId id="293" r:id="rId32"/>
    <p:sldId id="8958" r:id="rId33"/>
    <p:sldId id="8973" r:id="rId34"/>
    <p:sldId id="8984" r:id="rId35"/>
    <p:sldId id="8974" r:id="rId36"/>
    <p:sldId id="8985" r:id="rId37"/>
    <p:sldId id="8982" r:id="rId38"/>
    <p:sldId id="8983" r:id="rId39"/>
    <p:sldId id="8684" r:id="rId40"/>
    <p:sldId id="8988" r:id="rId41"/>
    <p:sldId id="8987" r:id="rId42"/>
    <p:sldId id="8991" r:id="rId43"/>
    <p:sldId id="8957" r:id="rId44"/>
    <p:sldId id="8986" r:id="rId45"/>
    <p:sldId id="262" r:id="rId46"/>
  </p:sldIdLst>
  <p:sldSz cx="12192000" cy="6858000"/>
  <p:notesSz cx="6858000" cy="9144000"/>
  <p:embeddedFontLst>
    <p:embeddedFont>
      <p:font typeface="Acumin Pro" panose="020B0604020202020204" charset="0"/>
      <p:regular r:id="rId49"/>
      <p:bold r:id="rId50"/>
      <p:italic r:id="rId51"/>
      <p:boldItalic r:id="rId52"/>
    </p:embeddedFont>
    <p:embeddedFont>
      <p:font typeface="Acumin Pro ExtraCondensed" panose="020B0604020202020204" charset="0"/>
      <p:regular r:id="rId53"/>
      <p:bold r:id="rId54"/>
      <p:italic r:id="rId55"/>
      <p:boldItalic r:id="rId56"/>
    </p:embeddedFont>
    <p:embeddedFont>
      <p:font typeface="Acumin Pro Medium" panose="020B0604020202020204" charset="0"/>
      <p:regular r:id="rId57"/>
      <p:bold r:id="rId58"/>
      <p:italic r:id="rId59"/>
      <p:boldItalic r:id="rId60"/>
    </p:embeddedFont>
    <p:embeddedFont>
      <p:font typeface="Acumin Pro Semibold" panose="020B0604020202020204" charset="0"/>
      <p:regular r:id="rId61"/>
      <p:bold r:id="rId62"/>
      <p:italic r:id="rId63"/>
      <p:boldItalic r:id="rId64"/>
    </p:embeddedFont>
    <p:embeddedFont>
      <p:font typeface="Acumin Pro SemiCondensed" panose="020B0604020202020204" charset="0"/>
      <p:regular r:id="rId65"/>
      <p:bold r:id="rId66"/>
      <p:italic r:id="rId67"/>
      <p:boldItalic r:id="rId68"/>
    </p:embeddedFont>
    <p:embeddedFont>
      <p:font typeface="Calibri (MS) Italics" panose="020B0604020202020204" charset="0"/>
      <p:regular r:id="rId69"/>
    </p:embeddedFont>
    <p:embeddedFont>
      <p:font typeface="Franklin Gothic Book" panose="020B0503020102020204" pitchFamily="34" charset="0"/>
      <p:regular r:id="rId70"/>
      <p:italic r:id="rId71"/>
    </p:embeddedFont>
    <p:embeddedFont>
      <p:font typeface="Franklin Gothic Medium" panose="020B0603020102020204" pitchFamily="34" charset="0"/>
      <p:regular r:id="rId72"/>
      <p:italic r:id="rId73"/>
    </p:embeddedFont>
    <p:embeddedFont>
      <p:font typeface="Franklin Gothic Medium Cond" panose="020B0606030402020204" pitchFamily="34" charset="0"/>
      <p:regular r:id="rId74"/>
    </p:embeddedFont>
    <p:embeddedFont>
      <p:font typeface="Montserrat" panose="00000500000000000000" pitchFamily="2" charset="0"/>
      <p:regular r:id="rId75"/>
      <p:bold r:id="rId76"/>
      <p:italic r:id="rId77"/>
      <p:boldItalic r:id="rId78"/>
    </p:embeddedFont>
    <p:embeddedFont>
      <p:font typeface="Montserrat Bold" panose="00000800000000000000" pitchFamily="2" charset="0"/>
      <p:bold r:id="rId79"/>
    </p:embeddedFont>
    <p:embeddedFont>
      <p:font typeface="Open Sauce" panose="020B0604020202020204" charset="0"/>
      <p:regular r:id="rId80"/>
    </p:embeddedFont>
    <p:embeddedFont>
      <p:font typeface="Open Sauce Bold" panose="020B0604020202020204" charset="0"/>
      <p:regular r:id="rId81"/>
    </p:embeddedFont>
    <p:embeddedFont>
      <p:font typeface="Open Sauce Light" panose="020B0604020202020204" charset="0"/>
      <p:regular r:id="rId82"/>
    </p:embeddedFont>
    <p:embeddedFont>
      <p:font typeface="Open Sauce Semi-Bold" panose="020B0604020202020204" charset="0"/>
      <p:regular r:id="rId83"/>
    </p:embeddedFont>
    <p:embeddedFont>
      <p:font typeface="United Sans Cd Md" pitchFamily="50" charset="0"/>
      <p:regular r:id="rId8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A3C"/>
    <a:srgbClr val="CD7F32"/>
    <a:srgbClr val="D8DBDE"/>
    <a:srgbClr val="D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font" Target="fonts/font36.fntdata"/><Relationship Id="rId89"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2.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8.fntdata"/><Relationship Id="rId87" Type="http://schemas.openxmlformats.org/officeDocument/2006/relationships/theme" Target="theme/theme1.xml"/><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nagan, Denise R." userId="S::drjernagan@purdueforlife.org::f0cd4137-05c2-430f-a966-ef907e9ca740" providerId="AD" clId="Web-{E59761C0-A472-C8DD-72DE-C895A0FDB438}"/>
    <pc:docChg chg="modSld">
      <pc:chgData name="Jernagan, Denise R." userId="S::drjernagan@purdueforlife.org::f0cd4137-05c2-430f-a966-ef907e9ca740" providerId="AD" clId="Web-{E59761C0-A472-C8DD-72DE-C895A0FDB438}" dt="2026-04-14T13:54:36.864" v="328" actId="20577"/>
      <pc:docMkLst>
        <pc:docMk/>
      </pc:docMkLst>
      <pc:sldChg chg="modSp">
        <pc:chgData name="Jernagan, Denise R." userId="S::drjernagan@purdueforlife.org::f0cd4137-05c2-430f-a966-ef907e9ca740" providerId="AD" clId="Web-{E59761C0-A472-C8DD-72DE-C895A0FDB438}" dt="2026-04-14T13:54:36.864" v="328" actId="20577"/>
        <pc:sldMkLst>
          <pc:docMk/>
          <pc:sldMk cId="1604075859" sldId="8962"/>
        </pc:sldMkLst>
      </pc:sldChg>
    </pc:docChg>
  </pc:docChgLst>
  <pc:docChgLst>
    <pc:chgData name="Jernagan, Denise R." userId="S::drjernagan@purdueforlife.org::f0cd4137-05c2-430f-a966-ef907e9ca740" providerId="AD" clId="Web-{E93DE14C-61B7-E0FF-A5FA-251614074FAA}"/>
    <pc:docChg chg="addSld modSld">
      <pc:chgData name="Jernagan, Denise R." userId="S::drjernagan@purdueforlife.org::f0cd4137-05c2-430f-a966-ef907e9ca740" providerId="AD" clId="Web-{E93DE14C-61B7-E0FF-A5FA-251614074FAA}" dt="2026-04-15T19:11:01.916" v="537"/>
      <pc:docMkLst>
        <pc:docMk/>
      </pc:docMkLst>
      <pc:sldChg chg="modSp add replId modNotes">
        <pc:chgData name="Jernagan, Denise R." userId="S::drjernagan@purdueforlife.org::f0cd4137-05c2-430f-a966-ef907e9ca740" providerId="AD" clId="Web-{E93DE14C-61B7-E0FF-A5FA-251614074FAA}" dt="2026-04-15T19:11:01.916" v="537"/>
        <pc:sldMkLst>
          <pc:docMk/>
          <pc:sldMk cId="1728598991" sldId="8988"/>
        </pc:sldMkLst>
        <pc:spChg chg="mod">
          <ac:chgData name="Jernagan, Denise R." userId="S::drjernagan@purdueforlife.org::f0cd4137-05c2-430f-a966-ef907e9ca740" providerId="AD" clId="Web-{E93DE14C-61B7-E0FF-A5FA-251614074FAA}" dt="2026-04-15T19:07:31.174" v="535" actId="20577"/>
          <ac:spMkLst>
            <pc:docMk/>
            <pc:sldMk cId="1728598991" sldId="8988"/>
            <ac:spMk id="2" creationId="{29A2130E-F9EE-F125-2BCC-06AD9D2AE4B1}"/>
          </ac:spMkLst>
        </pc:spChg>
        <pc:spChg chg="mod">
          <ac:chgData name="Jernagan, Denise R." userId="S::drjernagan@purdueforlife.org::f0cd4137-05c2-430f-a966-ef907e9ca740" providerId="AD" clId="Web-{E93DE14C-61B7-E0FF-A5FA-251614074FAA}" dt="2026-04-15T19:01:23.454" v="59" actId="20577"/>
          <ac:spMkLst>
            <pc:docMk/>
            <pc:sldMk cId="1728598991" sldId="8988"/>
            <ac:spMk id="5" creationId="{739755D1-24D3-2D74-39F8-EE5BDDF9B0A0}"/>
          </ac:spMkLst>
        </pc:spChg>
      </pc:sldChg>
    </pc:docChg>
  </pc:docChgLst>
  <pc:docChgLst>
    <pc:chgData name="Jernagan, Denise R." userId="S::drjernagan@purdueforlife.org::f0cd4137-05c2-430f-a966-ef907e9ca740" providerId="AD" clId="Web-{80300054-B884-DAB6-6C4B-581DDA9AE60E}"/>
    <pc:docChg chg="delSld">
      <pc:chgData name="Jernagan, Denise R." userId="S::drjernagan@purdueforlife.org::f0cd4137-05c2-430f-a966-ef907e9ca740" providerId="AD" clId="Web-{80300054-B884-DAB6-6C4B-581DDA9AE60E}" dt="2026-04-21T13:26:12.751" v="1"/>
      <pc:docMkLst>
        <pc:docMk/>
      </pc:docMkLst>
      <pc:sldChg chg="del">
        <pc:chgData name="Jernagan, Denise R." userId="S::drjernagan@purdueforlife.org::f0cd4137-05c2-430f-a966-ef907e9ca740" providerId="AD" clId="Web-{80300054-B884-DAB6-6C4B-581DDA9AE60E}" dt="2026-04-21T13:26:09.485" v="0"/>
        <pc:sldMkLst>
          <pc:docMk/>
          <pc:sldMk cId="1757225456" sldId="8663"/>
        </pc:sldMkLst>
      </pc:sldChg>
      <pc:sldChg chg="del">
        <pc:chgData name="Jernagan, Denise R." userId="S::drjernagan@purdueforlife.org::f0cd4137-05c2-430f-a966-ef907e9ca740" providerId="AD" clId="Web-{80300054-B884-DAB6-6C4B-581DDA9AE60E}" dt="2026-04-21T13:26:12.751" v="1"/>
        <pc:sldMkLst>
          <pc:docMk/>
          <pc:sldMk cId="1604075859" sldId="8962"/>
        </pc:sldMkLst>
      </pc:sldChg>
    </pc:docChg>
  </pc:docChgLst>
  <pc:docChgLst>
    <pc:chgData name="Williams, LeAnne E." userId="S::lewilliams@purdueforlife.org::92bb8d95-6796-4dc8-a152-63fd72917ca7" providerId="AD" clId="Web-{27BCFBE0-A0CF-9B2E-4A07-7774D718ADF0}"/>
    <pc:docChg chg="modSld">
      <pc:chgData name="Williams, LeAnne E." userId="S::lewilliams@purdueforlife.org::92bb8d95-6796-4dc8-a152-63fd72917ca7" providerId="AD" clId="Web-{27BCFBE0-A0CF-9B2E-4A07-7774D718ADF0}" dt="2026-04-20T19:36:27.606" v="176" actId="20577"/>
      <pc:docMkLst>
        <pc:docMk/>
      </pc:docMkLst>
      <pc:sldChg chg="addSp delSp modSp modNotes">
        <pc:chgData name="Williams, LeAnne E." userId="S::lewilliams@purdueforlife.org::92bb8d95-6796-4dc8-a152-63fd72917ca7" providerId="AD" clId="Web-{27BCFBE0-A0CF-9B2E-4A07-7774D718ADF0}" dt="2026-04-20T19:36:27.606" v="176" actId="20577"/>
        <pc:sldMkLst>
          <pc:docMk/>
          <pc:sldMk cId="993703485" sldId="8983"/>
        </pc:sldMkLst>
        <pc:spChg chg="add mod">
          <ac:chgData name="Williams, LeAnne E." userId="S::lewilliams@purdueforlife.org::92bb8d95-6796-4dc8-a152-63fd72917ca7" providerId="AD" clId="Web-{27BCFBE0-A0CF-9B2E-4A07-7774D718ADF0}" dt="2026-04-20T19:36:27.606" v="176" actId="20577"/>
          <ac:spMkLst>
            <pc:docMk/>
            <pc:sldMk cId="993703485" sldId="8983"/>
            <ac:spMk id="7" creationId="{CAB9BB13-F02A-A733-D4D4-BD46F8D25E95}"/>
          </ac:spMkLst>
        </pc:spChg>
      </pc:sldChg>
    </pc:docChg>
  </pc:docChgLst>
  <pc:docChgLst>
    <pc:chgData name="Lutz, Ilenia H." userId="02cdb5f8-8dc7-4571-ad76-8a8ffaa93cf9" providerId="ADAL" clId="{FC469000-D245-4306-90C8-0EBBED6FFE03}"/>
    <pc:docChg chg="undo custSel addSld delSld modSld sldOrd">
      <pc:chgData name="Lutz, Ilenia H." userId="02cdb5f8-8dc7-4571-ad76-8a8ffaa93cf9" providerId="ADAL" clId="{FC469000-D245-4306-90C8-0EBBED6FFE03}" dt="2026-05-01T17:45:42.318" v="5023"/>
      <pc:docMkLst>
        <pc:docMk/>
      </pc:docMkLst>
      <pc:sldChg chg="modSp mod">
        <pc:chgData name="Lutz, Ilenia H." userId="02cdb5f8-8dc7-4571-ad76-8a8ffaa93cf9" providerId="ADAL" clId="{FC469000-D245-4306-90C8-0EBBED6FFE03}" dt="2026-04-06T17:35:57.754" v="7" actId="20577"/>
        <pc:sldMkLst>
          <pc:docMk/>
          <pc:sldMk cId="2482915198" sldId="256"/>
        </pc:sldMkLst>
        <pc:spChg chg="mod">
          <ac:chgData name="Lutz, Ilenia H." userId="02cdb5f8-8dc7-4571-ad76-8a8ffaa93cf9" providerId="ADAL" clId="{FC469000-D245-4306-90C8-0EBBED6FFE03}" dt="2026-04-06T17:35:57.754" v="7" actId="20577"/>
          <ac:spMkLst>
            <pc:docMk/>
            <pc:sldMk cId="2482915198" sldId="256"/>
            <ac:spMk id="3" creationId="{EED66735-6D95-DD40-B3C4-182BCD4A8A44}"/>
          </ac:spMkLst>
        </pc:spChg>
      </pc:sldChg>
      <pc:sldChg chg="add">
        <pc:chgData name="Lutz, Ilenia H." userId="02cdb5f8-8dc7-4571-ad76-8a8ffaa93cf9" providerId="ADAL" clId="{FC469000-D245-4306-90C8-0EBBED6FFE03}" dt="2026-04-21T15:25:31.892" v="4267"/>
        <pc:sldMkLst>
          <pc:docMk/>
          <pc:sldMk cId="0" sldId="257"/>
        </pc:sldMkLst>
      </pc:sldChg>
      <pc:sldChg chg="add">
        <pc:chgData name="Lutz, Ilenia H." userId="02cdb5f8-8dc7-4571-ad76-8a8ffaa93cf9" providerId="ADAL" clId="{FC469000-D245-4306-90C8-0EBBED6FFE03}" dt="2026-04-21T15:25:31.892" v="4267"/>
        <pc:sldMkLst>
          <pc:docMk/>
          <pc:sldMk cId="0" sldId="258"/>
        </pc:sldMkLst>
      </pc:sldChg>
      <pc:sldChg chg="addSp delSp modSp add mod setBg">
        <pc:chgData name="Lutz, Ilenia H." userId="02cdb5f8-8dc7-4571-ad76-8a8ffaa93cf9" providerId="ADAL" clId="{FC469000-D245-4306-90C8-0EBBED6FFE03}" dt="2026-05-01T17:45:42.318" v="5023"/>
        <pc:sldMkLst>
          <pc:docMk/>
          <pc:sldMk cId="0" sldId="259"/>
        </pc:sldMkLst>
        <pc:spChg chg="mod">
          <ac:chgData name="Lutz, Ilenia H." userId="02cdb5f8-8dc7-4571-ad76-8a8ffaa93cf9" providerId="ADAL" clId="{FC469000-D245-4306-90C8-0EBBED6FFE03}" dt="2026-05-01T17:43:29.188" v="5020" actId="6549"/>
          <ac:spMkLst>
            <pc:docMk/>
            <pc:sldMk cId="0" sldId="259"/>
            <ac:spMk id="2" creationId="{00000000-0000-0000-0000-000000000000}"/>
          </ac:spMkLst>
        </pc:spChg>
        <pc:spChg chg="add del mod">
          <ac:chgData name="Lutz, Ilenia H." userId="02cdb5f8-8dc7-4571-ad76-8a8ffaa93cf9" providerId="ADAL" clId="{FC469000-D245-4306-90C8-0EBBED6FFE03}" dt="2026-05-01T17:45:42.318" v="5023"/>
          <ac:spMkLst>
            <pc:docMk/>
            <pc:sldMk cId="0" sldId="259"/>
            <ac:spMk id="21" creationId="{56087B83-2F7F-B909-33CA-2C27D56CDF15}"/>
          </ac:spMkLst>
        </pc:spChg>
      </pc:sldChg>
      <pc:sldChg chg="add setBg">
        <pc:chgData name="Lutz, Ilenia H." userId="02cdb5f8-8dc7-4571-ad76-8a8ffaa93cf9" providerId="ADAL" clId="{FC469000-D245-4306-90C8-0EBBED6FFE03}" dt="2026-04-21T15:25:31.892" v="4267"/>
        <pc:sldMkLst>
          <pc:docMk/>
          <pc:sldMk cId="0" sldId="260"/>
        </pc:sldMkLst>
      </pc:sldChg>
      <pc:sldChg chg="add">
        <pc:chgData name="Lutz, Ilenia H." userId="02cdb5f8-8dc7-4571-ad76-8a8ffaa93cf9" providerId="ADAL" clId="{FC469000-D245-4306-90C8-0EBBED6FFE03}" dt="2026-04-21T15:25:31.892" v="4267"/>
        <pc:sldMkLst>
          <pc:docMk/>
          <pc:sldMk cId="0" sldId="261"/>
        </pc:sldMkLst>
      </pc:sldChg>
      <pc:sldChg chg="modSp mod">
        <pc:chgData name="Lutz, Ilenia H." userId="02cdb5f8-8dc7-4571-ad76-8a8ffaa93cf9" providerId="ADAL" clId="{FC469000-D245-4306-90C8-0EBBED6FFE03}" dt="2026-04-06T17:45:08.487" v="368" actId="20577"/>
        <pc:sldMkLst>
          <pc:docMk/>
          <pc:sldMk cId="2364672677" sldId="262"/>
        </pc:sldMkLst>
        <pc:spChg chg="mod">
          <ac:chgData name="Lutz, Ilenia H." userId="02cdb5f8-8dc7-4571-ad76-8a8ffaa93cf9" providerId="ADAL" clId="{FC469000-D245-4306-90C8-0EBBED6FFE03}" dt="2026-04-06T17:45:08.487" v="368" actId="20577"/>
          <ac:spMkLst>
            <pc:docMk/>
            <pc:sldMk cId="2364672677" sldId="262"/>
            <ac:spMk id="3" creationId="{D020BBB7-F742-3A43-B05F-860BE60DFA37}"/>
          </ac:spMkLst>
        </pc:spChg>
      </pc:sldChg>
      <pc:sldChg chg="add del">
        <pc:chgData name="Lutz, Ilenia H." userId="02cdb5f8-8dc7-4571-ad76-8a8ffaa93cf9" providerId="ADAL" clId="{FC469000-D245-4306-90C8-0EBBED6FFE03}" dt="2026-04-21T20:38:27.090" v="4569" actId="47"/>
        <pc:sldMkLst>
          <pc:docMk/>
          <pc:sldMk cId="0" sldId="263"/>
        </pc:sldMkLst>
      </pc:sldChg>
      <pc:sldChg chg="modSp add mod">
        <pc:chgData name="Lutz, Ilenia H." userId="02cdb5f8-8dc7-4571-ad76-8a8ffaa93cf9" providerId="ADAL" clId="{FC469000-D245-4306-90C8-0EBBED6FFE03}" dt="2026-04-21T20:40:41.464" v="4575" actId="113"/>
        <pc:sldMkLst>
          <pc:docMk/>
          <pc:sldMk cId="0" sldId="264"/>
        </pc:sldMkLst>
        <pc:spChg chg="mod">
          <ac:chgData name="Lutz, Ilenia H." userId="02cdb5f8-8dc7-4571-ad76-8a8ffaa93cf9" providerId="ADAL" clId="{FC469000-D245-4306-90C8-0EBBED6FFE03}" dt="2026-04-21T20:40:41.464" v="4575" actId="113"/>
          <ac:spMkLst>
            <pc:docMk/>
            <pc:sldMk cId="0" sldId="264"/>
            <ac:spMk id="3" creationId="{00000000-0000-0000-0000-000000000000}"/>
          </ac:spMkLst>
        </pc:spChg>
      </pc:sldChg>
      <pc:sldChg chg="add">
        <pc:chgData name="Lutz, Ilenia H." userId="02cdb5f8-8dc7-4571-ad76-8a8ffaa93cf9" providerId="ADAL" clId="{FC469000-D245-4306-90C8-0EBBED6FFE03}" dt="2026-04-21T20:38:16.365" v="4568"/>
        <pc:sldMkLst>
          <pc:docMk/>
          <pc:sldMk cId="0" sldId="265"/>
        </pc:sldMkLst>
      </pc:sldChg>
      <pc:sldChg chg="modSp add mod">
        <pc:chgData name="Lutz, Ilenia H." userId="02cdb5f8-8dc7-4571-ad76-8a8ffaa93cf9" providerId="ADAL" clId="{FC469000-D245-4306-90C8-0EBBED6FFE03}" dt="2026-04-21T20:39:43.455" v="4572"/>
        <pc:sldMkLst>
          <pc:docMk/>
          <pc:sldMk cId="0" sldId="266"/>
        </pc:sldMkLst>
        <pc:spChg chg="mod">
          <ac:chgData name="Lutz, Ilenia H." userId="02cdb5f8-8dc7-4571-ad76-8a8ffaa93cf9" providerId="ADAL" clId="{FC469000-D245-4306-90C8-0EBBED6FFE03}" dt="2026-04-21T20:39:43.455" v="4572"/>
          <ac:spMkLst>
            <pc:docMk/>
            <pc:sldMk cId="0" sldId="266"/>
            <ac:spMk id="4" creationId="{00000000-0000-0000-0000-000000000000}"/>
          </ac:spMkLst>
        </pc:spChg>
      </pc:sldChg>
      <pc:sldChg chg="add">
        <pc:chgData name="Lutz, Ilenia H." userId="02cdb5f8-8dc7-4571-ad76-8a8ffaa93cf9" providerId="ADAL" clId="{FC469000-D245-4306-90C8-0EBBED6FFE03}" dt="2026-04-21T20:38:16.365" v="4568"/>
        <pc:sldMkLst>
          <pc:docMk/>
          <pc:sldMk cId="0" sldId="267"/>
        </pc:sldMkLst>
      </pc:sldChg>
      <pc:sldChg chg="modSp add mod">
        <pc:chgData name="Lutz, Ilenia H." userId="02cdb5f8-8dc7-4571-ad76-8a8ffaa93cf9" providerId="ADAL" clId="{FC469000-D245-4306-90C8-0EBBED6FFE03}" dt="2026-04-21T17:40:33.547" v="4272" actId="207"/>
        <pc:sldMkLst>
          <pc:docMk/>
          <pc:sldMk cId="1405084748" sldId="291"/>
        </pc:sldMkLst>
        <pc:spChg chg="mod">
          <ac:chgData name="Lutz, Ilenia H." userId="02cdb5f8-8dc7-4571-ad76-8a8ffaa93cf9" providerId="ADAL" clId="{FC469000-D245-4306-90C8-0EBBED6FFE03}" dt="2026-04-21T17:40:33.547" v="4272" actId="207"/>
          <ac:spMkLst>
            <pc:docMk/>
            <pc:sldMk cId="1405084748" sldId="291"/>
            <ac:spMk id="2" creationId="{D03E622A-B6A9-4E2F-15E2-E739299D3EF9}"/>
          </ac:spMkLst>
        </pc:spChg>
      </pc:sldChg>
      <pc:sldChg chg="add">
        <pc:chgData name="Lutz, Ilenia H." userId="02cdb5f8-8dc7-4571-ad76-8a8ffaa93cf9" providerId="ADAL" clId="{FC469000-D245-4306-90C8-0EBBED6FFE03}" dt="2026-04-06T17:42:38.304" v="357"/>
        <pc:sldMkLst>
          <pc:docMk/>
          <pc:sldMk cId="2021897076" sldId="293"/>
        </pc:sldMkLst>
      </pc:sldChg>
      <pc:sldChg chg="modSp mod">
        <pc:chgData name="Lutz, Ilenia H." userId="02cdb5f8-8dc7-4571-ad76-8a8ffaa93cf9" providerId="ADAL" clId="{FC469000-D245-4306-90C8-0EBBED6FFE03}" dt="2026-04-20T19:00:28.467" v="3337" actId="113"/>
        <pc:sldMkLst>
          <pc:docMk/>
          <pc:sldMk cId="1029169461" sldId="8598"/>
        </pc:sldMkLst>
        <pc:spChg chg="mod">
          <ac:chgData name="Lutz, Ilenia H." userId="02cdb5f8-8dc7-4571-ad76-8a8ffaa93cf9" providerId="ADAL" clId="{FC469000-D245-4306-90C8-0EBBED6FFE03}" dt="2026-04-20T19:00:28.467" v="3337" actId="113"/>
          <ac:spMkLst>
            <pc:docMk/>
            <pc:sldMk cId="1029169461" sldId="8598"/>
            <ac:spMk id="2" creationId="{5284B5D2-EE25-E85A-207B-40388DCB07D7}"/>
          </ac:spMkLst>
        </pc:spChg>
      </pc:sldChg>
      <pc:sldChg chg="addSp delSp modSp mod">
        <pc:chgData name="Lutz, Ilenia H." userId="02cdb5f8-8dc7-4571-ad76-8a8ffaa93cf9" providerId="ADAL" clId="{FC469000-D245-4306-90C8-0EBBED6FFE03}" dt="2026-04-20T19:05:33.898" v="3408" actId="478"/>
        <pc:sldMkLst>
          <pc:docMk/>
          <pc:sldMk cId="1764900883" sldId="8662"/>
        </pc:sldMkLst>
        <pc:spChg chg="mod">
          <ac:chgData name="Lutz, Ilenia H." userId="02cdb5f8-8dc7-4571-ad76-8a8ffaa93cf9" providerId="ADAL" clId="{FC469000-D245-4306-90C8-0EBBED6FFE03}" dt="2026-04-06T17:39:17.094" v="176" actId="20577"/>
          <ac:spMkLst>
            <pc:docMk/>
            <pc:sldMk cId="1764900883" sldId="8662"/>
            <ac:spMk id="2" creationId="{96AC819E-D27D-0602-7421-CAA4EB38512A}"/>
          </ac:spMkLst>
        </pc:spChg>
      </pc:sldChg>
      <pc:sldChg chg="addSp delSp modSp mod">
        <pc:chgData name="Lutz, Ilenia H." userId="02cdb5f8-8dc7-4571-ad76-8a8ffaa93cf9" providerId="ADAL" clId="{FC469000-D245-4306-90C8-0EBBED6FFE03}" dt="2026-04-21T17:32:55.142" v="4269" actId="207"/>
        <pc:sldMkLst>
          <pc:docMk/>
          <pc:sldMk cId="4255939633" sldId="8672"/>
        </pc:sldMkLst>
        <pc:spChg chg="mod">
          <ac:chgData name="Lutz, Ilenia H." userId="02cdb5f8-8dc7-4571-ad76-8a8ffaa93cf9" providerId="ADAL" clId="{FC469000-D245-4306-90C8-0EBBED6FFE03}" dt="2026-04-20T19:00:43.465" v="3339" actId="2711"/>
          <ac:spMkLst>
            <pc:docMk/>
            <pc:sldMk cId="4255939633" sldId="8672"/>
            <ac:spMk id="2" creationId="{BAB2F300-1BCE-4791-6A1B-0D60EC28AAC0}"/>
          </ac:spMkLst>
        </pc:spChg>
        <pc:spChg chg="mod">
          <ac:chgData name="Lutz, Ilenia H." userId="02cdb5f8-8dc7-4571-ad76-8a8ffaa93cf9" providerId="ADAL" clId="{FC469000-D245-4306-90C8-0EBBED6FFE03}" dt="2026-04-21T14:24:17.597" v="3911"/>
          <ac:spMkLst>
            <pc:docMk/>
            <pc:sldMk cId="4255939633" sldId="8672"/>
            <ac:spMk id="3" creationId="{99CDDB2C-6350-EA97-9DEE-01C3A42E006D}"/>
          </ac:spMkLst>
        </pc:spChg>
        <pc:spChg chg="mod">
          <ac:chgData name="Lutz, Ilenia H." userId="02cdb5f8-8dc7-4571-ad76-8a8ffaa93cf9" providerId="ADAL" clId="{FC469000-D245-4306-90C8-0EBBED6FFE03}" dt="2026-04-21T17:32:55.142" v="4269" actId="207"/>
          <ac:spMkLst>
            <pc:docMk/>
            <pc:sldMk cId="4255939633" sldId="8672"/>
            <ac:spMk id="7" creationId="{A2B12B02-7923-AB04-A4E4-2BCAF167D3F0}"/>
          </ac:spMkLst>
        </pc:spChg>
        <pc:spChg chg="add mod">
          <ac:chgData name="Lutz, Ilenia H." userId="02cdb5f8-8dc7-4571-ad76-8a8ffaa93cf9" providerId="ADAL" clId="{FC469000-D245-4306-90C8-0EBBED6FFE03}" dt="2026-04-20T14:15:39.120" v="3113" actId="2711"/>
          <ac:spMkLst>
            <pc:docMk/>
            <pc:sldMk cId="4255939633" sldId="8672"/>
            <ac:spMk id="12" creationId="{97A8E087-BABE-D5E0-5F2F-BA23A99D310B}"/>
          </ac:spMkLst>
        </pc:spChg>
        <pc:picChg chg="add mod">
          <ac:chgData name="Lutz, Ilenia H." userId="02cdb5f8-8dc7-4571-ad76-8a8ffaa93cf9" providerId="ADAL" clId="{FC469000-D245-4306-90C8-0EBBED6FFE03}" dt="2026-04-14T13:53:22.791" v="1008" actId="1076"/>
          <ac:picMkLst>
            <pc:docMk/>
            <pc:sldMk cId="4255939633" sldId="8672"/>
            <ac:picMk id="8" creationId="{C6E3C5AE-E7A2-F61F-F023-E0AC0D271077}"/>
          </ac:picMkLst>
        </pc:picChg>
      </pc:sldChg>
      <pc:sldChg chg="addSp delSp modSp mod">
        <pc:chgData name="Lutz, Ilenia H." userId="02cdb5f8-8dc7-4571-ad76-8a8ffaa93cf9" providerId="ADAL" clId="{FC469000-D245-4306-90C8-0EBBED6FFE03}" dt="2026-04-20T19:00:36.136" v="3338" actId="2711"/>
        <pc:sldMkLst>
          <pc:docMk/>
          <pc:sldMk cId="3379338348" sldId="8687"/>
        </pc:sldMkLst>
        <pc:spChg chg="mod">
          <ac:chgData name="Lutz, Ilenia H." userId="02cdb5f8-8dc7-4571-ad76-8a8ffaa93cf9" providerId="ADAL" clId="{FC469000-D245-4306-90C8-0EBBED6FFE03}" dt="2026-04-20T19:00:36.136" v="3338" actId="2711"/>
          <ac:spMkLst>
            <pc:docMk/>
            <pc:sldMk cId="3379338348" sldId="8687"/>
            <ac:spMk id="5" creationId="{BF15AC51-BFB3-34CE-79C8-A7584A240442}"/>
          </ac:spMkLst>
        </pc:spChg>
        <pc:spChg chg="mod">
          <ac:chgData name="Lutz, Ilenia H." userId="02cdb5f8-8dc7-4571-ad76-8a8ffaa93cf9" providerId="ADAL" clId="{FC469000-D245-4306-90C8-0EBBED6FFE03}" dt="2026-04-06T17:39:51.337" v="232" actId="20577"/>
          <ac:spMkLst>
            <pc:docMk/>
            <pc:sldMk cId="3379338348" sldId="8687"/>
            <ac:spMk id="8" creationId="{72E2FD31-F6CC-7D63-84D8-92FCB20CB108}"/>
          </ac:spMkLst>
        </pc:spChg>
      </pc:sldChg>
      <pc:sldChg chg="addSp delSp modSp mod">
        <pc:chgData name="Lutz, Ilenia H." userId="02cdb5f8-8dc7-4571-ad76-8a8ffaa93cf9" providerId="ADAL" clId="{FC469000-D245-4306-90C8-0EBBED6FFE03}" dt="2026-04-21T17:50:24.991" v="4306"/>
        <pc:sldMkLst>
          <pc:docMk/>
          <pc:sldMk cId="432853895" sldId="8957"/>
        </pc:sldMkLst>
        <pc:spChg chg="add mod">
          <ac:chgData name="Lutz, Ilenia H." userId="02cdb5f8-8dc7-4571-ad76-8a8ffaa93cf9" providerId="ADAL" clId="{FC469000-D245-4306-90C8-0EBBED6FFE03}" dt="2026-04-21T17:47:49.794" v="4275" actId="6549"/>
          <ac:spMkLst>
            <pc:docMk/>
            <pc:sldMk cId="432853895" sldId="8957"/>
            <ac:spMk id="2" creationId="{EF66A30C-7598-701E-FBC4-1FECD5369711}"/>
          </ac:spMkLst>
        </pc:spChg>
        <pc:spChg chg="mod">
          <ac:chgData name="Lutz, Ilenia H." userId="02cdb5f8-8dc7-4571-ad76-8a8ffaa93cf9" providerId="ADAL" clId="{FC469000-D245-4306-90C8-0EBBED6FFE03}" dt="2026-04-06T17:48:13.279" v="481" actId="20577"/>
          <ac:spMkLst>
            <pc:docMk/>
            <pc:sldMk cId="432853895" sldId="8957"/>
            <ac:spMk id="3" creationId="{74092945-4833-D4CF-7E4B-0B941C2D0229}"/>
          </ac:spMkLst>
        </pc:spChg>
        <pc:spChg chg="add mod">
          <ac:chgData name="Lutz, Ilenia H." userId="02cdb5f8-8dc7-4571-ad76-8a8ffaa93cf9" providerId="ADAL" clId="{FC469000-D245-4306-90C8-0EBBED6FFE03}" dt="2026-04-06T17:47:54.279" v="469" actId="14100"/>
          <ac:spMkLst>
            <pc:docMk/>
            <pc:sldMk cId="432853895" sldId="8957"/>
            <ac:spMk id="4" creationId="{72E6C776-8E86-885C-7887-70AB7C922255}"/>
          </ac:spMkLst>
        </pc:spChg>
        <pc:spChg chg="mod">
          <ac:chgData name="Lutz, Ilenia H." userId="02cdb5f8-8dc7-4571-ad76-8a8ffaa93cf9" providerId="ADAL" clId="{FC469000-D245-4306-90C8-0EBBED6FFE03}" dt="2026-04-06T17:45:21.208" v="374" actId="20577"/>
          <ac:spMkLst>
            <pc:docMk/>
            <pc:sldMk cId="432853895" sldId="8957"/>
            <ac:spMk id="5" creationId="{F538AC5F-ACAC-139B-F646-E9E0D2031406}"/>
          </ac:spMkLst>
        </pc:spChg>
        <pc:spChg chg="mod">
          <ac:chgData name="Lutz, Ilenia H." userId="02cdb5f8-8dc7-4571-ad76-8a8ffaa93cf9" providerId="ADAL" clId="{FC469000-D245-4306-90C8-0EBBED6FFE03}" dt="2026-04-06T17:46:39.850" v="387"/>
          <ac:spMkLst>
            <pc:docMk/>
            <pc:sldMk cId="432853895" sldId="8957"/>
            <ac:spMk id="6" creationId="{1F457437-6A11-A90D-6EFC-29810F33F739}"/>
          </ac:spMkLst>
        </pc:spChg>
        <pc:spChg chg="mod">
          <ac:chgData name="Lutz, Ilenia H." userId="02cdb5f8-8dc7-4571-ad76-8a8ffaa93cf9" providerId="ADAL" clId="{FC469000-D245-4306-90C8-0EBBED6FFE03}" dt="2026-04-06T17:48:05.683" v="472" actId="6549"/>
          <ac:spMkLst>
            <pc:docMk/>
            <pc:sldMk cId="432853895" sldId="8957"/>
            <ac:spMk id="7" creationId="{4B7084DA-B2E1-B503-4086-C7B2A04BFDBF}"/>
          </ac:spMkLst>
        </pc:spChg>
        <pc:spChg chg="mod">
          <ac:chgData name="Lutz, Ilenia H." userId="02cdb5f8-8dc7-4571-ad76-8a8ffaa93cf9" providerId="ADAL" clId="{FC469000-D245-4306-90C8-0EBBED6FFE03}" dt="2026-04-20T19:08:26.955" v="3448" actId="14100"/>
          <ac:spMkLst>
            <pc:docMk/>
            <pc:sldMk cId="432853895" sldId="8957"/>
            <ac:spMk id="8" creationId="{37149965-4B59-0969-DCD1-375DF88F43A4}"/>
          </ac:spMkLst>
        </pc:spChg>
        <pc:spChg chg="mod">
          <ac:chgData name="Lutz, Ilenia H." userId="02cdb5f8-8dc7-4571-ad76-8a8ffaa93cf9" providerId="ADAL" clId="{FC469000-D245-4306-90C8-0EBBED6FFE03}" dt="2026-04-21T17:48:03.129" v="4279" actId="14100"/>
          <ac:spMkLst>
            <pc:docMk/>
            <pc:sldMk cId="432853895" sldId="8957"/>
            <ac:spMk id="9" creationId="{23FA4634-0389-D212-82F2-ED75C2760CF2}"/>
          </ac:spMkLst>
        </pc:spChg>
        <pc:spChg chg="mod">
          <ac:chgData name="Lutz, Ilenia H." userId="02cdb5f8-8dc7-4571-ad76-8a8ffaa93cf9" providerId="ADAL" clId="{FC469000-D245-4306-90C8-0EBBED6FFE03}" dt="2026-04-06T17:46:49.010" v="390" actId="1076"/>
          <ac:spMkLst>
            <pc:docMk/>
            <pc:sldMk cId="432853895" sldId="8957"/>
            <ac:spMk id="11" creationId="{64256F50-7AF3-B43D-5702-326642EB75FC}"/>
          </ac:spMkLst>
        </pc:spChg>
        <pc:spChg chg="mod">
          <ac:chgData name="Lutz, Ilenia H." userId="02cdb5f8-8dc7-4571-ad76-8a8ffaa93cf9" providerId="ADAL" clId="{FC469000-D245-4306-90C8-0EBBED6FFE03}" dt="2026-04-06T17:46:22.560" v="385"/>
          <ac:spMkLst>
            <pc:docMk/>
            <pc:sldMk cId="432853895" sldId="8957"/>
            <ac:spMk id="12" creationId="{0FA5E6D2-E268-53B8-DF0C-9DE627EB8B00}"/>
          </ac:spMkLst>
        </pc:spChg>
        <pc:spChg chg="mod">
          <ac:chgData name="Lutz, Ilenia H." userId="02cdb5f8-8dc7-4571-ad76-8a8ffaa93cf9" providerId="ADAL" clId="{FC469000-D245-4306-90C8-0EBBED6FFE03}" dt="2026-04-06T17:46:43.775" v="388" actId="21"/>
          <ac:spMkLst>
            <pc:docMk/>
            <pc:sldMk cId="432853895" sldId="8957"/>
            <ac:spMk id="18" creationId="{CB6B9B2E-D753-0C58-8ECF-75F32F54ED08}"/>
          </ac:spMkLst>
        </pc:spChg>
        <pc:spChg chg="mod">
          <ac:chgData name="Lutz, Ilenia H." userId="02cdb5f8-8dc7-4571-ad76-8a8ffaa93cf9" providerId="ADAL" clId="{FC469000-D245-4306-90C8-0EBBED6FFE03}" dt="2026-04-06T17:46:20.947" v="384" actId="21"/>
          <ac:spMkLst>
            <pc:docMk/>
            <pc:sldMk cId="432853895" sldId="8957"/>
            <ac:spMk id="20" creationId="{AF57F00F-CBF0-0EE3-734A-4B4F11FBC486}"/>
          </ac:spMkLst>
        </pc:spChg>
        <pc:spChg chg="mod">
          <ac:chgData name="Lutz, Ilenia H." userId="02cdb5f8-8dc7-4571-ad76-8a8ffaa93cf9" providerId="ADAL" clId="{FC469000-D245-4306-90C8-0EBBED6FFE03}" dt="2026-04-20T19:09:45.060" v="3571" actId="13926"/>
          <ac:spMkLst>
            <pc:docMk/>
            <pc:sldMk cId="432853895" sldId="8957"/>
            <ac:spMk id="21" creationId="{7045C14D-38ED-2580-FFC0-26664858F078}"/>
          </ac:spMkLst>
        </pc:spChg>
        <pc:spChg chg="mod">
          <ac:chgData name="Lutz, Ilenia H." userId="02cdb5f8-8dc7-4571-ad76-8a8ffaa93cf9" providerId="ADAL" clId="{FC469000-D245-4306-90C8-0EBBED6FFE03}" dt="2026-04-20T19:00:12.034" v="3335" actId="2711"/>
          <ac:spMkLst>
            <pc:docMk/>
            <pc:sldMk cId="432853895" sldId="8957"/>
            <ac:spMk id="24" creationId="{A02DD745-89EB-3A17-014B-8AD4186FA4D3}"/>
          </ac:spMkLst>
        </pc:spChg>
      </pc:sldChg>
      <pc:sldChg chg="add">
        <pc:chgData name="Lutz, Ilenia H." userId="02cdb5f8-8dc7-4571-ad76-8a8ffaa93cf9" providerId="ADAL" clId="{FC469000-D245-4306-90C8-0EBBED6FFE03}" dt="2026-04-06T17:42:38.304" v="357"/>
        <pc:sldMkLst>
          <pc:docMk/>
          <pc:sldMk cId="2282824813" sldId="8958"/>
        </pc:sldMkLst>
      </pc:sldChg>
      <pc:sldChg chg="modSp mod">
        <pc:chgData name="Lutz, Ilenia H." userId="02cdb5f8-8dc7-4571-ad76-8a8ffaa93cf9" providerId="ADAL" clId="{FC469000-D245-4306-90C8-0EBBED6FFE03}" dt="2026-04-14T17:56:05.564" v="2426" actId="20577"/>
        <pc:sldMkLst>
          <pc:docMk/>
          <pc:sldMk cId="1604075859" sldId="8962"/>
        </pc:sldMkLst>
      </pc:sldChg>
      <pc:sldChg chg="add">
        <pc:chgData name="Lutz, Ilenia H." userId="02cdb5f8-8dc7-4571-ad76-8a8ffaa93cf9" providerId="ADAL" clId="{FC469000-D245-4306-90C8-0EBBED6FFE03}" dt="2026-04-06T17:42:38.304" v="357"/>
        <pc:sldMkLst>
          <pc:docMk/>
          <pc:sldMk cId="935376862" sldId="8968"/>
        </pc:sldMkLst>
      </pc:sldChg>
      <pc:sldChg chg="addSp modSp add del mod">
        <pc:chgData name="Lutz, Ilenia H." userId="02cdb5f8-8dc7-4571-ad76-8a8ffaa93cf9" providerId="ADAL" clId="{FC469000-D245-4306-90C8-0EBBED6FFE03}" dt="2026-04-20T18:46:34.719" v="3115" actId="2696"/>
        <pc:sldMkLst>
          <pc:docMk/>
          <pc:sldMk cId="1641199613" sldId="8971"/>
        </pc:sldMkLst>
      </pc:sldChg>
      <pc:sldChg chg="addSp modSp add del mod">
        <pc:chgData name="Lutz, Ilenia H." userId="02cdb5f8-8dc7-4571-ad76-8a8ffaa93cf9" providerId="ADAL" clId="{FC469000-D245-4306-90C8-0EBBED6FFE03}" dt="2026-04-20T18:46:34.719" v="3115" actId="2696"/>
        <pc:sldMkLst>
          <pc:docMk/>
          <pc:sldMk cId="3492094330" sldId="8972"/>
        </pc:sldMkLst>
      </pc:sldChg>
      <pc:sldChg chg="modSp add mod">
        <pc:chgData name="Lutz, Ilenia H." userId="02cdb5f8-8dc7-4571-ad76-8a8ffaa93cf9" providerId="ADAL" clId="{FC469000-D245-4306-90C8-0EBBED6FFE03}" dt="2026-04-14T14:26:18.052" v="2188" actId="6549"/>
        <pc:sldMkLst>
          <pc:docMk/>
          <pc:sldMk cId="1519121586" sldId="8973"/>
        </pc:sldMkLst>
        <pc:spChg chg="mod">
          <ac:chgData name="Lutz, Ilenia H." userId="02cdb5f8-8dc7-4571-ad76-8a8ffaa93cf9" providerId="ADAL" clId="{FC469000-D245-4306-90C8-0EBBED6FFE03}" dt="2026-04-14T14:26:18.052" v="2188" actId="6549"/>
          <ac:spMkLst>
            <pc:docMk/>
            <pc:sldMk cId="1519121586" sldId="8973"/>
            <ac:spMk id="2" creationId="{47460C52-91BD-643A-39E4-ACA567D51DD7}"/>
          </ac:spMkLst>
        </pc:spChg>
      </pc:sldChg>
      <pc:sldChg chg="modSp add mod">
        <pc:chgData name="Lutz, Ilenia H." userId="02cdb5f8-8dc7-4571-ad76-8a8ffaa93cf9" providerId="ADAL" clId="{FC469000-D245-4306-90C8-0EBBED6FFE03}" dt="2026-04-20T19:06:39.083" v="3443" actId="20577"/>
        <pc:sldMkLst>
          <pc:docMk/>
          <pc:sldMk cId="1335240240" sldId="8974"/>
        </pc:sldMkLst>
        <pc:spChg chg="mod">
          <ac:chgData name="Lutz, Ilenia H." userId="02cdb5f8-8dc7-4571-ad76-8a8ffaa93cf9" providerId="ADAL" clId="{FC469000-D245-4306-90C8-0EBBED6FFE03}" dt="2026-04-20T19:06:39.083" v="3443" actId="20577"/>
          <ac:spMkLst>
            <pc:docMk/>
            <pc:sldMk cId="1335240240" sldId="8974"/>
            <ac:spMk id="2" creationId="{DC56B882-3BA4-8594-4E7E-303BA4D0A4EF}"/>
          </ac:spMkLst>
        </pc:spChg>
      </pc:sldChg>
      <pc:sldChg chg="addSp delSp modSp add mod">
        <pc:chgData name="Lutz, Ilenia H." userId="02cdb5f8-8dc7-4571-ad76-8a8ffaa93cf9" providerId="ADAL" clId="{FC469000-D245-4306-90C8-0EBBED6FFE03}" dt="2026-04-21T14:23:18.165" v="3884" actId="113"/>
        <pc:sldMkLst>
          <pc:docMk/>
          <pc:sldMk cId="2528861627" sldId="8977"/>
        </pc:sldMkLst>
        <pc:spChg chg="add mod">
          <ac:chgData name="Lutz, Ilenia H." userId="02cdb5f8-8dc7-4571-ad76-8a8ffaa93cf9" providerId="ADAL" clId="{FC469000-D245-4306-90C8-0EBBED6FFE03}" dt="2026-04-21T14:23:18.165" v="3884" actId="113"/>
          <ac:spMkLst>
            <pc:docMk/>
            <pc:sldMk cId="2528861627" sldId="8977"/>
            <ac:spMk id="5" creationId="{14791BA4-C5C9-8CAC-68BA-B730F03C9D35}"/>
          </ac:spMkLst>
        </pc:spChg>
        <pc:spChg chg="add del mod">
          <ac:chgData name="Lutz, Ilenia H." userId="02cdb5f8-8dc7-4571-ad76-8a8ffaa93cf9" providerId="ADAL" clId="{FC469000-D245-4306-90C8-0EBBED6FFE03}" dt="2026-04-21T14:16:59.351" v="3599" actId="20577"/>
          <ac:spMkLst>
            <pc:docMk/>
            <pc:sldMk cId="2528861627" sldId="8977"/>
            <ac:spMk id="6" creationId="{8E61D324-7632-2228-1CA0-7D1E8C4B3C44}"/>
          </ac:spMkLst>
        </pc:spChg>
        <pc:spChg chg="mod">
          <ac:chgData name="Lutz, Ilenia H." userId="02cdb5f8-8dc7-4571-ad76-8a8ffaa93cf9" providerId="ADAL" clId="{FC469000-D245-4306-90C8-0EBBED6FFE03}" dt="2026-04-21T14:21:56.885" v="3866" actId="6549"/>
          <ac:spMkLst>
            <pc:docMk/>
            <pc:sldMk cId="2528861627" sldId="8977"/>
            <ac:spMk id="10" creationId="{B2ED5A84-84D9-9657-1BB9-D2BA1795DACE}"/>
          </ac:spMkLst>
        </pc:spChg>
        <pc:picChg chg="add mod">
          <ac:chgData name="Lutz, Ilenia H." userId="02cdb5f8-8dc7-4571-ad76-8a8ffaa93cf9" providerId="ADAL" clId="{FC469000-D245-4306-90C8-0EBBED6FFE03}" dt="2026-04-21T14:22:59.997" v="3877" actId="1076"/>
          <ac:picMkLst>
            <pc:docMk/>
            <pc:sldMk cId="2528861627" sldId="8977"/>
            <ac:picMk id="4" creationId="{E0710A11-A168-2A3D-E6CC-458F85EA3F88}"/>
          </ac:picMkLst>
        </pc:picChg>
        <pc:picChg chg="add mod">
          <ac:chgData name="Lutz, Ilenia H." userId="02cdb5f8-8dc7-4571-ad76-8a8ffaa93cf9" providerId="ADAL" clId="{FC469000-D245-4306-90C8-0EBBED6FFE03}" dt="2026-04-21T14:22:58.632" v="3876" actId="14100"/>
          <ac:picMkLst>
            <pc:docMk/>
            <pc:sldMk cId="2528861627" sldId="8977"/>
            <ac:picMk id="9" creationId="{F6412BBC-7A74-FB34-B187-C8A80F570C70}"/>
          </ac:picMkLst>
        </pc:picChg>
      </pc:sldChg>
      <pc:sldChg chg="addSp delSp modSp add mod modNotesTx">
        <pc:chgData name="Lutz, Ilenia H." userId="02cdb5f8-8dc7-4571-ad76-8a8ffaa93cf9" providerId="ADAL" clId="{FC469000-D245-4306-90C8-0EBBED6FFE03}" dt="2026-04-21T17:34:08.779" v="4270" actId="20577"/>
        <pc:sldMkLst>
          <pc:docMk/>
          <pc:sldMk cId="1557598684" sldId="8978"/>
        </pc:sldMkLst>
        <pc:spChg chg="mod">
          <ac:chgData name="Lutz, Ilenia H." userId="02cdb5f8-8dc7-4571-ad76-8a8ffaa93cf9" providerId="ADAL" clId="{FC469000-D245-4306-90C8-0EBBED6FFE03}" dt="2026-04-20T19:00:49.991" v="3340" actId="2711"/>
          <ac:spMkLst>
            <pc:docMk/>
            <pc:sldMk cId="1557598684" sldId="8978"/>
            <ac:spMk id="2" creationId="{E6E001C3-4B54-70B5-0D74-267A925ABB31}"/>
          </ac:spMkLst>
        </pc:spChg>
        <pc:spChg chg="mod">
          <ac:chgData name="Lutz, Ilenia H." userId="02cdb5f8-8dc7-4571-ad76-8a8ffaa93cf9" providerId="ADAL" clId="{FC469000-D245-4306-90C8-0EBBED6FFE03}" dt="2026-04-21T14:24:11.670" v="3910" actId="20577"/>
          <ac:spMkLst>
            <pc:docMk/>
            <pc:sldMk cId="1557598684" sldId="8978"/>
            <ac:spMk id="3" creationId="{763C89A5-8344-2CE2-7B59-7DDAFABCD436}"/>
          </ac:spMkLst>
        </pc:spChg>
        <pc:spChg chg="mod">
          <ac:chgData name="Lutz, Ilenia H." userId="02cdb5f8-8dc7-4571-ad76-8a8ffaa93cf9" providerId="ADAL" clId="{FC469000-D245-4306-90C8-0EBBED6FFE03}" dt="2026-04-21T17:34:08.779" v="4270" actId="20577"/>
          <ac:spMkLst>
            <pc:docMk/>
            <pc:sldMk cId="1557598684" sldId="8978"/>
            <ac:spMk id="7" creationId="{AFF9AEAE-A67A-750E-2B41-0F66AC9C0BC2}"/>
          </ac:spMkLst>
        </pc:spChg>
        <pc:picChg chg="add mod">
          <ac:chgData name="Lutz, Ilenia H." userId="02cdb5f8-8dc7-4571-ad76-8a8ffaa93cf9" providerId="ADAL" clId="{FC469000-D245-4306-90C8-0EBBED6FFE03}" dt="2026-04-20T14:11:18.253" v="3098" actId="1076"/>
          <ac:picMkLst>
            <pc:docMk/>
            <pc:sldMk cId="1557598684" sldId="8978"/>
            <ac:picMk id="5" creationId="{0647E164-B983-0598-4DCA-E9464E575567}"/>
          </ac:picMkLst>
        </pc:picChg>
        <pc:picChg chg="add mod">
          <ac:chgData name="Lutz, Ilenia H." userId="02cdb5f8-8dc7-4571-ad76-8a8ffaa93cf9" providerId="ADAL" clId="{FC469000-D245-4306-90C8-0EBBED6FFE03}" dt="2026-04-20T19:04:55.041" v="3400" actId="1076"/>
          <ac:picMkLst>
            <pc:docMk/>
            <pc:sldMk cId="1557598684" sldId="8978"/>
            <ac:picMk id="8" creationId="{476BB1AC-1992-D0C4-2074-46365E24D84A}"/>
          </ac:picMkLst>
        </pc:picChg>
      </pc:sldChg>
      <pc:sldChg chg="addSp delSp modSp add del mod">
        <pc:chgData name="Lutz, Ilenia H." userId="02cdb5f8-8dc7-4571-ad76-8a8ffaa93cf9" providerId="ADAL" clId="{FC469000-D245-4306-90C8-0EBBED6FFE03}" dt="2026-04-20T18:46:34.719" v="3115" actId="2696"/>
        <pc:sldMkLst>
          <pc:docMk/>
          <pc:sldMk cId="1082429689" sldId="8980"/>
        </pc:sldMkLst>
      </pc:sldChg>
      <pc:sldChg chg="addSp delSp modSp add mod">
        <pc:chgData name="Lutz, Ilenia H." userId="02cdb5f8-8dc7-4571-ad76-8a8ffaa93cf9" providerId="ADAL" clId="{FC469000-D245-4306-90C8-0EBBED6FFE03}" dt="2026-04-20T19:06:44.647" v="3444" actId="478"/>
        <pc:sldMkLst>
          <pc:docMk/>
          <pc:sldMk cId="1228378001" sldId="8982"/>
        </pc:sldMkLst>
        <pc:spChg chg="mod">
          <ac:chgData name="Lutz, Ilenia H." userId="02cdb5f8-8dc7-4571-ad76-8a8ffaa93cf9" providerId="ADAL" clId="{FC469000-D245-4306-90C8-0EBBED6FFE03}" dt="2026-04-14T14:13:36.851" v="1619" actId="20577"/>
          <ac:spMkLst>
            <pc:docMk/>
            <pc:sldMk cId="1228378001" sldId="8982"/>
            <ac:spMk id="2" creationId="{F822362C-9CE9-D1FC-04BC-4F8ED4023FA1}"/>
          </ac:spMkLst>
        </pc:spChg>
      </pc:sldChg>
      <pc:sldChg chg="addSp delSp modSp add mod">
        <pc:chgData name="Lutz, Ilenia H." userId="02cdb5f8-8dc7-4571-ad76-8a8ffaa93cf9" providerId="ADAL" clId="{FC469000-D245-4306-90C8-0EBBED6FFE03}" dt="2026-04-21T14:26:40.548" v="3999" actId="20577"/>
        <pc:sldMkLst>
          <pc:docMk/>
          <pc:sldMk cId="993703485" sldId="8983"/>
        </pc:sldMkLst>
        <pc:spChg chg="mod">
          <ac:chgData name="Lutz, Ilenia H." userId="02cdb5f8-8dc7-4571-ad76-8a8ffaa93cf9" providerId="ADAL" clId="{FC469000-D245-4306-90C8-0EBBED6FFE03}" dt="2026-04-14T14:14:02.568" v="1716" actId="20577"/>
          <ac:spMkLst>
            <pc:docMk/>
            <pc:sldMk cId="993703485" sldId="8983"/>
            <ac:spMk id="2" creationId="{B52EBF5F-80A1-2FE1-C1CD-D826E089AD91}"/>
          </ac:spMkLst>
        </pc:spChg>
        <pc:spChg chg="mod">
          <ac:chgData name="Lutz, Ilenia H." userId="02cdb5f8-8dc7-4571-ad76-8a8ffaa93cf9" providerId="ADAL" clId="{FC469000-D245-4306-90C8-0EBBED6FFE03}" dt="2026-04-20T19:06:07.676" v="3417" actId="1076"/>
          <ac:spMkLst>
            <pc:docMk/>
            <pc:sldMk cId="993703485" sldId="8983"/>
            <ac:spMk id="3" creationId="{0B05DA2D-117A-C013-0492-56FF264F6424}"/>
          </ac:spMkLst>
        </pc:spChg>
        <pc:spChg chg="mod">
          <ac:chgData name="Lutz, Ilenia H." userId="02cdb5f8-8dc7-4571-ad76-8a8ffaa93cf9" providerId="ADAL" clId="{FC469000-D245-4306-90C8-0EBBED6FFE03}" dt="2026-04-21T14:26:40.548" v="3999" actId="20577"/>
          <ac:spMkLst>
            <pc:docMk/>
            <pc:sldMk cId="993703485" sldId="8983"/>
            <ac:spMk id="5" creationId="{10CEB7D9-BFD6-126F-77B9-189236B64A80}"/>
          </ac:spMkLst>
        </pc:spChg>
        <pc:spChg chg="mod">
          <ac:chgData name="Lutz, Ilenia H." userId="02cdb5f8-8dc7-4571-ad76-8a8ffaa93cf9" providerId="ADAL" clId="{FC469000-D245-4306-90C8-0EBBED6FFE03}" dt="2026-04-21T14:26:05.583" v="3926" actId="113"/>
          <ac:spMkLst>
            <pc:docMk/>
            <pc:sldMk cId="993703485" sldId="8983"/>
            <ac:spMk id="7" creationId="{CAB9BB13-F02A-A733-D4D4-BD46F8D25E95}"/>
          </ac:spMkLst>
        </pc:spChg>
        <pc:picChg chg="add mod">
          <ac:chgData name="Lutz, Ilenia H." userId="02cdb5f8-8dc7-4571-ad76-8a8ffaa93cf9" providerId="ADAL" clId="{FC469000-D245-4306-90C8-0EBBED6FFE03}" dt="2026-04-21T14:26:17.123" v="3928" actId="1076"/>
          <ac:picMkLst>
            <pc:docMk/>
            <pc:sldMk cId="993703485" sldId="8983"/>
            <ac:picMk id="8" creationId="{94701169-1973-90D8-46B1-2CD6F8042A51}"/>
          </ac:picMkLst>
        </pc:picChg>
      </pc:sldChg>
      <pc:sldChg chg="addSp delSp modSp add mod">
        <pc:chgData name="Lutz, Ilenia H." userId="02cdb5f8-8dc7-4571-ad76-8a8ffaa93cf9" providerId="ADAL" clId="{FC469000-D245-4306-90C8-0EBBED6FFE03}" dt="2026-04-17T16:55:17.733" v="2833" actId="20577"/>
        <pc:sldMkLst>
          <pc:docMk/>
          <pc:sldMk cId="3569856310" sldId="8984"/>
        </pc:sldMkLst>
        <pc:spChg chg="mod">
          <ac:chgData name="Lutz, Ilenia H." userId="02cdb5f8-8dc7-4571-ad76-8a8ffaa93cf9" providerId="ADAL" clId="{FC469000-D245-4306-90C8-0EBBED6FFE03}" dt="2026-04-14T14:10:05.882" v="1430" actId="20577"/>
          <ac:spMkLst>
            <pc:docMk/>
            <pc:sldMk cId="3569856310" sldId="8984"/>
            <ac:spMk id="2" creationId="{C79E418C-15B4-E45B-2435-EA559C978440}"/>
          </ac:spMkLst>
        </pc:spChg>
        <pc:spChg chg="mod">
          <ac:chgData name="Lutz, Ilenia H." userId="02cdb5f8-8dc7-4571-ad76-8a8ffaa93cf9" providerId="ADAL" clId="{FC469000-D245-4306-90C8-0EBBED6FFE03}" dt="2026-04-17T16:55:17.733" v="2833" actId="20577"/>
          <ac:spMkLst>
            <pc:docMk/>
            <pc:sldMk cId="3569856310" sldId="8984"/>
            <ac:spMk id="5" creationId="{8ACD152B-1233-98E0-AE17-BF7E925FAE5C}"/>
          </ac:spMkLst>
        </pc:spChg>
      </pc:sldChg>
      <pc:sldChg chg="add">
        <pc:chgData name="Lutz, Ilenia H." userId="02cdb5f8-8dc7-4571-ad76-8a8ffaa93cf9" providerId="ADAL" clId="{FC469000-D245-4306-90C8-0EBBED6FFE03}" dt="2026-04-14T14:14:53.256" v="1717"/>
        <pc:sldMkLst>
          <pc:docMk/>
          <pc:sldMk cId="2650372236" sldId="8985"/>
        </pc:sldMkLst>
      </pc:sldChg>
      <pc:sldChg chg="addSp modSp add mod">
        <pc:chgData name="Lutz, Ilenia H." userId="02cdb5f8-8dc7-4571-ad76-8a8ffaa93cf9" providerId="ADAL" clId="{FC469000-D245-4306-90C8-0EBBED6FFE03}" dt="2026-04-21T22:04:24.442" v="5017" actId="207"/>
        <pc:sldMkLst>
          <pc:docMk/>
          <pc:sldMk cId="155990060" sldId="8986"/>
        </pc:sldMkLst>
        <pc:spChg chg="add mod">
          <ac:chgData name="Lutz, Ilenia H." userId="02cdb5f8-8dc7-4571-ad76-8a8ffaa93cf9" providerId="ADAL" clId="{FC469000-D245-4306-90C8-0EBBED6FFE03}" dt="2026-04-21T20:57:23.123" v="4944" actId="2711"/>
          <ac:spMkLst>
            <pc:docMk/>
            <pc:sldMk cId="155990060" sldId="8986"/>
            <ac:spMk id="3" creationId="{FBAF3FD1-7E67-13BF-D6E9-B4167F4EB99F}"/>
          </ac:spMkLst>
        </pc:spChg>
        <pc:spChg chg="mod">
          <ac:chgData name="Lutz, Ilenia H." userId="02cdb5f8-8dc7-4571-ad76-8a8ffaa93cf9" providerId="ADAL" clId="{FC469000-D245-4306-90C8-0EBBED6FFE03}" dt="2026-04-21T22:04:24.442" v="5017" actId="207"/>
          <ac:spMkLst>
            <pc:docMk/>
            <pc:sldMk cId="155990060" sldId="8986"/>
            <ac:spMk id="8" creationId="{43C69057-907B-9CAF-5AF9-B0D721DAD4D2}"/>
          </ac:spMkLst>
        </pc:spChg>
        <pc:spChg chg="mod">
          <ac:chgData name="Lutz, Ilenia H." userId="02cdb5f8-8dc7-4571-ad76-8a8ffaa93cf9" providerId="ADAL" clId="{FC469000-D245-4306-90C8-0EBBED6FFE03}" dt="2026-04-21T20:59:17.069" v="5011" actId="14100"/>
          <ac:spMkLst>
            <pc:docMk/>
            <pc:sldMk cId="155990060" sldId="8986"/>
            <ac:spMk id="9" creationId="{6DF4B8A2-35CC-B39A-C4C0-C988B636B48E}"/>
          </ac:spMkLst>
        </pc:spChg>
        <pc:spChg chg="mod">
          <ac:chgData name="Lutz, Ilenia H." userId="02cdb5f8-8dc7-4571-ad76-8a8ffaa93cf9" providerId="ADAL" clId="{FC469000-D245-4306-90C8-0EBBED6FFE03}" dt="2026-04-21T20:55:54.539" v="4910" actId="21"/>
          <ac:spMkLst>
            <pc:docMk/>
            <pc:sldMk cId="155990060" sldId="8986"/>
            <ac:spMk id="13" creationId="{9739D9F5-4927-0CCB-FABA-23BFD5F36EC8}"/>
          </ac:spMkLst>
        </pc:spChg>
        <pc:spChg chg="mod">
          <ac:chgData name="Lutz, Ilenia H." userId="02cdb5f8-8dc7-4571-ad76-8a8ffaa93cf9" providerId="ADAL" clId="{FC469000-D245-4306-90C8-0EBBED6FFE03}" dt="2026-04-21T20:55:57.178" v="4911" actId="21"/>
          <ac:spMkLst>
            <pc:docMk/>
            <pc:sldMk cId="155990060" sldId="8986"/>
            <ac:spMk id="14" creationId="{C2872684-80EC-68FA-F891-0326A7D8AEA4}"/>
          </ac:spMkLst>
        </pc:spChg>
        <pc:spChg chg="mod">
          <ac:chgData name="Lutz, Ilenia H." userId="02cdb5f8-8dc7-4571-ad76-8a8ffaa93cf9" providerId="ADAL" clId="{FC469000-D245-4306-90C8-0EBBED6FFE03}" dt="2026-04-21T20:59:23.573" v="5016" actId="20577"/>
          <ac:spMkLst>
            <pc:docMk/>
            <pc:sldMk cId="155990060" sldId="8986"/>
            <ac:spMk id="16" creationId="{FDF4865F-C460-C453-2B93-039FE5DAC889}"/>
          </ac:spMkLst>
        </pc:spChg>
      </pc:sldChg>
      <pc:sldChg chg="modSp add del mod">
        <pc:chgData name="Lutz, Ilenia H." userId="02cdb5f8-8dc7-4571-ad76-8a8ffaa93cf9" providerId="ADAL" clId="{FC469000-D245-4306-90C8-0EBBED6FFE03}" dt="2026-04-20T18:46:34.719" v="3115" actId="2696"/>
        <pc:sldMkLst>
          <pc:docMk/>
          <pc:sldMk cId="3797150976" sldId="8986"/>
        </pc:sldMkLst>
      </pc:sldChg>
      <pc:sldChg chg="addSp modSp add mod">
        <pc:chgData name="Lutz, Ilenia H." userId="02cdb5f8-8dc7-4571-ad76-8a8ffaa93cf9" providerId="ADAL" clId="{FC469000-D245-4306-90C8-0EBBED6FFE03}" dt="2026-04-21T17:47:23.776" v="4273" actId="207"/>
        <pc:sldMkLst>
          <pc:docMk/>
          <pc:sldMk cId="387353632" sldId="8987"/>
        </pc:sldMkLst>
        <pc:spChg chg="add mod">
          <ac:chgData name="Lutz, Ilenia H." userId="02cdb5f8-8dc7-4571-ad76-8a8ffaa93cf9" providerId="ADAL" clId="{FC469000-D245-4306-90C8-0EBBED6FFE03}" dt="2026-04-21T14:28:23.504" v="4105" actId="14100"/>
          <ac:spMkLst>
            <pc:docMk/>
            <pc:sldMk cId="387353632" sldId="8987"/>
            <ac:spMk id="3" creationId="{8480EE4C-E21A-4A37-C9A0-6279C15FABA3}"/>
          </ac:spMkLst>
        </pc:spChg>
        <pc:spChg chg="mod">
          <ac:chgData name="Lutz, Ilenia H." userId="02cdb5f8-8dc7-4571-ad76-8a8ffaa93cf9" providerId="ADAL" clId="{FC469000-D245-4306-90C8-0EBBED6FFE03}" dt="2026-04-14T18:08:27.202" v="2474" actId="20577"/>
          <ac:spMkLst>
            <pc:docMk/>
            <pc:sldMk cId="387353632" sldId="8987"/>
            <ac:spMk id="7" creationId="{6C9D422B-C12B-B790-5A72-10694F653FE9}"/>
          </ac:spMkLst>
        </pc:spChg>
        <pc:spChg chg="mod">
          <ac:chgData name="Lutz, Ilenia H." userId="02cdb5f8-8dc7-4571-ad76-8a8ffaa93cf9" providerId="ADAL" clId="{FC469000-D245-4306-90C8-0EBBED6FFE03}" dt="2026-04-21T17:47:23.776" v="4273" actId="207"/>
          <ac:spMkLst>
            <pc:docMk/>
            <pc:sldMk cId="387353632" sldId="8987"/>
            <ac:spMk id="8" creationId="{7B76C7A8-A1C9-B9C5-DF34-10B110251485}"/>
          </ac:spMkLst>
        </pc:spChg>
        <pc:picChg chg="mod">
          <ac:chgData name="Lutz, Ilenia H." userId="02cdb5f8-8dc7-4571-ad76-8a8ffaa93cf9" providerId="ADAL" clId="{FC469000-D245-4306-90C8-0EBBED6FFE03}" dt="2026-04-21T14:56:22.617" v="4261" actId="1076"/>
          <ac:picMkLst>
            <pc:docMk/>
            <pc:sldMk cId="387353632" sldId="8987"/>
            <ac:picMk id="9" creationId="{BD4D2125-B220-4779-81C5-DC980D4A3FA9}"/>
          </ac:picMkLst>
        </pc:picChg>
      </pc:sldChg>
      <pc:sldChg chg="modSp mod">
        <pc:chgData name="Lutz, Ilenia H." userId="02cdb5f8-8dc7-4571-ad76-8a8ffaa93cf9" providerId="ADAL" clId="{FC469000-D245-4306-90C8-0EBBED6FFE03}" dt="2026-04-20T18:59:29.307" v="3328" actId="2711"/>
        <pc:sldMkLst>
          <pc:docMk/>
          <pc:sldMk cId="1728598991" sldId="8988"/>
        </pc:sldMkLst>
        <pc:spChg chg="mod">
          <ac:chgData name="Lutz, Ilenia H." userId="02cdb5f8-8dc7-4571-ad76-8a8ffaa93cf9" providerId="ADAL" clId="{FC469000-D245-4306-90C8-0EBBED6FFE03}" dt="2026-04-20T18:59:29.307" v="3328" actId="2711"/>
          <ac:spMkLst>
            <pc:docMk/>
            <pc:sldMk cId="1728598991" sldId="8988"/>
            <ac:spMk id="7" creationId="{FE78144F-40F7-ABE9-0EB0-BFBE124FC3C4}"/>
          </ac:spMkLst>
        </pc:spChg>
      </pc:sldChg>
      <pc:sldChg chg="modSp mod">
        <pc:chgData name="Lutz, Ilenia H." userId="02cdb5f8-8dc7-4571-ad76-8a8ffaa93cf9" providerId="ADAL" clId="{FC469000-D245-4306-90C8-0EBBED6FFE03}" dt="2026-04-21T17:40:13.628" v="4271" actId="14100"/>
        <pc:sldMkLst>
          <pc:docMk/>
          <pc:sldMk cId="4280338770" sldId="8989"/>
        </pc:sldMkLst>
        <pc:spChg chg="mod">
          <ac:chgData name="Lutz, Ilenia H." userId="02cdb5f8-8dc7-4571-ad76-8a8ffaa93cf9" providerId="ADAL" clId="{FC469000-D245-4306-90C8-0EBBED6FFE03}" dt="2026-04-21T17:40:13.628" v="4271" actId="14100"/>
          <ac:spMkLst>
            <pc:docMk/>
            <pc:sldMk cId="4280338770" sldId="8989"/>
            <ac:spMk id="5" creationId="{1DE8A19F-A9AC-5E3A-8BDD-0D61D1DB395C}"/>
          </ac:spMkLst>
        </pc:spChg>
      </pc:sldChg>
      <pc:sldChg chg="modSp mod">
        <pc:chgData name="Lutz, Ilenia H." userId="02cdb5f8-8dc7-4571-ad76-8a8ffaa93cf9" providerId="ADAL" clId="{FC469000-D245-4306-90C8-0EBBED6FFE03}" dt="2026-04-21T14:30:20.842" v="4197" actId="20577"/>
        <pc:sldMkLst>
          <pc:docMk/>
          <pc:sldMk cId="714873747" sldId="8991"/>
        </pc:sldMkLst>
        <pc:spChg chg="mod">
          <ac:chgData name="Lutz, Ilenia H." userId="02cdb5f8-8dc7-4571-ad76-8a8ffaa93cf9" providerId="ADAL" clId="{FC469000-D245-4306-90C8-0EBBED6FFE03}" dt="2026-04-21T14:30:20.842" v="4197" actId="20577"/>
          <ac:spMkLst>
            <pc:docMk/>
            <pc:sldMk cId="714873747" sldId="8991"/>
            <ac:spMk id="2" creationId="{12DE996E-98EF-A041-DCE2-070DC97540B4}"/>
          </ac:spMkLst>
        </pc:spChg>
      </pc:sldChg>
      <pc:sldChg chg="add del">
        <pc:chgData name="Lutz, Ilenia H." userId="02cdb5f8-8dc7-4571-ad76-8a8ffaa93cf9" providerId="ADAL" clId="{FC469000-D245-4306-90C8-0EBBED6FFE03}" dt="2026-04-20T18:51:20.873" v="3152" actId="2696"/>
        <pc:sldMkLst>
          <pc:docMk/>
          <pc:sldMk cId="1535084912" sldId="8993"/>
        </pc:sldMkLst>
      </pc:sldChg>
      <pc:sldChg chg="delSp modSp new mod">
        <pc:chgData name="Lutz, Ilenia H." userId="02cdb5f8-8dc7-4571-ad76-8a8ffaa93cf9" providerId="ADAL" clId="{FC469000-D245-4306-90C8-0EBBED6FFE03}" dt="2026-04-20T18:51:01.893" v="3147" actId="14100"/>
        <pc:sldMkLst>
          <pc:docMk/>
          <pc:sldMk cId="857568784" sldId="8994"/>
        </pc:sldMkLst>
        <pc:spChg chg="mod">
          <ac:chgData name="Lutz, Ilenia H." userId="02cdb5f8-8dc7-4571-ad76-8a8ffaa93cf9" providerId="ADAL" clId="{FC469000-D245-4306-90C8-0EBBED6FFE03}" dt="2026-04-20T18:48:26.435" v="3122" actId="20577"/>
          <ac:spMkLst>
            <pc:docMk/>
            <pc:sldMk cId="857568784" sldId="8994"/>
            <ac:spMk id="2" creationId="{77C72468-BDD4-390E-CE19-689C42CBC721}"/>
          </ac:spMkLst>
        </pc:spChg>
        <pc:spChg chg="mod">
          <ac:chgData name="Lutz, Ilenia H." userId="02cdb5f8-8dc7-4571-ad76-8a8ffaa93cf9" providerId="ADAL" clId="{FC469000-D245-4306-90C8-0EBBED6FFE03}" dt="2026-04-20T18:51:01.893" v="3147" actId="14100"/>
          <ac:spMkLst>
            <pc:docMk/>
            <pc:sldMk cId="857568784" sldId="8994"/>
            <ac:spMk id="3" creationId="{5B0BC9E8-B46B-3180-A3D8-85803CA4F77E}"/>
          </ac:spMkLst>
        </pc:spChg>
      </pc:sldChg>
      <pc:sldChg chg="add del">
        <pc:chgData name="Lutz, Ilenia H." userId="02cdb5f8-8dc7-4571-ad76-8a8ffaa93cf9" providerId="ADAL" clId="{FC469000-D245-4306-90C8-0EBBED6FFE03}" dt="2026-04-20T18:47:20.018" v="3118"/>
        <pc:sldMkLst>
          <pc:docMk/>
          <pc:sldMk cId="2587913301" sldId="8994"/>
        </pc:sldMkLst>
      </pc:sldChg>
      <pc:sldChg chg="modSp add mod">
        <pc:chgData name="Lutz, Ilenia H." userId="02cdb5f8-8dc7-4571-ad76-8a8ffaa93cf9" providerId="ADAL" clId="{FC469000-D245-4306-90C8-0EBBED6FFE03}" dt="2026-04-20T18:51:17.302" v="3151" actId="20577"/>
        <pc:sldMkLst>
          <pc:docMk/>
          <pc:sldMk cId="613737000" sldId="8995"/>
        </pc:sldMkLst>
        <pc:spChg chg="mod">
          <ac:chgData name="Lutz, Ilenia H." userId="02cdb5f8-8dc7-4571-ad76-8a8ffaa93cf9" providerId="ADAL" clId="{FC469000-D245-4306-90C8-0EBBED6FFE03}" dt="2026-04-20T18:50:31.565" v="3131" actId="20577"/>
          <ac:spMkLst>
            <pc:docMk/>
            <pc:sldMk cId="613737000" sldId="8995"/>
            <ac:spMk id="2" creationId="{173BD8C9-A78B-85D7-956D-454747D11802}"/>
          </ac:spMkLst>
        </pc:spChg>
        <pc:spChg chg="mod">
          <ac:chgData name="Lutz, Ilenia H." userId="02cdb5f8-8dc7-4571-ad76-8a8ffaa93cf9" providerId="ADAL" clId="{FC469000-D245-4306-90C8-0EBBED6FFE03}" dt="2026-04-20T18:51:17.302" v="3151" actId="20577"/>
          <ac:spMkLst>
            <pc:docMk/>
            <pc:sldMk cId="613737000" sldId="8995"/>
            <ac:spMk id="3" creationId="{E30BD5D4-1838-6C22-77E4-7F6A36220832}"/>
          </ac:spMkLst>
        </pc:spChg>
      </pc:sldChg>
      <pc:sldChg chg="addSp delSp modSp new mod">
        <pc:chgData name="Lutz, Ilenia H." userId="02cdb5f8-8dc7-4571-ad76-8a8ffaa93cf9" providerId="ADAL" clId="{FC469000-D245-4306-90C8-0EBBED6FFE03}" dt="2026-04-20T19:05:18.729" v="3407" actId="6549"/>
        <pc:sldMkLst>
          <pc:docMk/>
          <pc:sldMk cId="4247283880" sldId="8996"/>
        </pc:sldMkLst>
        <pc:spChg chg="mod">
          <ac:chgData name="Lutz, Ilenia H." userId="02cdb5f8-8dc7-4571-ad76-8a8ffaa93cf9" providerId="ADAL" clId="{FC469000-D245-4306-90C8-0EBBED6FFE03}" dt="2026-04-20T18:55:09.811" v="3218" actId="1076"/>
          <ac:spMkLst>
            <pc:docMk/>
            <pc:sldMk cId="4247283880" sldId="8996"/>
            <ac:spMk id="3" creationId="{8C0A8E77-CBEF-92B9-C5E0-AA6B52D51877}"/>
          </ac:spMkLst>
        </pc:spChg>
        <pc:spChg chg="mod">
          <ac:chgData name="Lutz, Ilenia H." userId="02cdb5f8-8dc7-4571-ad76-8a8ffaa93cf9" providerId="ADAL" clId="{FC469000-D245-4306-90C8-0EBBED6FFE03}" dt="2026-04-20T19:05:18.729" v="3407" actId="6549"/>
          <ac:spMkLst>
            <pc:docMk/>
            <pc:sldMk cId="4247283880" sldId="8996"/>
            <ac:spMk id="4" creationId="{57ACEB18-038A-E821-7C90-9DF1C227C1C3}"/>
          </ac:spMkLst>
        </pc:spChg>
        <pc:picChg chg="add mod">
          <ac:chgData name="Lutz, Ilenia H." userId="02cdb5f8-8dc7-4571-ad76-8a8ffaa93cf9" providerId="ADAL" clId="{FC469000-D245-4306-90C8-0EBBED6FFE03}" dt="2026-04-20T18:55:19.482" v="3222" actId="14100"/>
          <ac:picMkLst>
            <pc:docMk/>
            <pc:sldMk cId="4247283880" sldId="8996"/>
            <ac:picMk id="7" creationId="{73609B92-FD61-E072-2126-664DBC1EBB8F}"/>
          </ac:picMkLst>
        </pc:picChg>
      </pc:sldChg>
      <pc:sldChg chg="delSp modSp add del mod">
        <pc:chgData name="Lutz, Ilenia H." userId="02cdb5f8-8dc7-4571-ad76-8a8ffaa93cf9" providerId="ADAL" clId="{FC469000-D245-4306-90C8-0EBBED6FFE03}" dt="2026-04-21T15:25:40.179" v="4268" actId="47"/>
        <pc:sldMkLst>
          <pc:docMk/>
          <pc:sldMk cId="2055384706" sldId="8997"/>
        </pc:sldMkLst>
      </pc:sldChg>
      <pc:sldChg chg="modSp add del mod">
        <pc:chgData name="Lutz, Ilenia H." userId="02cdb5f8-8dc7-4571-ad76-8a8ffaa93cf9" providerId="ADAL" clId="{FC469000-D245-4306-90C8-0EBBED6FFE03}" dt="2026-04-21T15:25:40.179" v="4268" actId="47"/>
        <pc:sldMkLst>
          <pc:docMk/>
          <pc:sldMk cId="2553901823" sldId="8998"/>
        </pc:sldMkLst>
      </pc:sldChg>
      <pc:sldChg chg="add">
        <pc:chgData name="Lutz, Ilenia H." userId="02cdb5f8-8dc7-4571-ad76-8a8ffaa93cf9" providerId="ADAL" clId="{FC469000-D245-4306-90C8-0EBBED6FFE03}" dt="2026-04-21T15:25:31.892" v="4267"/>
        <pc:sldMkLst>
          <pc:docMk/>
          <pc:sldMk cId="0" sldId="8999"/>
        </pc:sldMkLst>
      </pc:sldChg>
      <pc:sldChg chg="add setBg">
        <pc:chgData name="Lutz, Ilenia H." userId="02cdb5f8-8dc7-4571-ad76-8a8ffaa93cf9" providerId="ADAL" clId="{FC469000-D245-4306-90C8-0EBBED6FFE03}" dt="2026-04-21T15:25:31.892" v="4267"/>
        <pc:sldMkLst>
          <pc:docMk/>
          <pc:sldMk cId="0" sldId="9000"/>
        </pc:sldMkLst>
      </pc:sldChg>
      <pc:sldChg chg="addSp delSp modSp new del mod">
        <pc:chgData name="Lutz, Ilenia H." userId="02cdb5f8-8dc7-4571-ad76-8a8ffaa93cf9" providerId="ADAL" clId="{FC469000-D245-4306-90C8-0EBBED6FFE03}" dt="2026-04-21T20:57:29.538" v="4945" actId="47"/>
        <pc:sldMkLst>
          <pc:docMk/>
          <pc:sldMk cId="2558043346" sldId="9001"/>
        </pc:sldMkLst>
      </pc:sldChg>
      <pc:sldMasterChg chg="delSldLayout">
        <pc:chgData name="Lutz, Ilenia H." userId="02cdb5f8-8dc7-4571-ad76-8a8ffaa93cf9" providerId="ADAL" clId="{FC469000-D245-4306-90C8-0EBBED6FFE03}" dt="2026-04-20T18:51:20.873" v="3152" actId="2696"/>
        <pc:sldMasterMkLst>
          <pc:docMk/>
          <pc:sldMasterMk cId="3595336832" sldId="2147483708"/>
        </pc:sldMasterMkLst>
        <pc:sldLayoutChg chg="del">
          <pc:chgData name="Lutz, Ilenia H." userId="02cdb5f8-8dc7-4571-ad76-8a8ffaa93cf9" providerId="ADAL" clId="{FC469000-D245-4306-90C8-0EBBED6FFE03}" dt="2026-04-20T18:51:20.873" v="3152" actId="2696"/>
          <pc:sldLayoutMkLst>
            <pc:docMk/>
            <pc:sldMasterMk cId="3595336832" sldId="2147483708"/>
            <pc:sldLayoutMk cId="3806972256" sldId="2147483768"/>
          </pc:sldLayoutMkLst>
        </pc:sldLayoutChg>
      </pc:sldMasterChg>
    </pc:docChg>
  </pc:docChgLst>
  <pc:docChgLst>
    <pc:chgData name="Jernagan, Denise R." userId="S::drjernagan@purdueforlife.org::f0cd4137-05c2-430f-a966-ef907e9ca740" providerId="AD" clId="Web-{C236F97F-ADB7-020C-5BFA-6052014CCCCB}"/>
    <pc:docChg chg="addSld modSld">
      <pc:chgData name="Jernagan, Denise R." userId="S::drjernagan@purdueforlife.org::f0cd4137-05c2-430f-a966-ef907e9ca740" providerId="AD" clId="Web-{C236F97F-ADB7-020C-5BFA-6052014CCCCB}" dt="2026-04-14T14:00:44.387" v="11"/>
      <pc:docMkLst>
        <pc:docMk/>
      </pc:docMkLst>
      <pc:sldChg chg="addSp delSp modSp mod modClrScheme chgLayout">
        <pc:chgData name="Jernagan, Denise R." userId="S::drjernagan@purdueforlife.org::f0cd4137-05c2-430f-a966-ef907e9ca740" providerId="AD" clId="Web-{C236F97F-ADB7-020C-5BFA-6052014CCCCB}" dt="2026-04-14T13:59:30.512" v="7"/>
        <pc:sldMkLst>
          <pc:docMk/>
          <pc:sldMk cId="1335240240" sldId="8974"/>
        </pc:sldMkLst>
        <pc:spChg chg="mod ord">
          <ac:chgData name="Jernagan, Denise R." userId="S::drjernagan@purdueforlife.org::f0cd4137-05c2-430f-a966-ef907e9ca740" providerId="AD" clId="Web-{C236F97F-ADB7-020C-5BFA-6052014CCCCB}" dt="2026-04-14T13:58:39.278" v="6"/>
          <ac:spMkLst>
            <pc:docMk/>
            <pc:sldMk cId="1335240240" sldId="8974"/>
            <ac:spMk id="2" creationId="{DC56B882-3BA4-8594-4E7E-303BA4D0A4EF}"/>
          </ac:spMkLst>
        </pc:spChg>
      </pc:sldChg>
    </pc:docChg>
  </pc:docChgLst>
  <pc:docChgLst>
    <pc:chgData name="Williams, LeAnne E." userId="S::lewilliams@purdueforlife.org::92bb8d95-6796-4dc8-a152-63fd72917ca7" providerId="AD" clId="Web-{E5D2D3A2-4412-7C52-7A00-C1745F1EE8E7}"/>
    <pc:docChg chg="modSld">
      <pc:chgData name="Williams, LeAnne E." userId="S::lewilliams@purdueforlife.org::92bb8d95-6796-4dc8-a152-63fd72917ca7" providerId="AD" clId="Web-{E5D2D3A2-4412-7C52-7A00-C1745F1EE8E7}" dt="2026-04-22T18:53:09.802" v="7" actId="20577"/>
      <pc:docMkLst>
        <pc:docMk/>
      </pc:docMkLst>
      <pc:sldChg chg="modSp">
        <pc:chgData name="Williams, LeAnne E." userId="S::lewilliams@purdueforlife.org::92bb8d95-6796-4dc8-a152-63fd72917ca7" providerId="AD" clId="Web-{E5D2D3A2-4412-7C52-7A00-C1745F1EE8E7}" dt="2026-04-22T18:53:09.802" v="7" actId="20577"/>
        <pc:sldMkLst>
          <pc:docMk/>
          <pc:sldMk cId="1764900883" sldId="8662"/>
        </pc:sldMkLst>
        <pc:spChg chg="mod">
          <ac:chgData name="Williams, LeAnne E." userId="S::lewilliams@purdueforlife.org::92bb8d95-6796-4dc8-a152-63fd72917ca7" providerId="AD" clId="Web-{E5D2D3A2-4412-7C52-7A00-C1745F1EE8E7}" dt="2026-04-22T18:53:09.802" v="7" actId="20577"/>
          <ac:spMkLst>
            <pc:docMk/>
            <pc:sldMk cId="1764900883" sldId="8662"/>
            <ac:spMk id="2" creationId="{96AC819E-D27D-0602-7421-CAA4EB38512A}"/>
          </ac:spMkLst>
        </pc:spChg>
      </pc:sldChg>
    </pc:docChg>
  </pc:docChgLst>
  <pc:docChgLst>
    <pc:chgData name="Thompson, Darien E." userId="S::dethompson@purdueforlife.org::7f586d60-9474-46ae-a8e5-946196fa2512" providerId="AD" clId="Web-{F11FC64D-B065-CE12-FA22-E744655012B0}"/>
    <pc:docChg chg="modSld">
      <pc:chgData name="Thompson, Darien E." userId="S::dethompson@purdueforlife.org::7f586d60-9474-46ae-a8e5-946196fa2512" providerId="AD" clId="Web-{F11FC64D-B065-CE12-FA22-E744655012B0}" dt="2026-04-20T19:02:13.846" v="110" actId="20577"/>
      <pc:docMkLst>
        <pc:docMk/>
      </pc:docMkLst>
      <pc:sldChg chg="modSp">
        <pc:chgData name="Thompson, Darien E." userId="S::dethompson@purdueforlife.org::7f586d60-9474-46ae-a8e5-946196fa2512" providerId="AD" clId="Web-{F11FC64D-B065-CE12-FA22-E744655012B0}" dt="2026-04-20T18:46:30.454" v="68" actId="20577"/>
        <pc:sldMkLst>
          <pc:docMk/>
          <pc:sldMk cId="3492094330" sldId="8972"/>
        </pc:sldMkLst>
      </pc:sldChg>
      <pc:sldChg chg="modSp">
        <pc:chgData name="Thompson, Darien E." userId="S::dethompson@purdueforlife.org::7f586d60-9474-46ae-a8e5-946196fa2512" providerId="AD" clId="Web-{F11FC64D-B065-CE12-FA22-E744655012B0}" dt="2026-04-20T17:23:23.607" v="1" actId="14100"/>
        <pc:sldMkLst>
          <pc:docMk/>
          <pc:sldMk cId="2650372236" sldId="8985"/>
        </pc:sldMkLst>
        <pc:spChg chg="mod">
          <ac:chgData name="Thompson, Darien E." userId="S::dethompson@purdueforlife.org::7f586d60-9474-46ae-a8e5-946196fa2512" providerId="AD" clId="Web-{F11FC64D-B065-CE12-FA22-E744655012B0}" dt="2026-04-20T17:23:23.607" v="1" actId="14100"/>
          <ac:spMkLst>
            <pc:docMk/>
            <pc:sldMk cId="2650372236" sldId="8985"/>
            <ac:spMk id="4" creationId="{1C0E131E-2CDE-9D97-D29E-834332E4F63C}"/>
          </ac:spMkLst>
        </pc:spChg>
      </pc:sldChg>
      <pc:sldChg chg="modSp">
        <pc:chgData name="Thompson, Darien E." userId="S::dethompson@purdueforlife.org::7f586d60-9474-46ae-a8e5-946196fa2512" providerId="AD" clId="Web-{F11FC64D-B065-CE12-FA22-E744655012B0}" dt="2026-04-20T19:02:13.846" v="110" actId="20577"/>
        <pc:sldMkLst>
          <pc:docMk/>
          <pc:sldMk cId="613737000" sldId="8995"/>
        </pc:sldMkLst>
        <pc:spChg chg="mod">
          <ac:chgData name="Thompson, Darien E." userId="S::dethompson@purdueforlife.org::7f586d60-9474-46ae-a8e5-946196fa2512" providerId="AD" clId="Web-{F11FC64D-B065-CE12-FA22-E744655012B0}" dt="2026-04-20T19:02:13.846" v="110" actId="20577"/>
          <ac:spMkLst>
            <pc:docMk/>
            <pc:sldMk cId="613737000" sldId="8995"/>
            <ac:spMk id="3" creationId="{E30BD5D4-1838-6C22-77E4-7F6A36220832}"/>
          </ac:spMkLst>
        </pc:spChg>
      </pc:sldChg>
    </pc:docChg>
  </pc:docChgLst>
  <pc:docChgLst>
    <pc:chgData name="Williams, LeAnne E." userId="S::lewilliams@purdueforlife.org::92bb8d95-6796-4dc8-a152-63fd72917ca7" providerId="AD" clId="Web-{08299BAA-B168-F1C5-7E53-8DB9E78F9E2A}"/>
    <pc:docChg chg="addSld modSld sldOrd">
      <pc:chgData name="Williams, LeAnne E." userId="S::lewilliams@purdueforlife.org::92bb8d95-6796-4dc8-a152-63fd72917ca7" providerId="AD" clId="Web-{08299BAA-B168-F1C5-7E53-8DB9E78F9E2A}" dt="2026-04-16T18:58:35.132" v="990" actId="20577"/>
      <pc:docMkLst>
        <pc:docMk/>
      </pc:docMkLst>
      <pc:sldChg chg="ord">
        <pc:chgData name="Williams, LeAnne E." userId="S::lewilliams@purdueforlife.org::92bb8d95-6796-4dc8-a152-63fd72917ca7" providerId="AD" clId="Web-{08299BAA-B168-F1C5-7E53-8DB9E78F9E2A}" dt="2026-04-16T18:19:55.448" v="40"/>
        <pc:sldMkLst>
          <pc:docMk/>
          <pc:sldMk cId="2021897076" sldId="293"/>
        </pc:sldMkLst>
      </pc:sldChg>
      <pc:sldChg chg="modSp">
        <pc:chgData name="Williams, LeAnne E." userId="S::lewilliams@purdueforlife.org::92bb8d95-6796-4dc8-a152-63fd72917ca7" providerId="AD" clId="Web-{08299BAA-B168-F1C5-7E53-8DB9E78F9E2A}" dt="2026-04-16T18:21:22.698" v="63" actId="20577"/>
        <pc:sldMkLst>
          <pc:docMk/>
          <pc:sldMk cId="1764900883" sldId="8662"/>
        </pc:sldMkLst>
      </pc:sldChg>
      <pc:sldChg chg="delSp modSp">
        <pc:chgData name="Williams, LeAnne E." userId="S::lewilliams@purdueforlife.org::92bb8d95-6796-4dc8-a152-63fd72917ca7" providerId="AD" clId="Web-{08299BAA-B168-F1C5-7E53-8DB9E78F9E2A}" dt="2026-04-16T18:46:56.148" v="905"/>
        <pc:sldMkLst>
          <pc:docMk/>
          <pc:sldMk cId="935376862" sldId="8968"/>
        </pc:sldMkLst>
        <pc:spChg chg="mod">
          <ac:chgData name="Williams, LeAnne E." userId="S::lewilliams@purdueforlife.org::92bb8d95-6796-4dc8-a152-63fd72917ca7" providerId="AD" clId="Web-{08299BAA-B168-F1C5-7E53-8DB9E78F9E2A}" dt="2026-04-16T18:20:29.119" v="54" actId="20577"/>
          <ac:spMkLst>
            <pc:docMk/>
            <pc:sldMk cId="935376862" sldId="8968"/>
            <ac:spMk id="8" creationId="{3C2D6013-46AE-0BA5-5E8F-2C07DE06C003}"/>
          </ac:spMkLst>
        </pc:spChg>
      </pc:sldChg>
      <pc:sldChg chg="modSp">
        <pc:chgData name="Williams, LeAnne E." userId="S::lewilliams@purdueforlife.org::92bb8d95-6796-4dc8-a152-63fd72917ca7" providerId="AD" clId="Web-{08299BAA-B168-F1C5-7E53-8DB9E78F9E2A}" dt="2026-04-16T18:21:57.963" v="68" actId="20577"/>
        <pc:sldMkLst>
          <pc:docMk/>
          <pc:sldMk cId="1228378001" sldId="8982"/>
        </pc:sldMkLst>
      </pc:sldChg>
      <pc:sldChg chg="addSp modSp">
        <pc:chgData name="Williams, LeAnne E." userId="S::lewilliams@purdueforlife.org::92bb8d95-6796-4dc8-a152-63fd72917ca7" providerId="AD" clId="Web-{08299BAA-B168-F1C5-7E53-8DB9E78F9E2A}" dt="2026-04-16T18:31:08.572" v="430" actId="1076"/>
        <pc:sldMkLst>
          <pc:docMk/>
          <pc:sldMk cId="993703485" sldId="8983"/>
        </pc:sldMkLst>
        <pc:spChg chg="add mod">
          <ac:chgData name="Williams, LeAnne E." userId="S::lewilliams@purdueforlife.org::92bb8d95-6796-4dc8-a152-63fd72917ca7" providerId="AD" clId="Web-{08299BAA-B168-F1C5-7E53-8DB9E78F9E2A}" dt="2026-04-16T18:31:08.572" v="430" actId="1076"/>
          <ac:spMkLst>
            <pc:docMk/>
            <pc:sldMk cId="993703485" sldId="8983"/>
            <ac:spMk id="3" creationId="{0B05DA2D-117A-C013-0492-56FF264F6424}"/>
          </ac:spMkLst>
        </pc:spChg>
        <pc:spChg chg="mod">
          <ac:chgData name="Williams, LeAnne E." userId="S::lewilliams@purdueforlife.org::92bb8d95-6796-4dc8-a152-63fd72917ca7" providerId="AD" clId="Web-{08299BAA-B168-F1C5-7E53-8DB9E78F9E2A}" dt="2026-04-16T18:28:07.932" v="328" actId="1076"/>
          <ac:spMkLst>
            <pc:docMk/>
            <pc:sldMk cId="993703485" sldId="8983"/>
            <ac:spMk id="5" creationId="{10CEB7D9-BFD6-126F-77B9-189236B64A80}"/>
          </ac:spMkLst>
        </pc:spChg>
      </pc:sldChg>
      <pc:sldChg chg="addSp delSp modSp">
        <pc:chgData name="Williams, LeAnne E." userId="S::lewilliams@purdueforlife.org::92bb8d95-6796-4dc8-a152-63fd72917ca7" providerId="AD" clId="Web-{08299BAA-B168-F1C5-7E53-8DB9E78F9E2A}" dt="2026-04-16T18:37:27.415" v="514" actId="1076"/>
        <pc:sldMkLst>
          <pc:docMk/>
          <pc:sldMk cId="387353632" sldId="8987"/>
        </pc:sldMkLst>
        <pc:spChg chg="add mod">
          <ac:chgData name="Williams, LeAnne E." userId="S::lewilliams@purdueforlife.org::92bb8d95-6796-4dc8-a152-63fd72917ca7" providerId="AD" clId="Web-{08299BAA-B168-F1C5-7E53-8DB9E78F9E2A}" dt="2026-04-16T18:37:12.305" v="511" actId="1076"/>
          <ac:spMkLst>
            <pc:docMk/>
            <pc:sldMk cId="387353632" sldId="8987"/>
            <ac:spMk id="8" creationId="{7B76C7A8-A1C9-B9C5-DF34-10B110251485}"/>
          </ac:spMkLst>
        </pc:spChg>
        <pc:picChg chg="add mod">
          <ac:chgData name="Williams, LeAnne E." userId="S::lewilliams@purdueforlife.org::92bb8d95-6796-4dc8-a152-63fd72917ca7" providerId="AD" clId="Web-{08299BAA-B168-F1C5-7E53-8DB9E78F9E2A}" dt="2026-04-16T18:37:27.415" v="514" actId="1076"/>
          <ac:picMkLst>
            <pc:docMk/>
            <pc:sldMk cId="387353632" sldId="8987"/>
            <ac:picMk id="9" creationId="{BD4D2125-B220-4779-81C5-DC980D4A3FA9}"/>
          </ac:picMkLst>
        </pc:picChg>
      </pc:sldChg>
      <pc:sldChg chg="modSp">
        <pc:chgData name="Williams, LeAnne E." userId="S::lewilliams@purdueforlife.org::92bb8d95-6796-4dc8-a152-63fd72917ca7" providerId="AD" clId="Web-{08299BAA-B168-F1C5-7E53-8DB9E78F9E2A}" dt="2026-04-16T18:19:37.432" v="39" actId="20577"/>
        <pc:sldMkLst>
          <pc:docMk/>
          <pc:sldMk cId="4280338770" sldId="8989"/>
        </pc:sldMkLst>
        <pc:spChg chg="mod">
          <ac:chgData name="Williams, LeAnne E." userId="S::lewilliams@purdueforlife.org::92bb8d95-6796-4dc8-a152-63fd72917ca7" providerId="AD" clId="Web-{08299BAA-B168-F1C5-7E53-8DB9E78F9E2A}" dt="2026-04-16T18:18:57.776" v="27" actId="14100"/>
          <ac:spMkLst>
            <pc:docMk/>
            <pc:sldMk cId="4280338770" sldId="8989"/>
            <ac:spMk id="5" creationId="{1DE8A19F-A9AC-5E3A-8BDD-0D61D1DB395C}"/>
          </ac:spMkLst>
        </pc:spChg>
        <pc:spChg chg="mod">
          <ac:chgData name="Williams, LeAnne E." userId="S::lewilliams@purdueforlife.org::92bb8d95-6796-4dc8-a152-63fd72917ca7" providerId="AD" clId="Web-{08299BAA-B168-F1C5-7E53-8DB9E78F9E2A}" dt="2026-04-16T18:19:37.432" v="39" actId="20577"/>
          <ac:spMkLst>
            <pc:docMk/>
            <pc:sldMk cId="4280338770" sldId="8989"/>
            <ac:spMk id="8" creationId="{62B0FE25-A26A-B058-C492-67A2D5E19AF2}"/>
          </ac:spMkLst>
        </pc:spChg>
      </pc:sldChg>
      <pc:sldChg chg="addSp delSp modSp add ord replId">
        <pc:chgData name="Williams, LeAnne E." userId="S::lewilliams@purdueforlife.org::92bb8d95-6796-4dc8-a152-63fd72917ca7" providerId="AD" clId="Web-{08299BAA-B168-F1C5-7E53-8DB9E78F9E2A}" dt="2026-04-16T18:58:35.132" v="990" actId="20577"/>
        <pc:sldMkLst>
          <pc:docMk/>
          <pc:sldMk cId="714873747" sldId="8991"/>
        </pc:sldMkLst>
        <pc:spChg chg="mod">
          <ac:chgData name="Williams, LeAnne E." userId="S::lewilliams@purdueforlife.org::92bb8d95-6796-4dc8-a152-63fd72917ca7" providerId="AD" clId="Web-{08299BAA-B168-F1C5-7E53-8DB9E78F9E2A}" dt="2026-04-16T18:58:35.132" v="990" actId="20577"/>
          <ac:spMkLst>
            <pc:docMk/>
            <pc:sldMk cId="714873747" sldId="8991"/>
            <ac:spMk id="2" creationId="{12DE996E-98EF-A041-DCE2-070DC97540B4}"/>
          </ac:spMkLst>
        </pc:spChg>
        <pc:spChg chg="mod">
          <ac:chgData name="Williams, LeAnne E." userId="S::lewilliams@purdueforlife.org::92bb8d95-6796-4dc8-a152-63fd72917ca7" providerId="AD" clId="Web-{08299BAA-B168-F1C5-7E53-8DB9E78F9E2A}" dt="2026-04-16T18:39:41.165" v="517" actId="20577"/>
          <ac:spMkLst>
            <pc:docMk/>
            <pc:sldMk cId="714873747" sldId="8991"/>
            <ac:spMk id="7" creationId="{ED566E22-C1C9-C109-1EC5-E1EC07E562C1}"/>
          </ac:spMkLst>
        </pc:spChg>
      </pc:sldChg>
      <pc:sldChg chg="addSp delSp modSp add mod replId setBg modClrScheme chgLayout">
        <pc:chgData name="Williams, LeAnne E." userId="S::lewilliams@purdueforlife.org::92bb8d95-6796-4dc8-a152-63fd72917ca7" providerId="AD" clId="Web-{08299BAA-B168-F1C5-7E53-8DB9E78F9E2A}" dt="2026-04-16T18:57:08.007" v="987"/>
        <pc:sldMkLst>
          <pc:docMk/>
          <pc:sldMk cId="792184947" sldId="8992"/>
        </pc:sldMkLst>
        <pc:spChg chg="add mod ord">
          <ac:chgData name="Williams, LeAnne E." userId="S::lewilliams@purdueforlife.org::92bb8d95-6796-4dc8-a152-63fd72917ca7" providerId="AD" clId="Web-{08299BAA-B168-F1C5-7E53-8DB9E78F9E2A}" dt="2026-04-16T18:56:28.976" v="983" actId="1076"/>
          <ac:spMkLst>
            <pc:docMk/>
            <pc:sldMk cId="792184947" sldId="8992"/>
            <ac:spMk id="2" creationId="{BE1156AB-D7C3-8F4B-E435-60F9577DED66}"/>
          </ac:spMkLst>
        </pc:spChg>
        <pc:spChg chg="mod ord">
          <ac:chgData name="Williams, LeAnne E." userId="S::lewilliams@purdueforlife.org::92bb8d95-6796-4dc8-a152-63fd72917ca7" providerId="AD" clId="Web-{08299BAA-B168-F1C5-7E53-8DB9E78F9E2A}" dt="2026-04-16T18:54:48.773" v="960"/>
          <ac:spMkLst>
            <pc:docMk/>
            <pc:sldMk cId="792184947" sldId="8992"/>
            <ac:spMk id="5" creationId="{60924AB7-407D-F46F-5047-D19F106E8B0F}"/>
          </ac:spMkLst>
        </pc:spChg>
        <pc:spChg chg="add mod ord">
          <ac:chgData name="Williams, LeAnne E." userId="S::lewilliams@purdueforlife.org::92bb8d95-6796-4dc8-a152-63fd72917ca7" providerId="AD" clId="Web-{08299BAA-B168-F1C5-7E53-8DB9E78F9E2A}" dt="2026-04-16T18:54:48.773" v="960"/>
          <ac:spMkLst>
            <pc:docMk/>
            <pc:sldMk cId="792184947" sldId="8992"/>
            <ac:spMk id="21" creationId="{6EB7A85E-7613-2689-9D6F-4EF96B56D597}"/>
          </ac:spMkLst>
        </pc:spChg>
        <pc:picChg chg="add mod">
          <ac:chgData name="Williams, LeAnne E." userId="S::lewilliams@purdueforlife.org::92bb8d95-6796-4dc8-a152-63fd72917ca7" providerId="AD" clId="Web-{08299BAA-B168-F1C5-7E53-8DB9E78F9E2A}" dt="2026-04-16T18:56:25.554" v="982" actId="1076"/>
          <ac:picMkLst>
            <pc:docMk/>
            <pc:sldMk cId="792184947" sldId="8992"/>
            <ac:picMk id="12" creationId="{413084A3-E957-D32D-38FD-8445C709DF8C}"/>
          </ac:picMkLst>
        </pc:picChg>
        <pc:picChg chg="add mod">
          <ac:chgData name="Williams, LeAnne E." userId="S::lewilliams@purdueforlife.org::92bb8d95-6796-4dc8-a152-63fd72917ca7" providerId="AD" clId="Web-{08299BAA-B168-F1C5-7E53-8DB9E78F9E2A}" dt="2026-04-16T18:56:39.382" v="985" actId="1076"/>
          <ac:picMkLst>
            <pc:docMk/>
            <pc:sldMk cId="792184947" sldId="8992"/>
            <ac:picMk id="25" creationId="{B26BF483-205C-3366-A35F-39C4848985FF}"/>
          </ac:picMkLst>
        </pc:picChg>
      </pc:sldChg>
    </pc:docChg>
  </pc:docChgLst>
  <pc:docChgLst>
    <pc:chgData name="Williams, LeAnne E." userId="S::lewilliams@purdueforlife.org::92bb8d95-6796-4dc8-a152-63fd72917ca7" providerId="AD" clId="Web-{704155D4-C23F-5CC0-132C-461AC9CE4640}"/>
    <pc:docChg chg="addSld delSld modSld sldOrd">
      <pc:chgData name="Williams, LeAnne E." userId="S::lewilliams@purdueforlife.org::92bb8d95-6796-4dc8-a152-63fd72917ca7" providerId="AD" clId="Web-{704155D4-C23F-5CC0-132C-461AC9CE4640}" dt="2026-04-16T18:17:16.795" v="395" actId="20577"/>
      <pc:docMkLst>
        <pc:docMk/>
      </pc:docMkLst>
      <pc:sldChg chg="ord">
        <pc:chgData name="Williams, LeAnne E." userId="S::lewilliams@purdueforlife.org::92bb8d95-6796-4dc8-a152-63fd72917ca7" providerId="AD" clId="Web-{704155D4-C23F-5CC0-132C-461AC9CE4640}" dt="2026-04-16T18:04:46.713" v="43"/>
        <pc:sldMkLst>
          <pc:docMk/>
          <pc:sldMk cId="1405084748" sldId="291"/>
        </pc:sldMkLst>
      </pc:sldChg>
      <pc:sldChg chg="add del">
        <pc:chgData name="Williams, LeAnne E." userId="S::lewilliams@purdueforlife.org::92bb8d95-6796-4dc8-a152-63fd72917ca7" providerId="AD" clId="Web-{704155D4-C23F-5CC0-132C-461AC9CE4640}" dt="2026-04-16T18:04:40.962" v="42"/>
        <pc:sldMkLst>
          <pc:docMk/>
          <pc:sldMk cId="2021897076" sldId="293"/>
        </pc:sldMkLst>
      </pc:sldChg>
      <pc:sldChg chg="ord">
        <pc:chgData name="Williams, LeAnne E." userId="S::lewilliams@purdueforlife.org::92bb8d95-6796-4dc8-a152-63fd72917ca7" providerId="AD" clId="Web-{704155D4-C23F-5CC0-132C-461AC9CE4640}" dt="2026-04-16T18:04:16.850" v="37"/>
        <pc:sldMkLst>
          <pc:docMk/>
          <pc:sldMk cId="2282824813" sldId="8958"/>
        </pc:sldMkLst>
      </pc:sldChg>
      <pc:sldChg chg="delSp modSp ord">
        <pc:chgData name="Williams, LeAnne E." userId="S::lewilliams@purdueforlife.org::92bb8d95-6796-4dc8-a152-63fd72917ca7" providerId="AD" clId="Web-{704155D4-C23F-5CC0-132C-461AC9CE4640}" dt="2026-04-16T18:15:51.590" v="361" actId="14100"/>
        <pc:sldMkLst>
          <pc:docMk/>
          <pc:sldMk cId="935376862" sldId="8968"/>
        </pc:sldMkLst>
        <pc:spChg chg="mod">
          <ac:chgData name="Williams, LeAnne E." userId="S::lewilliams@purdueforlife.org::92bb8d95-6796-4dc8-a152-63fd72917ca7" providerId="AD" clId="Web-{704155D4-C23F-5CC0-132C-461AC9CE4640}" dt="2026-04-16T18:15:51.590" v="361" actId="14100"/>
          <ac:spMkLst>
            <pc:docMk/>
            <pc:sldMk cId="935376862" sldId="8968"/>
            <ac:spMk id="8" creationId="{3C2D6013-46AE-0BA5-5E8F-2C07DE06C003}"/>
          </ac:spMkLst>
        </pc:spChg>
      </pc:sldChg>
      <pc:sldChg chg="delSp modSp add replId">
        <pc:chgData name="Williams, LeAnne E." userId="S::lewilliams@purdueforlife.org::92bb8d95-6796-4dc8-a152-63fd72917ca7" providerId="AD" clId="Web-{704155D4-C23F-5CC0-132C-461AC9CE4640}" dt="2026-04-16T18:17:16.795" v="395" actId="20577"/>
        <pc:sldMkLst>
          <pc:docMk/>
          <pc:sldMk cId="4280338770" sldId="8989"/>
        </pc:sldMkLst>
        <pc:spChg chg="mod">
          <ac:chgData name="Williams, LeAnne E." userId="S::lewilliams@purdueforlife.org::92bb8d95-6796-4dc8-a152-63fd72917ca7" providerId="AD" clId="Web-{704155D4-C23F-5CC0-132C-461AC9CE4640}" dt="2026-04-16T18:17:16.795" v="395" actId="20577"/>
          <ac:spMkLst>
            <pc:docMk/>
            <pc:sldMk cId="4280338770" sldId="8989"/>
            <ac:spMk id="5" creationId="{1DE8A19F-A9AC-5E3A-8BDD-0D61D1DB395C}"/>
          </ac:spMkLst>
        </pc:spChg>
        <pc:spChg chg="mod">
          <ac:chgData name="Williams, LeAnne E." userId="S::lewilliams@purdueforlife.org::92bb8d95-6796-4dc8-a152-63fd72917ca7" providerId="AD" clId="Web-{704155D4-C23F-5CC0-132C-461AC9CE4640}" dt="2026-04-16T18:16:59.498" v="379" actId="20577"/>
          <ac:spMkLst>
            <pc:docMk/>
            <pc:sldMk cId="4280338770" sldId="8989"/>
            <ac:spMk id="8" creationId="{62B0FE25-A26A-B058-C492-67A2D5E19AF2}"/>
          </ac:spMkLst>
        </pc:spChg>
      </pc:sldChg>
      <pc:sldChg chg="addSp delSp modSp add replId">
        <pc:chgData name="Williams, LeAnne E." userId="S::lewilliams@purdueforlife.org::92bb8d95-6796-4dc8-a152-63fd72917ca7" providerId="AD" clId="Web-{704155D4-C23F-5CC0-132C-461AC9CE4640}" dt="2026-04-16T18:14:35.636" v="300" actId="1076"/>
        <pc:sldMkLst>
          <pc:docMk/>
          <pc:sldMk cId="3754151204" sldId="8990"/>
        </pc:sldMkLst>
        <pc:spChg chg="mod">
          <ac:chgData name="Williams, LeAnne E." userId="S::lewilliams@purdueforlife.org::92bb8d95-6796-4dc8-a152-63fd72917ca7" providerId="AD" clId="Web-{704155D4-C23F-5CC0-132C-461AC9CE4640}" dt="2026-04-16T18:14:20.432" v="295" actId="20577"/>
          <ac:spMkLst>
            <pc:docMk/>
            <pc:sldMk cId="3754151204" sldId="8990"/>
            <ac:spMk id="5" creationId="{9D221241-1737-550D-DCB8-C29457D94845}"/>
          </ac:spMkLst>
        </pc:spChg>
        <pc:graphicFrameChg chg="add mod modGraphic">
          <ac:chgData name="Williams, LeAnne E." userId="S::lewilliams@purdueforlife.org::92bb8d95-6796-4dc8-a152-63fd72917ca7" providerId="AD" clId="Web-{704155D4-C23F-5CC0-132C-461AC9CE4640}" dt="2026-04-16T18:14:35.636" v="300" actId="1076"/>
          <ac:graphicFrameMkLst>
            <pc:docMk/>
            <pc:sldMk cId="3754151204" sldId="8990"/>
            <ac:graphicFrameMk id="4" creationId="{F446EDC7-4586-8607-2BB6-2A136D8A3D32}"/>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4/29/2026</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ink.us-1.lytho.us/i/1763761219221c75c61ac-44ab-45cd-96e1-60558f04713c#purdue-day-of-giving-2026-toolki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us-1.lytho.us/i/1763761219221c75c61ac-44ab-45cd-96e1-60558f04713c#purdue-day-of-giving-2026-toolki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ink.us-1.lytho.us/i/1763761219221c75c61ac-44ab-45cd-96e1-60558f04713c#purdue-day-of-giving-2026-toolki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ink.us-1.lytho.us/i/1763761219221c75c61ac-44ab-45cd-96e1-60558f04713c#purdue-day-of-giving-2026-toolki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247079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F2198-20BF-BF99-7798-F53808268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AE530-35DA-A57B-E7EF-042DCF711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6C541-D5D9-7869-4B98-CEF2316B4D5C}"/>
              </a:ext>
            </a:extLst>
          </p:cNvPr>
          <p:cNvSpPr>
            <a:spLocks noGrp="1"/>
          </p:cNvSpPr>
          <p:nvPr>
            <p:ph type="body" idx="1"/>
          </p:nvPr>
        </p:nvSpPr>
        <p:spPr/>
        <p:txBody>
          <a:bodyPr/>
          <a:lstStyle/>
          <a:p>
            <a:r>
              <a:rPr lang="en-US">
                <a:ea typeface="Calibri"/>
                <a:cs typeface="Calibri"/>
              </a:rPr>
              <a:t>DROP LINK IN CHAT: </a:t>
            </a:r>
            <a:r>
              <a:rPr lang="en-US">
                <a:hlinkClick r:id="rId3"/>
              </a:rPr>
              <a:t>https://link.us-1.lytho.us/i/1763761219221c75c61ac-44ab-45cd-96e1-60558f04713c#purdue-day-of-giving-2026-toolkit</a:t>
            </a:r>
            <a:endParaRPr lang="en-US"/>
          </a:p>
          <a:p>
            <a:endParaRPr lang="en-US">
              <a:ea typeface="Calibri"/>
              <a:cs typeface="Calibri"/>
            </a:endParaRPr>
          </a:p>
          <a:p>
            <a:endParaRPr lang="en-US">
              <a:ea typeface="Calibri"/>
              <a:cs typeface="Calibri"/>
            </a:endParaRPr>
          </a:p>
          <a:p>
            <a:endParaRPr lang="en-US">
              <a:solidFill>
                <a:srgbClr val="000000"/>
              </a:solidFill>
              <a:ea typeface="Calibri"/>
              <a:cs typeface="Calibri"/>
            </a:endParaRPr>
          </a:p>
          <a:p>
            <a:r>
              <a:rPr lang="en-US">
                <a:solidFill>
                  <a:srgbClr val="000000"/>
                </a:solidFill>
                <a:ea typeface="Calibri"/>
                <a:cs typeface="Calibri"/>
              </a:rPr>
              <a:t>Note: Alyssa's email about </a:t>
            </a:r>
            <a:r>
              <a:rPr lang="en-US" err="1">
                <a:solidFill>
                  <a:srgbClr val="000000"/>
                </a:solidFill>
                <a:ea typeface="Calibri"/>
                <a:cs typeface="Calibri"/>
              </a:rPr>
              <a:t>PDoG</a:t>
            </a:r>
            <a:r>
              <a:rPr lang="en-US">
                <a:solidFill>
                  <a:srgbClr val="000000"/>
                </a:solidFill>
                <a:ea typeface="Calibri"/>
                <a:cs typeface="Calibri"/>
              </a:rPr>
              <a:t> pages.</a:t>
            </a:r>
          </a:p>
          <a:p>
            <a:endParaRPr lang="en-US">
              <a:solidFill>
                <a:schemeClr val="bg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p:txBody>
      </p:sp>
      <p:sp>
        <p:nvSpPr>
          <p:cNvPr id="4" name="Slide Number Placeholder 3">
            <a:extLst>
              <a:ext uri="{FF2B5EF4-FFF2-40B4-BE49-F238E27FC236}">
                <a16:creationId xmlns:a16="http://schemas.microsoft.com/office/drawing/2014/main" id="{3747C3E7-EDF9-CBFF-DBCC-17AD40766E12}"/>
              </a:ext>
            </a:extLst>
          </p:cNvPr>
          <p:cNvSpPr>
            <a:spLocks noGrp="1"/>
          </p:cNvSpPr>
          <p:nvPr>
            <p:ph type="sldNum" sz="quarter" idx="5"/>
          </p:nvPr>
        </p:nvSpPr>
        <p:spPr/>
        <p:txBody>
          <a:bodyPr/>
          <a:lstStyle/>
          <a:p>
            <a:fld id="{37C63BD6-9A76-3E42-9DF3-1D28BC75B5C8}" type="slidenum">
              <a:rPr lang="en-US" smtClean="0"/>
              <a:t>24</a:t>
            </a:fld>
            <a:endParaRPr lang="en-US"/>
          </a:p>
        </p:txBody>
      </p:sp>
    </p:spTree>
    <p:extLst>
      <p:ext uri="{BB962C8B-B14F-4D97-AF65-F5344CB8AC3E}">
        <p14:creationId xmlns:p14="http://schemas.microsoft.com/office/powerpoint/2010/main" val="62557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717E-7686-2ED9-7042-6FAEB432F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84FB9-B37E-9607-175B-377BD53CD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B7702-1AE2-BA56-0827-13688EF417FC}"/>
              </a:ext>
            </a:extLst>
          </p:cNvPr>
          <p:cNvSpPr>
            <a:spLocks noGrp="1"/>
          </p:cNvSpPr>
          <p:nvPr>
            <p:ph type="body" idx="1"/>
          </p:nvPr>
        </p:nvSpPr>
        <p:spPr/>
        <p:txBody>
          <a:bodyPr/>
          <a:lstStyle/>
          <a:p>
            <a:r>
              <a:rPr lang="en-US">
                <a:ea typeface="Calibri"/>
                <a:cs typeface="Calibri"/>
              </a:rPr>
              <a:t>DROP LINK IN CHAT: </a:t>
            </a:r>
            <a:r>
              <a:rPr lang="en-US">
                <a:hlinkClick r:id="rId3"/>
              </a:rPr>
              <a:t>https://link.us-1.lytho.us/i/1763761219221c75c61ac-44ab-45cd-96e1-60558f04713c#purdue-day-of-giving-2026-toolkit</a:t>
            </a:r>
            <a:endParaRPr lang="en-US"/>
          </a:p>
          <a:p>
            <a:endParaRPr lang="en-US">
              <a:ea typeface="Calibri"/>
              <a:cs typeface="Calibri"/>
            </a:endParaRPr>
          </a:p>
          <a:p>
            <a:endParaRPr lang="en-US">
              <a:ea typeface="Calibri"/>
              <a:cs typeface="Calibri"/>
            </a:endParaRPr>
          </a:p>
          <a:p>
            <a:endParaRPr lang="en-US">
              <a:solidFill>
                <a:srgbClr val="000000"/>
              </a:solidFill>
              <a:ea typeface="Calibri"/>
              <a:cs typeface="Calibri"/>
            </a:endParaRPr>
          </a:p>
          <a:p>
            <a:r>
              <a:rPr lang="en-US">
                <a:solidFill>
                  <a:srgbClr val="000000"/>
                </a:solidFill>
                <a:ea typeface="Calibri"/>
                <a:cs typeface="Calibri"/>
              </a:rPr>
              <a:t>Note: Alyssa's email about </a:t>
            </a:r>
            <a:r>
              <a:rPr lang="en-US" err="1">
                <a:solidFill>
                  <a:srgbClr val="000000"/>
                </a:solidFill>
                <a:ea typeface="Calibri"/>
                <a:cs typeface="Calibri"/>
              </a:rPr>
              <a:t>PDoG</a:t>
            </a:r>
            <a:r>
              <a:rPr lang="en-US">
                <a:solidFill>
                  <a:srgbClr val="000000"/>
                </a:solidFill>
                <a:ea typeface="Calibri"/>
                <a:cs typeface="Calibri"/>
              </a:rPr>
              <a:t> pages.</a:t>
            </a:r>
          </a:p>
          <a:p>
            <a:endParaRPr lang="en-US">
              <a:solidFill>
                <a:schemeClr val="bg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p:txBody>
      </p:sp>
      <p:sp>
        <p:nvSpPr>
          <p:cNvPr id="4" name="Slide Number Placeholder 3">
            <a:extLst>
              <a:ext uri="{FF2B5EF4-FFF2-40B4-BE49-F238E27FC236}">
                <a16:creationId xmlns:a16="http://schemas.microsoft.com/office/drawing/2014/main" id="{797360E5-9CE6-729B-5B70-95667557BB1A}"/>
              </a:ext>
            </a:extLst>
          </p:cNvPr>
          <p:cNvSpPr>
            <a:spLocks noGrp="1"/>
          </p:cNvSpPr>
          <p:nvPr>
            <p:ph type="sldNum" sz="quarter" idx="5"/>
          </p:nvPr>
        </p:nvSpPr>
        <p:spPr/>
        <p:txBody>
          <a:bodyPr/>
          <a:lstStyle/>
          <a:p>
            <a:fld id="{37C63BD6-9A76-3E42-9DF3-1D28BC75B5C8}" type="slidenum">
              <a:rPr lang="en-US" smtClean="0"/>
              <a:t>25</a:t>
            </a:fld>
            <a:endParaRPr lang="en-US"/>
          </a:p>
        </p:txBody>
      </p:sp>
    </p:spTree>
    <p:extLst>
      <p:ext uri="{BB962C8B-B14F-4D97-AF65-F5344CB8AC3E}">
        <p14:creationId xmlns:p14="http://schemas.microsoft.com/office/powerpoint/2010/main" val="3341938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AD44-F800-8180-0DB4-DFF340488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2574C-6237-E6A2-0024-EB5C2DF7C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098C8-9A10-AE15-28A7-8637D66706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65650F-953A-8825-C03D-BC51E2E5F68B}"/>
              </a:ext>
            </a:extLst>
          </p:cNvPr>
          <p:cNvSpPr>
            <a:spLocks noGrp="1"/>
          </p:cNvSpPr>
          <p:nvPr>
            <p:ph type="sldNum" sz="quarter" idx="5"/>
          </p:nvPr>
        </p:nvSpPr>
        <p:spPr/>
        <p:txBody>
          <a:bodyPr/>
          <a:lstStyle/>
          <a:p>
            <a:fld id="{37C63BD6-9A76-3E42-9DF3-1D28BC75B5C8}" type="slidenum">
              <a:rPr lang="en-US" smtClean="0"/>
              <a:t>26</a:t>
            </a:fld>
            <a:endParaRPr lang="en-US"/>
          </a:p>
        </p:txBody>
      </p:sp>
    </p:spTree>
    <p:extLst>
      <p:ext uri="{BB962C8B-B14F-4D97-AF65-F5344CB8AC3E}">
        <p14:creationId xmlns:p14="http://schemas.microsoft.com/office/powerpoint/2010/main" val="881707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58A4-95FA-F800-3591-D33A499F0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C12E2-D773-95F6-D207-B14102B85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0128B-80A3-1A23-778C-C6CC41D3D1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309235-2777-3AD3-E96F-6142C4A9E646}"/>
              </a:ext>
            </a:extLst>
          </p:cNvPr>
          <p:cNvSpPr>
            <a:spLocks noGrp="1"/>
          </p:cNvSpPr>
          <p:nvPr>
            <p:ph type="sldNum" sz="quarter" idx="5"/>
          </p:nvPr>
        </p:nvSpPr>
        <p:spPr/>
        <p:txBody>
          <a:bodyPr/>
          <a:lstStyle/>
          <a:p>
            <a:fld id="{37C63BD6-9A76-3E42-9DF3-1D28BC75B5C8}" type="slidenum">
              <a:rPr lang="en-US" smtClean="0"/>
              <a:t>27</a:t>
            </a:fld>
            <a:endParaRPr lang="en-US"/>
          </a:p>
        </p:txBody>
      </p:sp>
    </p:spTree>
    <p:extLst>
      <p:ext uri="{BB962C8B-B14F-4D97-AF65-F5344CB8AC3E}">
        <p14:creationId xmlns:p14="http://schemas.microsoft.com/office/powerpoint/2010/main" val="2018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Aptos" panose="020B0004020202020204" pitchFamily="34" charset="0"/>
                <a:cs typeface="Aptos" panose="020B0004020202020204" pitchFamily="34" charset="0"/>
              </a:rPr>
              <a:t>Our preferred approach is to lean into what we’ve established for Club events: hosting events April 24–26 and utilizing a </a:t>
            </a:r>
            <a:r>
              <a:rPr lang="en-US" sz="1200" err="1">
                <a:effectLst/>
                <a:latin typeface="+mn-lt"/>
                <a:ea typeface="Aptos" panose="020B0004020202020204" pitchFamily="34" charset="0"/>
                <a:cs typeface="Aptos" panose="020B0004020202020204" pitchFamily="34" charset="0"/>
              </a:rPr>
              <a:t>PDoG</a:t>
            </a:r>
            <a:r>
              <a:rPr lang="en-US" sz="1200">
                <a:effectLst/>
                <a:latin typeface="+mn-lt"/>
                <a:ea typeface="Aptos" panose="020B0004020202020204" pitchFamily="34" charset="0"/>
                <a:cs typeface="Aptos" panose="020B0004020202020204" pitchFamily="34" charset="0"/>
              </a:rPr>
              <a:t> giving link that we provide. This keeps the experience aligned, simplifies processing, and ensures gifts are counted digitally.</a:t>
            </a:r>
          </a:p>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28</a:t>
            </a:fld>
            <a:endParaRPr lang="en-US"/>
          </a:p>
        </p:txBody>
      </p:sp>
    </p:spTree>
    <p:extLst>
      <p:ext uri="{BB962C8B-B14F-4D97-AF65-F5344CB8AC3E}">
        <p14:creationId xmlns:p14="http://schemas.microsoft.com/office/powerpoint/2010/main" val="1756200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D1A0-7634-E4EF-C7C4-C45F096EE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0C1EF-7A9A-E5A1-1496-5B58A09A6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E46A-1155-1819-92DB-14CE6644FD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EEBA87-353E-14E4-800C-C71951FC36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42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4B08C-5F18-C113-45AB-AAA6D38E5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70472-F25D-0C77-7AAE-0159C202D34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89B4644-7FAC-D7D0-BE8E-7300B7DD7049}"/>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endParaRPr lang="en-US"/>
          </a:p>
        </p:txBody>
      </p:sp>
      <p:sp>
        <p:nvSpPr>
          <p:cNvPr id="4" name="Slide Number Placeholder 3">
            <a:extLst>
              <a:ext uri="{FF2B5EF4-FFF2-40B4-BE49-F238E27FC236}">
                <a16:creationId xmlns:a16="http://schemas.microsoft.com/office/drawing/2014/main" id="{6573DBE2-D16D-A465-D694-99F5059432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232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C0ADB-2753-12AE-1867-2A3274813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B4050-4214-BBFA-3B05-30F688A39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9B8FF-6003-B0FB-B880-E586128018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948A3F-B8DA-2A1E-3567-9F304CA521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354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12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75BF5-EA7D-E8F7-DEC8-0D540D875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615B4-E0E8-7FEE-931C-6B19C2084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59022-EAC3-045B-7B43-BE78F5BC28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29530B-8826-5362-7C43-8DAB7C03C4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7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164933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2A285-5FF8-4834-A79D-C015C178E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85012-AFAE-C833-CF86-CACE71901B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6673E5-ADC9-F68F-ED6D-C83390014EEE}"/>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04700A45-51FC-8260-20AE-34F95991E9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726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9E31C-C367-B7C1-CBE9-B16CF0DE4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2E764-7296-A258-F2C6-0EC8E294E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6EC9C-FA3A-963F-E6CC-06EEF0B7D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24D4C9-9B10-AAB1-F8DC-77CC9D17C6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03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DED7-0997-5954-D16A-ECB3DE76C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087EC-6326-E976-A496-9DF9FB1B4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6719B-3E37-3C5E-51C0-F7AD5B62E0EF}"/>
              </a:ext>
            </a:extLst>
          </p:cNvPr>
          <p:cNvSpPr>
            <a:spLocks noGrp="1"/>
          </p:cNvSpPr>
          <p:nvPr>
            <p:ph type="body" idx="1"/>
          </p:nvPr>
        </p:nvSpPr>
        <p:spPr/>
        <p:txBody>
          <a:bodyPr/>
          <a:lstStyle/>
          <a:p>
            <a:r>
              <a:rPr lang="en-US"/>
              <a:t>We recently reviewed our processes and discovered there has been some confusion around W‑9s and Federal Tax ID numbers. To clarify, all alumni clubs operate under the Purdue Alumni Association, not the Purdue for Life Foundation or Purdue Research Foundation. Because of this, clubs must use the PAA Federal ID. If anyone requests a W‑9 or tax ID, please reach out to </a:t>
            </a:r>
            <a:r>
              <a:rPr lang="en-US">
                <a:hlinkClick r:id="rId3"/>
              </a:rPr>
              <a:t>alumniclubs@purdueforlife.org</a:t>
            </a:r>
            <a:r>
              <a:rPr lang="en-US"/>
              <a:t>, and Ilenia or Denise will provide the appropriate documentation. We recognize that different information was shared in the past and sincerely apologize for the confusion.</a:t>
            </a:r>
          </a:p>
          <a:p>
            <a:endParaRPr lang="en-US">
              <a:ea typeface="Calibri"/>
              <a:cs typeface="Calibri"/>
            </a:endParaRPr>
          </a:p>
        </p:txBody>
      </p:sp>
      <p:sp>
        <p:nvSpPr>
          <p:cNvPr id="4" name="Slide Number Placeholder 3">
            <a:extLst>
              <a:ext uri="{FF2B5EF4-FFF2-40B4-BE49-F238E27FC236}">
                <a16:creationId xmlns:a16="http://schemas.microsoft.com/office/drawing/2014/main" id="{16FEE273-31D2-40DA-A66A-E237F3CECC5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699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A79D-EF1A-41C3-42BB-7FB49A222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6ACBB-AB3F-B1B7-16D9-D080F3182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4017B-0F9E-B33A-2E39-7C22D4A3AF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764A71-724F-1D2D-1CB4-51829EEB29C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21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F4FCD-8196-DDAD-3664-F814415D6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AB361-15A6-E6ED-2FD6-2436798A3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42D66-5EB9-6B46-3306-9CBCAB56D78A}"/>
              </a:ext>
            </a:extLst>
          </p:cNvPr>
          <p:cNvSpPr>
            <a:spLocks noGrp="1"/>
          </p:cNvSpPr>
          <p:nvPr>
            <p:ph type="body" idx="1"/>
          </p:nvPr>
        </p:nvSpPr>
        <p:spPr/>
        <p:txBody>
          <a:bodyPr/>
          <a:lstStyle/>
          <a:p>
            <a:r>
              <a:rPr lang="en-US"/>
              <a:t>We recently reviewed our processes and discovered there has been some confusion around W‑9s and Federal Tax ID numbers. To clarify, all alumni clubs operate under the Purdue Alumni Association, not the Purdue for Life Foundation or Purdue Research Foundation. Because of this, clubs must use the PAA Federal ID. If anyone requests a W‑9 or tax ID, please reach out to </a:t>
            </a:r>
            <a:r>
              <a:rPr lang="en-US">
                <a:hlinkClick r:id="rId3"/>
              </a:rPr>
              <a:t>alumniclubs@purdueforlife.org</a:t>
            </a:r>
            <a:r>
              <a:rPr lang="en-US"/>
              <a:t>, and Ilenia or Denise will provide the appropriate documentation. We recognize that different information was shared in the past and sincerely apologize for the confusion.</a:t>
            </a:r>
          </a:p>
          <a:p>
            <a:endParaRPr lang="en-US">
              <a:ea typeface="Calibri"/>
              <a:cs typeface="Calibri"/>
            </a:endParaRPr>
          </a:p>
        </p:txBody>
      </p:sp>
      <p:sp>
        <p:nvSpPr>
          <p:cNvPr id="4" name="Slide Number Placeholder 3">
            <a:extLst>
              <a:ext uri="{FF2B5EF4-FFF2-40B4-BE49-F238E27FC236}">
                <a16:creationId xmlns:a16="http://schemas.microsoft.com/office/drawing/2014/main" id="{131E4296-5BC6-E8DC-A6A5-25B956AF15C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565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F7E7-D553-90C2-3E62-537B49C37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D2963-0EE9-654C-A8AD-DE4DB2488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AE13F-7ECC-4310-0254-7233EC0B2D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4F3ABA-3544-6EDB-A335-EB1E383971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97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41</a:t>
            </a:fld>
            <a:endParaRPr lang="en-US"/>
          </a:p>
        </p:txBody>
      </p:sp>
    </p:spTree>
    <p:extLst>
      <p:ext uri="{BB962C8B-B14F-4D97-AF65-F5344CB8AC3E}">
        <p14:creationId xmlns:p14="http://schemas.microsoft.com/office/powerpoint/2010/main" val="99407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2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 Purdue free courses: https://www.purdue.edu/newsroom/2026/Q1/purdue-expands-lifelong-learning-portfolio-to-50-free-online-courses-for-alumni/</a:t>
            </a:r>
          </a:p>
          <a:p>
            <a:r>
              <a:rPr lang="en-US"/>
              <a:t>PWN registration: https://www.purdueforlife.org/womens-conference/</a:t>
            </a:r>
          </a:p>
          <a:p>
            <a:r>
              <a:rPr lang="en-US"/>
              <a:t>Purdue Day of Service: https://events.blackthorn.io/en/3ktO526/2026-spring-day-of-service-4a9GQp1lhd/overview</a:t>
            </a:r>
          </a:p>
          <a:p>
            <a:r>
              <a:rPr lang="en-US"/>
              <a:t>GPU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666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500DC-A498-EACE-38F8-DD3161664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D760B-FF0B-F914-4DA9-2A49C0994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F16DD-80A3-623F-4E3A-C6460996AC0A}"/>
              </a:ext>
            </a:extLst>
          </p:cNvPr>
          <p:cNvSpPr>
            <a:spLocks noGrp="1"/>
          </p:cNvSpPr>
          <p:nvPr>
            <p:ph type="body" idx="1"/>
          </p:nvPr>
        </p:nvSpPr>
        <p:spPr/>
        <p:txBody>
          <a:bodyPr/>
          <a:lstStyle/>
          <a:p>
            <a:r>
              <a:rPr lang="en-US"/>
              <a:t>50 Purdue free courses: https://www.purdue.edu/newsroom/2026/Q1/purdue-expands-lifelong-learning-portfolio-to-50-free-online-courses-for-alumni/</a:t>
            </a:r>
          </a:p>
          <a:p>
            <a:r>
              <a:rPr lang="en-US"/>
              <a:t>PWN registration: https://www.purdueforlife.org/womens-conference/</a:t>
            </a:r>
          </a:p>
          <a:p>
            <a:r>
              <a:rPr lang="en-US"/>
              <a:t>Purdue Day of Service: https://events.blackthorn.io/en/3ktO526/2026-spring-day-of-service-4a9GQp1lhd/overview</a:t>
            </a:r>
          </a:p>
          <a:p>
            <a:r>
              <a:rPr lang="en-US"/>
              <a:t>GPU </a:t>
            </a:r>
          </a:p>
          <a:p>
            <a:endParaRPr lang="en-US"/>
          </a:p>
          <a:p>
            <a:endParaRPr lang="en-US"/>
          </a:p>
          <a:p>
            <a:r>
              <a:rPr lang="en-US" b="0" i="0">
                <a:solidFill>
                  <a:srgbClr val="000000"/>
                </a:solidFill>
                <a:effectLst/>
                <a:latin typeface="acumin-pro"/>
              </a:rPr>
              <a:t>Standing out through its strategy to more deeply integrate business education with STEM fields, the Daniels School is drawing on Purdue’s powerhouse programs in engineering, data science and technology to bolster learning and scholarship for students in business analytics, supply chain management, quantitative analysis and tech-driven entrepreneurship.</a:t>
            </a:r>
            <a:endParaRPr lang="en-US"/>
          </a:p>
        </p:txBody>
      </p:sp>
      <p:sp>
        <p:nvSpPr>
          <p:cNvPr id="4" name="Slide Number Placeholder 3">
            <a:extLst>
              <a:ext uri="{FF2B5EF4-FFF2-40B4-BE49-F238E27FC236}">
                <a16:creationId xmlns:a16="http://schemas.microsoft.com/office/drawing/2014/main" id="{E7BE3064-8134-846E-C777-1283C0B526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7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EA72F-F13F-8C51-8A5C-1CEBE18AC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CD536-A606-587A-F791-E8887E424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02D37-8A41-D7D7-CDC0-2AF36C456B0E}"/>
              </a:ext>
            </a:extLst>
          </p:cNvPr>
          <p:cNvSpPr>
            <a:spLocks noGrp="1"/>
          </p:cNvSpPr>
          <p:nvPr>
            <p:ph type="body" idx="1"/>
          </p:nvPr>
        </p:nvSpPr>
        <p:spPr/>
        <p:txBody>
          <a:bodyPr/>
          <a:lstStyle/>
          <a:p>
            <a:r>
              <a:rPr lang="en-US"/>
              <a:t>50 Purdue free courses: https://www.purdue.edu/newsroom/2026/Q1/purdue-expands-lifelong-learning-portfolio-to-50-free-online-courses-for-alumni/</a:t>
            </a:r>
          </a:p>
          <a:p>
            <a:r>
              <a:rPr lang="en-US"/>
              <a:t>PWN registration: https://www.purdueforlife.org/womens-conference/</a:t>
            </a:r>
          </a:p>
          <a:p>
            <a:r>
              <a:rPr lang="en-US"/>
              <a:t>Purdue Day of Service: https://events.blackthorn.io/en/3ktO526/2026-spring-day-of-service-4a9GQp1lhd/overview</a:t>
            </a:r>
          </a:p>
          <a:p>
            <a:r>
              <a:rPr lang="en-US"/>
              <a:t>GPU </a:t>
            </a:r>
          </a:p>
          <a:p>
            <a:endParaRPr lang="en-US"/>
          </a:p>
        </p:txBody>
      </p:sp>
      <p:sp>
        <p:nvSpPr>
          <p:cNvPr id="4" name="Slide Number Placeholder 3">
            <a:extLst>
              <a:ext uri="{FF2B5EF4-FFF2-40B4-BE49-F238E27FC236}">
                <a16:creationId xmlns:a16="http://schemas.microsoft.com/office/drawing/2014/main" id="{693BAC23-3B0C-6EFB-9C68-144428F064F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21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3E65-2508-A25B-A365-8BC7BA456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A2413-9ECC-02CE-4816-9585E3FFE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84FCC-EC4F-0396-5239-C4071FE931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06F12-3D56-5258-55C2-A32C3D8F7D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959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2817E-31C1-FA10-E9F7-70700589B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44CDA-04EE-6E01-2C76-078C8E09B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C1292-D245-45AE-AC7A-D72D5A00B10A}"/>
              </a:ext>
            </a:extLst>
          </p:cNvPr>
          <p:cNvSpPr>
            <a:spLocks noGrp="1"/>
          </p:cNvSpPr>
          <p:nvPr>
            <p:ph type="body" idx="1"/>
          </p:nvPr>
        </p:nvSpPr>
        <p:spPr/>
        <p:txBody>
          <a:bodyPr/>
          <a:lstStyle/>
          <a:p>
            <a:r>
              <a:rPr lang="en-US">
                <a:ea typeface="Calibri"/>
                <a:cs typeface="Calibri"/>
              </a:rPr>
              <a:t>DROP LINK IN CHAT: </a:t>
            </a:r>
            <a:r>
              <a:rPr lang="en-US">
                <a:hlinkClick r:id="rId3"/>
              </a:rPr>
              <a:t>https://link.us-1.lytho.us/i/1763761219221c75c61ac-44ab-45cd-96e1-60558f04713c#purdue-day-of-giving-2026-toolkit</a:t>
            </a:r>
            <a:endParaRPr lang="en-US"/>
          </a:p>
          <a:p>
            <a:endParaRPr lang="en-US">
              <a:ea typeface="Calibri"/>
              <a:cs typeface="Calibri"/>
            </a:endParaRPr>
          </a:p>
          <a:p>
            <a:endParaRPr lang="en-US">
              <a:ea typeface="Calibri"/>
              <a:cs typeface="Calibri"/>
            </a:endParaRPr>
          </a:p>
          <a:p>
            <a:endParaRPr lang="en-US">
              <a:solidFill>
                <a:srgbClr val="000000"/>
              </a:solidFill>
              <a:ea typeface="Calibri"/>
              <a:cs typeface="Calibri"/>
            </a:endParaRPr>
          </a:p>
          <a:p>
            <a:r>
              <a:rPr lang="en-US">
                <a:solidFill>
                  <a:srgbClr val="000000"/>
                </a:solidFill>
                <a:ea typeface="Calibri"/>
                <a:cs typeface="Calibri"/>
              </a:rPr>
              <a:t>Note: Alyssa's email about </a:t>
            </a:r>
            <a:r>
              <a:rPr lang="en-US" err="1">
                <a:solidFill>
                  <a:srgbClr val="000000"/>
                </a:solidFill>
                <a:ea typeface="Calibri"/>
                <a:cs typeface="Calibri"/>
              </a:rPr>
              <a:t>PDoG</a:t>
            </a:r>
            <a:r>
              <a:rPr lang="en-US">
                <a:solidFill>
                  <a:srgbClr val="000000"/>
                </a:solidFill>
                <a:ea typeface="Calibri"/>
                <a:cs typeface="Calibri"/>
              </a:rPr>
              <a:t> pages.</a:t>
            </a:r>
          </a:p>
          <a:p>
            <a:endParaRPr lang="en-US">
              <a:solidFill>
                <a:schemeClr val="bg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p:txBody>
      </p:sp>
      <p:sp>
        <p:nvSpPr>
          <p:cNvPr id="4" name="Slide Number Placeholder 3">
            <a:extLst>
              <a:ext uri="{FF2B5EF4-FFF2-40B4-BE49-F238E27FC236}">
                <a16:creationId xmlns:a16="http://schemas.microsoft.com/office/drawing/2014/main" id="{9EC382D5-51EB-9D51-3F39-28B9E5392130}"/>
              </a:ext>
            </a:extLst>
          </p:cNvPr>
          <p:cNvSpPr>
            <a:spLocks noGrp="1"/>
          </p:cNvSpPr>
          <p:nvPr>
            <p:ph type="sldNum" sz="quarter" idx="5"/>
          </p:nvPr>
        </p:nvSpPr>
        <p:spPr/>
        <p:txBody>
          <a:bodyPr/>
          <a:lstStyle/>
          <a:p>
            <a:fld id="{37C63BD6-9A76-3E42-9DF3-1D28BC75B5C8}" type="slidenum">
              <a:rPr lang="en-US" smtClean="0"/>
              <a:t>22</a:t>
            </a:fld>
            <a:endParaRPr lang="en-US"/>
          </a:p>
        </p:txBody>
      </p:sp>
    </p:spTree>
    <p:extLst>
      <p:ext uri="{BB962C8B-B14F-4D97-AF65-F5344CB8AC3E}">
        <p14:creationId xmlns:p14="http://schemas.microsoft.com/office/powerpoint/2010/main" val="2874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F4E77-E946-E498-CB3E-F0D08A84C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89429-B03A-52B0-765F-3141F8A42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8EB7C-DB8B-B9F3-2AA6-A281114E1FC2}"/>
              </a:ext>
            </a:extLst>
          </p:cNvPr>
          <p:cNvSpPr>
            <a:spLocks noGrp="1"/>
          </p:cNvSpPr>
          <p:nvPr>
            <p:ph type="body" idx="1"/>
          </p:nvPr>
        </p:nvSpPr>
        <p:spPr/>
        <p:txBody>
          <a:bodyPr/>
          <a:lstStyle/>
          <a:p>
            <a:r>
              <a:rPr lang="en-US">
                <a:ea typeface="Calibri"/>
                <a:cs typeface="Calibri"/>
              </a:rPr>
              <a:t>DROP LINK IN CHAT: </a:t>
            </a:r>
            <a:r>
              <a:rPr lang="en-US">
                <a:hlinkClick r:id="rId3"/>
              </a:rPr>
              <a:t>https://link.us-1.lytho.us/i/1763761219221c75c61ac-44ab-45cd-96e1-60558f04713c#purdue-day-of-giving-2026-toolkit</a:t>
            </a:r>
            <a:endParaRPr lang="en-US"/>
          </a:p>
          <a:p>
            <a:endParaRPr lang="en-US">
              <a:ea typeface="Calibri"/>
              <a:cs typeface="Calibri"/>
            </a:endParaRPr>
          </a:p>
          <a:p>
            <a:endParaRPr lang="en-US">
              <a:ea typeface="Calibri"/>
              <a:cs typeface="Calibri"/>
            </a:endParaRPr>
          </a:p>
          <a:p>
            <a:endParaRPr lang="en-US">
              <a:solidFill>
                <a:srgbClr val="000000"/>
              </a:solidFill>
              <a:ea typeface="Calibri"/>
              <a:cs typeface="Calibri"/>
            </a:endParaRPr>
          </a:p>
          <a:p>
            <a:r>
              <a:rPr lang="en-US">
                <a:solidFill>
                  <a:srgbClr val="000000"/>
                </a:solidFill>
                <a:ea typeface="Calibri"/>
                <a:cs typeface="Calibri"/>
              </a:rPr>
              <a:t>Note: Alyssa's email about </a:t>
            </a:r>
            <a:r>
              <a:rPr lang="en-US" err="1">
                <a:solidFill>
                  <a:srgbClr val="000000"/>
                </a:solidFill>
                <a:ea typeface="Calibri"/>
                <a:cs typeface="Calibri"/>
              </a:rPr>
              <a:t>PDoG</a:t>
            </a:r>
            <a:r>
              <a:rPr lang="en-US">
                <a:solidFill>
                  <a:srgbClr val="000000"/>
                </a:solidFill>
                <a:ea typeface="Calibri"/>
                <a:cs typeface="Calibri"/>
              </a:rPr>
              <a:t> pages.</a:t>
            </a:r>
          </a:p>
          <a:p>
            <a:endParaRPr lang="en-US">
              <a:solidFill>
                <a:schemeClr val="bg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p:txBody>
      </p:sp>
      <p:sp>
        <p:nvSpPr>
          <p:cNvPr id="4" name="Slide Number Placeholder 3">
            <a:extLst>
              <a:ext uri="{FF2B5EF4-FFF2-40B4-BE49-F238E27FC236}">
                <a16:creationId xmlns:a16="http://schemas.microsoft.com/office/drawing/2014/main" id="{1FCF54A0-8F31-5088-C89A-0AAE143230CD}"/>
              </a:ext>
            </a:extLst>
          </p:cNvPr>
          <p:cNvSpPr>
            <a:spLocks noGrp="1"/>
          </p:cNvSpPr>
          <p:nvPr>
            <p:ph type="sldNum" sz="quarter" idx="5"/>
          </p:nvPr>
        </p:nvSpPr>
        <p:spPr/>
        <p:txBody>
          <a:bodyPr/>
          <a:lstStyle/>
          <a:p>
            <a:fld id="{37C63BD6-9A76-3E42-9DF3-1D28BC75B5C8}" type="slidenum">
              <a:rPr lang="en-US" smtClean="0"/>
              <a:t>23</a:t>
            </a:fld>
            <a:endParaRPr lang="en-US"/>
          </a:p>
        </p:txBody>
      </p:sp>
    </p:spTree>
    <p:extLst>
      <p:ext uri="{BB962C8B-B14F-4D97-AF65-F5344CB8AC3E}">
        <p14:creationId xmlns:p14="http://schemas.microsoft.com/office/powerpoint/2010/main" val="1919467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pic>
        <p:nvPicPr>
          <p:cNvPr id="9" name="Gold Triangle">
            <a:extLst>
              <a:ext uri="{FF2B5EF4-FFF2-40B4-BE49-F238E27FC236}">
                <a16:creationId xmlns:a16="http://schemas.microsoft.com/office/drawing/2014/main" id="{E70078DF-893B-3648-9805-A5BF17734C50}"/>
              </a:ext>
            </a:extLst>
          </p:cNvPr>
          <p:cNvPicPr>
            <a:picLocks noChangeAspect="1"/>
          </p:cNvPicPr>
          <p:nvPr userDrawn="1"/>
        </p:nvPicPr>
        <p:blipFill>
          <a:blip r:embed="rId2"/>
          <a:stretch>
            <a:fillRect/>
          </a:stretch>
        </p:blipFill>
        <p:spPr>
          <a:xfrm>
            <a:off x="10414000" y="0"/>
            <a:ext cx="1778000" cy="6858000"/>
          </a:xfrm>
          <a:prstGeom prst="rect">
            <a:avLst/>
          </a:prstGeom>
        </p:spPr>
      </p:pic>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2821626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123670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834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739065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5668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6290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4016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94946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236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44338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26817" y="-9525"/>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950624" y="3990085"/>
            <a:ext cx="7096269" cy="336015"/>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82200" y="-19050"/>
            <a:ext cx="2241409" cy="6877050"/>
          </a:xfrm>
          <a:prstGeom prst="rect">
            <a:avLst/>
          </a:prstGeom>
        </p:spPr>
      </p:pic>
      <p:sp>
        <p:nvSpPr>
          <p:cNvPr id="7" name="Date"/>
          <p:cNvSpPr>
            <a:spLocks noGrp="1"/>
          </p:cNvSpPr>
          <p:nvPr>
            <p:ph type="dt" sz="half" idx="10"/>
          </p:nvPr>
        </p:nvSpPr>
        <p:spPr>
          <a:xfrm>
            <a:off x="10917521" y="6372048"/>
            <a:ext cx="1020348" cy="323968"/>
          </a:xfrm>
          <a:prstGeom prst="rect">
            <a:avLst/>
          </a:prstGeom>
        </p:spPr>
        <p:txBody>
          <a:bodyPr/>
          <a:lstStyle>
            <a:lvl1pPr algn="r">
              <a:defRPr sz="1400">
                <a:solidFill>
                  <a:schemeClr val="bg2">
                    <a:alpha val="70000"/>
                  </a:schemeClr>
                </a:solidFill>
              </a:defRPr>
            </a:lvl1pPr>
          </a:lstStyle>
          <a:p>
            <a:fld id="{049DC8E1-D369-0F48-9062-BB068AFD07CE}" type="datetime1">
              <a:rPr lang="en-US" smtClean="0"/>
              <a:pPr/>
              <a:t>4/29/2026</a:t>
            </a:fld>
            <a:endParaRPr lang="en-US"/>
          </a:p>
        </p:txBody>
      </p:sp>
      <p:pic>
        <p:nvPicPr>
          <p:cNvPr id="14" name="Picture 13">
            <a:extLst>
              <a:ext uri="{FF2B5EF4-FFF2-40B4-BE49-F238E27FC236}">
                <a16:creationId xmlns:a16="http://schemas.microsoft.com/office/drawing/2014/main" id="{38C43991-629C-3B4D-813A-EBEEECA6C686}"/>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78838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962767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47721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2210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50643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74925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4210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695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3729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06435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BF3D23F-0621-3A42-A3EE-D8C9352B5DD0}"/>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54966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77309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53954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115725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0758792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5537544" y="3982997"/>
            <a:ext cx="6465270" cy="569387"/>
          </a:xfrm>
          <a:prstGeom prst="rect">
            <a:avLst/>
          </a:prstGeom>
          <a:noFill/>
          <a:ln w="38100">
            <a:noFill/>
          </a:ln>
        </p:spPr>
        <p:txBody>
          <a:bodyPr wrap="square" lIns="0" tIns="0" rIns="0" bIns="0" anchor="ctr" anchorCtr="0">
            <a:spAutoFit/>
          </a:bodyPr>
          <a:lstStyle>
            <a:lvl1pPr algn="l">
              <a:defRPr sz="4000" b="1" i="0" spc="200" baseline="0">
                <a:solidFill>
                  <a:schemeClr val="accent4"/>
                </a:solidFill>
                <a:latin typeface="+mn-lt"/>
              </a:defRPr>
            </a:lvl1pPr>
          </a:lstStyle>
          <a:p>
            <a:r>
              <a:rPr lang="en-US"/>
              <a:t>Title Slide</a:t>
            </a:r>
          </a:p>
        </p:txBody>
      </p:sp>
      <p:pic>
        <p:nvPicPr>
          <p:cNvPr id="5" name="Picture 4">
            <a:extLst>
              <a:ext uri="{FF2B5EF4-FFF2-40B4-BE49-F238E27FC236}">
                <a16:creationId xmlns:a16="http://schemas.microsoft.com/office/drawing/2014/main" id="{73D21765-A224-2FFD-246D-5F5E56C8A94E}"/>
              </a:ext>
            </a:extLst>
          </p:cNvPr>
          <p:cNvPicPr>
            <a:picLocks noChangeAspect="1"/>
          </p:cNvPicPr>
          <p:nvPr userDrawn="1"/>
        </p:nvPicPr>
        <p:blipFill>
          <a:blip r:embed="rId2">
            <a:alphaModFix amt="60000"/>
          </a:blip>
          <a:srcRect/>
          <a:stretch/>
        </p:blipFill>
        <p:spPr>
          <a:xfrm>
            <a:off x="-743293" y="2597163"/>
            <a:ext cx="6074979" cy="4448753"/>
          </a:xfrm>
          <a:prstGeom prst="rect">
            <a:avLst/>
          </a:prstGeom>
        </p:spPr>
      </p:pic>
      <p:pic>
        <p:nvPicPr>
          <p:cNvPr id="4" name="Picture 3" descr="A black and gold logo&#10;&#10;Description automatically generated">
            <a:extLst>
              <a:ext uri="{FF2B5EF4-FFF2-40B4-BE49-F238E27FC236}">
                <a16:creationId xmlns:a16="http://schemas.microsoft.com/office/drawing/2014/main" id="{A7666741-9C19-499F-E306-434D7D7F8E02}"/>
              </a:ext>
            </a:extLst>
          </p:cNvPr>
          <p:cNvPicPr>
            <a:picLocks noChangeAspect="1"/>
          </p:cNvPicPr>
          <p:nvPr userDrawn="1"/>
        </p:nvPicPr>
        <p:blipFill>
          <a:blip r:embed="rId3"/>
          <a:stretch>
            <a:fillRect/>
          </a:stretch>
        </p:blipFill>
        <p:spPr>
          <a:xfrm>
            <a:off x="10392591" y="5698803"/>
            <a:ext cx="1371600" cy="749300"/>
          </a:xfrm>
          <a:prstGeom prst="rect">
            <a:avLst/>
          </a:prstGeom>
        </p:spPr>
      </p:pic>
      <p:sp>
        <p:nvSpPr>
          <p:cNvPr id="6" name="Rectangle 5">
            <a:extLst>
              <a:ext uri="{FF2B5EF4-FFF2-40B4-BE49-F238E27FC236}">
                <a16:creationId xmlns:a16="http://schemas.microsoft.com/office/drawing/2014/main" id="{97C772F4-DB7D-2A63-1B1E-A42783607127}"/>
              </a:ext>
            </a:extLst>
          </p:cNvPr>
          <p:cNvSpPr/>
          <p:nvPr userDrawn="1"/>
        </p:nvSpPr>
        <p:spPr>
          <a:xfrm>
            <a:off x="5513499" y="45602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59702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654737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Picture">
    <p:bg>
      <p:bgPr>
        <a:solidFill>
          <a:schemeClr val="accent4"/>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4E9072B8-9600-4F69-9BDF-CC6D304BB267}"/>
              </a:ext>
            </a:extLst>
          </p:cNvPr>
          <p:cNvPicPr>
            <a:picLocks noChangeAspect="1"/>
          </p:cNvPicPr>
          <p:nvPr userDrawn="1"/>
        </p:nvPicPr>
        <p:blipFill>
          <a:blip r:embed="rId2"/>
          <a:stretch>
            <a:fillRect/>
          </a:stretch>
        </p:blipFill>
        <p:spPr>
          <a:xfrm>
            <a:off x="317344" y="5235930"/>
            <a:ext cx="1784586" cy="1300198"/>
          </a:xfrm>
          <a:prstGeom prst="rect">
            <a:avLst/>
          </a:prstGeom>
        </p:spPr>
      </p:pic>
      <p:sp>
        <p:nvSpPr>
          <p:cNvPr id="3" name="Title">
            <a:extLst>
              <a:ext uri="{FF2B5EF4-FFF2-40B4-BE49-F238E27FC236}">
                <a16:creationId xmlns:a16="http://schemas.microsoft.com/office/drawing/2014/main" id="{CEC464D2-98FE-0710-B95A-BD45DEE7C0DA}"/>
              </a:ext>
            </a:extLst>
          </p:cNvPr>
          <p:cNvSpPr>
            <a:spLocks noGrp="1"/>
          </p:cNvSpPr>
          <p:nvPr>
            <p:ph type="ctrTitle" hasCustomPrompt="1"/>
          </p:nvPr>
        </p:nvSpPr>
        <p:spPr bwMode="blackWhite">
          <a:xfrm>
            <a:off x="833888" y="653475"/>
            <a:ext cx="9262611"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a:t>
            </a:r>
          </a:p>
        </p:txBody>
      </p:sp>
      <p:sp>
        <p:nvSpPr>
          <p:cNvPr id="4" name="Subhead">
            <a:extLst>
              <a:ext uri="{FF2B5EF4-FFF2-40B4-BE49-F238E27FC236}">
                <a16:creationId xmlns:a16="http://schemas.microsoft.com/office/drawing/2014/main" id="{54ADCCF7-C5BA-A089-5507-167B41ED5EBC}"/>
              </a:ext>
            </a:extLst>
          </p:cNvPr>
          <p:cNvSpPr>
            <a:spLocks noGrp="1"/>
          </p:cNvSpPr>
          <p:nvPr>
            <p:ph type="subTitle" idx="1" hasCustomPrompt="1"/>
          </p:nvPr>
        </p:nvSpPr>
        <p:spPr>
          <a:xfrm>
            <a:off x="2107518" y="1947331"/>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pt</a:t>
            </a:r>
          </a:p>
        </p:txBody>
      </p:sp>
      <p:sp>
        <p:nvSpPr>
          <p:cNvPr id="5" name="Body Text">
            <a:extLst>
              <a:ext uri="{FF2B5EF4-FFF2-40B4-BE49-F238E27FC236}">
                <a16:creationId xmlns:a16="http://schemas.microsoft.com/office/drawing/2014/main" id="{3C0D75ED-A78F-8D88-E969-309ECDA93B2A}"/>
              </a:ext>
            </a:extLst>
          </p:cNvPr>
          <p:cNvSpPr>
            <a:spLocks noGrp="1"/>
          </p:cNvSpPr>
          <p:nvPr>
            <p:ph type="body" sz="quarter" idx="14" hasCustomPrompt="1"/>
          </p:nvPr>
        </p:nvSpPr>
        <p:spPr>
          <a:xfrm>
            <a:off x="2666056" y="2519553"/>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6" name="Rectangle 5">
            <a:extLst>
              <a:ext uri="{FF2B5EF4-FFF2-40B4-BE49-F238E27FC236}">
                <a16:creationId xmlns:a16="http://schemas.microsoft.com/office/drawing/2014/main" id="{FFDA95B0-81C9-A2A7-0C81-E95F01683B8B}"/>
              </a:ext>
            </a:extLst>
          </p:cNvPr>
          <p:cNvSpPr/>
          <p:nvPr userDrawn="1"/>
        </p:nvSpPr>
        <p:spPr>
          <a:xfrm>
            <a:off x="833888" y="1231556"/>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061085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a:solidFill>
                  <a:schemeClr val="accent1"/>
                </a:solidFill>
                <a:effectLst/>
                <a:latin typeface="Acumin Pro" panose="020B0504020202020204" pitchFamily="34" charset="77"/>
              </a:rPr>
              <a:t>https://</a:t>
            </a:r>
            <a:r>
              <a:rPr lang="en-US" err="1">
                <a:solidFill>
                  <a:schemeClr val="accent1"/>
                </a:solidFill>
                <a:effectLst/>
                <a:latin typeface="Acumin Pro" panose="020B0504020202020204" pitchFamily="34" charset="77"/>
              </a:rPr>
              <a:t>support.office.com</a:t>
            </a:r>
            <a:r>
              <a:rPr lang="en-US">
                <a:solidFill>
                  <a:schemeClr val="accent1"/>
                </a:solidFill>
                <a:effectLst/>
                <a:latin typeface="Acumin Pro" panose="020B0504020202020204" pitchFamily="34" charset="77"/>
              </a:rPr>
              <a:t>/</a:t>
            </a:r>
            <a:r>
              <a:rPr lang="en-US" err="1">
                <a:solidFill>
                  <a:schemeClr val="accent1"/>
                </a:solidFill>
                <a:effectLst/>
                <a:latin typeface="Acumin Pro" panose="020B0504020202020204" pitchFamily="34" charset="77"/>
              </a:rPr>
              <a:t>en</a:t>
            </a:r>
            <a:r>
              <a:rPr lang="en-US">
                <a:solidFill>
                  <a:schemeClr val="accent1"/>
                </a:solidFill>
                <a:effectLst/>
                <a:latin typeface="Acumin Pro" panose="020B0504020202020204" pitchFamily="34" charset="77"/>
              </a:rPr>
              <a:t>-us/article/Make-your-PowerPoint-presentations-accessible-6f7772b2-2f33-4bd2-8ca7-dae3b2b3ef25</a:t>
            </a:r>
            <a:endParaRPr lang="en-US">
              <a:solidFill>
                <a:schemeClr val="accent1"/>
              </a:solidFill>
            </a:endParaRPr>
          </a:p>
        </p:txBody>
      </p:sp>
    </p:spTree>
    <p:extLst>
      <p:ext uri="{BB962C8B-B14F-4D97-AF65-F5344CB8AC3E}">
        <p14:creationId xmlns:p14="http://schemas.microsoft.com/office/powerpoint/2010/main" val="3705147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6EB49-25D7-464B-7A76-F9ADA9BC1705}"/>
              </a:ext>
            </a:extLst>
          </p:cNvPr>
          <p:cNvPicPr>
            <a:picLocks noChangeAspect="1"/>
          </p:cNvPicPr>
          <p:nvPr userDrawn="1"/>
        </p:nvPicPr>
        <p:blipFill>
          <a:blip r:embed="rId2"/>
          <a:srcRect l="51117" t="43701" b="16934"/>
          <a:stretch/>
        </p:blipFill>
        <p:spPr>
          <a:xfrm>
            <a:off x="0" y="0"/>
            <a:ext cx="4587905" cy="6858000"/>
          </a:xfrm>
          <a:prstGeom prst="rect">
            <a:avLst/>
          </a:prstGeom>
        </p:spPr>
      </p:pic>
      <p:pic>
        <p:nvPicPr>
          <p:cNvPr id="7" name="Picture 6">
            <a:extLst>
              <a:ext uri="{FF2B5EF4-FFF2-40B4-BE49-F238E27FC236}">
                <a16:creationId xmlns:a16="http://schemas.microsoft.com/office/drawing/2014/main" id="{46774F83-894F-12B4-05C1-A5C6961F1CA8}"/>
              </a:ext>
            </a:extLst>
          </p:cNvPr>
          <p:cNvPicPr>
            <a:picLocks noChangeAspect="1"/>
          </p:cNvPicPr>
          <p:nvPr userDrawn="1"/>
        </p:nvPicPr>
        <p:blipFill>
          <a:blip r:embed="rId2"/>
          <a:srcRect l="51117" t="43701" b="16934"/>
          <a:stretch/>
        </p:blipFill>
        <p:spPr>
          <a:xfrm rot="10800000">
            <a:off x="7604095" y="0"/>
            <a:ext cx="4587905" cy="6858000"/>
          </a:xfrm>
          <a:prstGeom prst="rect">
            <a:avLst/>
          </a:prstGeom>
        </p:spPr>
      </p:pic>
    </p:spTree>
    <p:extLst>
      <p:ext uri="{BB962C8B-B14F-4D97-AF65-F5344CB8AC3E}">
        <p14:creationId xmlns:p14="http://schemas.microsoft.com/office/powerpoint/2010/main" val="143944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lide - Copy">
    <p:bg>
      <p:bgPr>
        <a:solidFill>
          <a:schemeClr val="accent4"/>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C44D6C60-E1BB-C3AF-656E-DBC1CDC10535}"/>
              </a:ext>
            </a:extLst>
          </p:cNvPr>
          <p:cNvSpPr>
            <a:spLocks noGrp="1"/>
          </p:cNvSpPr>
          <p:nvPr>
            <p:ph type="ctrTitle" hasCustomPrompt="1"/>
          </p:nvPr>
        </p:nvSpPr>
        <p:spPr bwMode="blackWhite">
          <a:xfrm>
            <a:off x="833888" y="653475"/>
            <a:ext cx="9262611"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a:t>
            </a:r>
          </a:p>
        </p:txBody>
      </p:sp>
      <p:sp>
        <p:nvSpPr>
          <p:cNvPr id="3" name="Subhead"/>
          <p:cNvSpPr>
            <a:spLocks noGrp="1"/>
          </p:cNvSpPr>
          <p:nvPr>
            <p:ph type="subTitle" idx="1" hasCustomPrompt="1"/>
          </p:nvPr>
        </p:nvSpPr>
        <p:spPr>
          <a:xfrm>
            <a:off x="2107518" y="1947331"/>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pt</a:t>
            </a:r>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2519553"/>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25528E88-50E9-F8FC-4306-C059CC0592CD}"/>
              </a:ext>
            </a:extLst>
          </p:cNvPr>
          <p:cNvPicPr>
            <a:picLocks noChangeAspect="1"/>
          </p:cNvPicPr>
          <p:nvPr userDrawn="1"/>
        </p:nvPicPr>
        <p:blipFill>
          <a:blip r:embed="rId2">
            <a:alphaModFix amt="5000"/>
          </a:blip>
          <a:stretch>
            <a:fillRect/>
          </a:stretch>
        </p:blipFill>
        <p:spPr>
          <a:xfrm>
            <a:off x="-745829" y="2597163"/>
            <a:ext cx="6074979" cy="4448754"/>
          </a:xfrm>
          <a:prstGeom prst="rect">
            <a:avLst/>
          </a:prstGeom>
        </p:spPr>
      </p:pic>
      <p:sp>
        <p:nvSpPr>
          <p:cNvPr id="5" name="Rectangle 4">
            <a:extLst>
              <a:ext uri="{FF2B5EF4-FFF2-40B4-BE49-F238E27FC236}">
                <a16:creationId xmlns:a16="http://schemas.microsoft.com/office/drawing/2014/main" id="{53716C4D-C05F-43CC-ADB9-2CA7D823286E}"/>
              </a:ext>
            </a:extLst>
          </p:cNvPr>
          <p:cNvSpPr/>
          <p:nvPr userDrawn="1"/>
        </p:nvSpPr>
        <p:spPr>
          <a:xfrm>
            <a:off x="833891" y="14761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CB4B098-3AD8-FCE1-5356-AA2D78EB32F6}"/>
              </a:ext>
            </a:extLst>
          </p:cNvPr>
          <p:cNvPicPr>
            <a:picLocks noChangeAspect="1"/>
          </p:cNvPicPr>
          <p:nvPr userDrawn="1"/>
        </p:nvPicPr>
        <p:blipFill>
          <a:blip r:embed="rId3"/>
          <a:srcRect/>
          <a:stretch/>
        </p:blipFill>
        <p:spPr>
          <a:xfrm>
            <a:off x="10392591" y="5698803"/>
            <a:ext cx="1371600" cy="749300"/>
          </a:xfrm>
          <a:prstGeom prst="rect">
            <a:avLst/>
          </a:prstGeom>
        </p:spPr>
      </p:pic>
    </p:spTree>
    <p:extLst>
      <p:ext uri="{BB962C8B-B14F-4D97-AF65-F5344CB8AC3E}">
        <p14:creationId xmlns:p14="http://schemas.microsoft.com/office/powerpoint/2010/main" val="11154600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7696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66205-7D2F-1E3E-ED16-6E3EE5C4CA29}"/>
              </a:ext>
            </a:extLst>
          </p:cNvPr>
          <p:cNvPicPr>
            <a:picLocks noChangeAspect="1"/>
          </p:cNvPicPr>
          <p:nvPr userDrawn="1"/>
        </p:nvPicPr>
        <p:blipFill>
          <a:blip r:embed="rId2"/>
          <a:srcRect/>
          <a:stretch/>
        </p:blipFill>
        <p:spPr>
          <a:xfrm>
            <a:off x="576072" y="5833872"/>
            <a:ext cx="1344168" cy="739293"/>
          </a:xfrm>
          <a:prstGeom prst="rect">
            <a:avLst/>
          </a:prstGeom>
        </p:spPr>
      </p:pic>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3"/>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a:t>
            </a:r>
            <a:r>
              <a:rPr lang="en-US" err="1"/>
              <a:t>cond</a:t>
            </a:r>
            <a:r>
              <a:rPr lang="en-US"/>
              <a:t>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411099"/>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6145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2929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4188203" cy="754822"/>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10" name="Gold Triangle">
            <a:extLst>
              <a:ext uri="{FF2B5EF4-FFF2-40B4-BE49-F238E27FC236}">
                <a16:creationId xmlns:a16="http://schemas.microsoft.com/office/drawing/2014/main" id="{3EF0B125-032B-B44A-9FE2-88884A0C13D7}"/>
              </a:ext>
            </a:extLst>
          </p:cNvPr>
          <p:cNvPicPr>
            <a:picLocks noChangeAspect="1"/>
          </p:cNvPicPr>
          <p:nvPr userDrawn="1"/>
        </p:nvPicPr>
        <p:blipFill>
          <a:blip r:embed="rId2"/>
          <a:stretch>
            <a:fillRect/>
          </a:stretch>
        </p:blipFill>
        <p:spPr>
          <a:xfrm>
            <a:off x="10427177" y="0"/>
            <a:ext cx="1778000" cy="6858000"/>
          </a:xfrm>
          <a:prstGeom prst="rect">
            <a:avLst/>
          </a:prstGeom>
        </p:spPr>
      </p:pic>
      <p:sp>
        <p:nvSpPr>
          <p:cNvPr id="11" name="Slide Number Placeholder 2">
            <a:extLst>
              <a:ext uri="{FF2B5EF4-FFF2-40B4-BE49-F238E27FC236}">
                <a16:creationId xmlns:a16="http://schemas.microsoft.com/office/drawing/2014/main" id="{0B4B774D-C69E-CB46-8C6A-455BB9653C68}"/>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a:solidFill>
                <a:schemeClr val="bg2">
                  <a:alpha val="70000"/>
                </a:schemeClr>
              </a:solidFill>
            </a:endParaRPr>
          </a:p>
        </p:txBody>
      </p:sp>
      <p:cxnSp>
        <p:nvCxnSpPr>
          <p:cNvPr id="13" name="Line">
            <a:extLst>
              <a:ext uri="{FF2B5EF4-FFF2-40B4-BE49-F238E27FC236}">
                <a16:creationId xmlns:a16="http://schemas.microsoft.com/office/drawing/2014/main" id="{074D5FC6-7A47-D946-9FEB-ED9CE1085E0A}"/>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0EF165-4115-2946-8C38-D819512B8E4D}"/>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ond Medium" pitchFamily="2" charset="77"/>
              </a:defRPr>
            </a:lvl1pPr>
          </a:lstStyle>
          <a:p>
            <a:r>
              <a:rPr lang="en-US" b="1" spc="0">
                <a:latin typeface="United Sans Reg Medium" pitchFamily="2" charset="77"/>
              </a:rPr>
              <a:t>123(CAPS)</a:t>
            </a:r>
            <a:endParaRPr lang="en-US"/>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prstGeom prst="rect">
            <a:avLst/>
          </a:prstGeo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 (ALL CAPS)</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14" name="Gold Triangle">
            <a:extLst>
              <a:ext uri="{FF2B5EF4-FFF2-40B4-BE49-F238E27FC236}">
                <a16:creationId xmlns:a16="http://schemas.microsoft.com/office/drawing/2014/main" id="{C3095A73-F97F-3941-B3EF-BEBE9F042466}"/>
              </a:ext>
            </a:extLst>
          </p:cNvPr>
          <p:cNvPicPr>
            <a:picLocks noChangeAspect="1"/>
          </p:cNvPicPr>
          <p:nvPr userDrawn="1"/>
        </p:nvPicPr>
        <p:blipFill>
          <a:blip r:embed="rId2">
            <a:grayscl/>
          </a:blip>
          <a:stretch>
            <a:fillRect/>
          </a:stretch>
        </p:blipFill>
        <p:spPr>
          <a:xfrm>
            <a:off x="10414001" y="0"/>
            <a:ext cx="1778000" cy="6858000"/>
          </a:xfrm>
          <a:prstGeom prst="rect">
            <a:avLst/>
          </a:prstGeom>
        </p:spPr>
      </p:pic>
      <p:pic>
        <p:nvPicPr>
          <p:cNvPr id="17" name="Picture 16">
            <a:extLst>
              <a:ext uri="{FF2B5EF4-FFF2-40B4-BE49-F238E27FC236}">
                <a16:creationId xmlns:a16="http://schemas.microsoft.com/office/drawing/2014/main" id="{1F412C0C-614B-3946-9AC3-D98FE3CBE06D}"/>
              </a:ext>
            </a:extLst>
          </p:cNvPr>
          <p:cNvPicPr>
            <a:picLocks noChangeAspect="1"/>
          </p:cNvPicPr>
          <p:nvPr userDrawn="1"/>
        </p:nvPicPr>
        <p:blipFill>
          <a:blip r:embed="rId3"/>
          <a:srcRect/>
          <a:stretch/>
        </p:blipFill>
        <p:spPr>
          <a:xfrm>
            <a:off x="576072" y="5833872"/>
            <a:ext cx="1344168" cy="739293"/>
          </a:xfrm>
          <a:prstGeom prst="rect">
            <a:avLst/>
          </a:prstGeom>
        </p:spPr>
      </p:pic>
      <p:sp>
        <p:nvSpPr>
          <p:cNvPr id="18" name="Slide Number Placeholder 2">
            <a:extLst>
              <a:ext uri="{FF2B5EF4-FFF2-40B4-BE49-F238E27FC236}">
                <a16:creationId xmlns:a16="http://schemas.microsoft.com/office/drawing/2014/main" id="{C5E3A6DA-6C83-8A4D-8E69-CA7039F2F606}"/>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a:solidFill>
                <a:schemeClr val="bg2">
                  <a:alpha val="70000"/>
                </a:schemeClr>
              </a:solidFill>
            </a:endParaRPr>
          </a:p>
        </p:txBody>
      </p:sp>
      <p:cxnSp>
        <p:nvCxnSpPr>
          <p:cNvPr id="19" name="Line">
            <a:extLst>
              <a:ext uri="{FF2B5EF4-FFF2-40B4-BE49-F238E27FC236}">
                <a16:creationId xmlns:a16="http://schemas.microsoft.com/office/drawing/2014/main" id="{E084EF09-8FBA-4147-B00C-1068F723F3A3}"/>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Slide - Fact/Highlight">
    <p:bg>
      <p:bgPr>
        <a:solidFill>
          <a:schemeClr val="accent4"/>
        </a:solidFill>
        <a:effectLst/>
      </p:bgPr>
    </p:bg>
    <p:spTree>
      <p:nvGrpSpPr>
        <p:cNvPr id="1" name=""/>
        <p:cNvGrpSpPr/>
        <p:nvPr/>
      </p:nvGrpSpPr>
      <p:grpSpPr>
        <a:xfrm>
          <a:off x="0" y="0"/>
          <a:ext cx="0" cy="0"/>
          <a:chOff x="0" y="0"/>
          <a:chExt cx="0" cy="0"/>
        </a:xfrm>
      </p:grpSpPr>
      <p:sp>
        <p:nvSpPr>
          <p:cNvPr id="13" name="Picture" descr="Picture Description">
            <a:extLst>
              <a:ext uri="{FF2B5EF4-FFF2-40B4-BE49-F238E27FC236}">
                <a16:creationId xmlns:a16="http://schemas.microsoft.com/office/drawing/2014/main" id="{28FD842F-2C35-974E-9F89-522A2FA053ED}"/>
              </a:ext>
            </a:extLst>
          </p:cNvPr>
          <p:cNvSpPr>
            <a:spLocks noGrp="1"/>
          </p:cNvSpPr>
          <p:nvPr>
            <p:ph type="pic" sz="quarter" idx="13"/>
          </p:nvPr>
        </p:nvSpPr>
        <p:spPr>
          <a:xfrm>
            <a:off x="-52627" y="-52627"/>
            <a:ext cx="12311302" cy="69797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8" name="Heading">
            <a:extLst>
              <a:ext uri="{FF2B5EF4-FFF2-40B4-BE49-F238E27FC236}">
                <a16:creationId xmlns:a16="http://schemas.microsoft.com/office/drawing/2014/main" id="{5C6AD52E-F9E3-F94D-BCA8-04C6CEB3AAE7}"/>
              </a:ext>
            </a:extLst>
          </p:cNvPr>
          <p:cNvSpPr>
            <a:spLocks noGrp="1"/>
          </p:cNvSpPr>
          <p:nvPr>
            <p:ph type="ctrTitle" hasCustomPrompt="1"/>
          </p:nvPr>
        </p:nvSpPr>
        <p:spPr bwMode="blackWhite">
          <a:xfrm>
            <a:off x="2432302" y="2215473"/>
            <a:ext cx="7140324" cy="2703497"/>
          </a:xfrm>
          <a:prstGeom prst="rect">
            <a:avLst/>
          </a:prstGeom>
          <a:noFill/>
          <a:ln w="38100">
            <a:noFill/>
          </a:ln>
        </p:spPr>
        <p:txBody>
          <a:bodyPr wrap="square" lIns="0" tIns="0" rIns="0" bIns="0" anchor="t" anchorCtr="0">
            <a:spAutoFit/>
          </a:bodyPr>
          <a:lstStyle>
            <a:lvl1pPr algn="ctr">
              <a:lnSpc>
                <a:spcPct val="80000"/>
              </a:lnSpc>
              <a:defRPr sz="7200" b="1" i="0" cap="none" spc="300">
                <a:solidFill>
                  <a:schemeClr val="accent4">
                    <a:lumMod val="95000"/>
                  </a:schemeClr>
                </a:solidFill>
                <a:latin typeface="United Sans Cd Md" pitchFamily="50" charset="0"/>
              </a:defRPr>
            </a:lvl1pPr>
          </a:lstStyle>
          <a:p>
            <a:r>
              <a:rPr lang="en-US" b="1" spc="0">
                <a:latin typeface="United Sans Reg Medium" pitchFamily="2" charset="77"/>
              </a:rPr>
              <a:t>CALL OUT</a:t>
            </a:r>
            <a:br>
              <a:rPr lang="en-US" b="1" spc="0">
                <a:latin typeface="United Sans Reg Medium" pitchFamily="2" charset="77"/>
              </a:rPr>
            </a:br>
            <a:r>
              <a:rPr lang="en-US" b="1" spc="0">
                <a:latin typeface="United Sans Reg Medium" pitchFamily="2" charset="77"/>
              </a:rPr>
              <a:t>SLIDE </a:t>
            </a:r>
            <a:br>
              <a:rPr lang="en-US" b="1" spc="0">
                <a:latin typeface="United Sans Reg Medium" pitchFamily="2" charset="77"/>
              </a:rPr>
            </a:br>
            <a:r>
              <a:rPr lang="en-US" b="1" spc="0">
                <a:latin typeface="United Sans Reg Medium" pitchFamily="2" charset="77"/>
              </a:rPr>
              <a:t>(ALL CAPS)</a:t>
            </a:r>
            <a:endParaRPr lang="en-US"/>
          </a:p>
        </p:txBody>
      </p:sp>
      <p:sp>
        <p:nvSpPr>
          <p:cNvPr id="19" name="Slide Number Placeholder 2">
            <a:extLst>
              <a:ext uri="{FF2B5EF4-FFF2-40B4-BE49-F238E27FC236}">
                <a16:creationId xmlns:a16="http://schemas.microsoft.com/office/drawing/2014/main" id="{BBE6B2E6-66B0-C646-91CF-7C4E7210C494}"/>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21" name="Line">
            <a:extLst>
              <a:ext uri="{FF2B5EF4-FFF2-40B4-BE49-F238E27FC236}">
                <a16:creationId xmlns:a16="http://schemas.microsoft.com/office/drawing/2014/main" id="{122F123D-B568-3143-A12E-2B4D87A8BFC2}"/>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356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pic>
        <p:nvPicPr>
          <p:cNvPr id="18" name="Picture 17">
            <a:extLst>
              <a:ext uri="{FF2B5EF4-FFF2-40B4-BE49-F238E27FC236}">
                <a16:creationId xmlns:a16="http://schemas.microsoft.com/office/drawing/2014/main" id="{B897196A-921D-B94A-8EBC-296AFB0E864E}"/>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9485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6" r:id="rId7"/>
    <p:sldLayoutId id="2147483724"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21926034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3.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3.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4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dayofgiving.purdue.edu/" TargetMode="External"/><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hyperlink" Target="https://nam11.safelinks.protection.outlook.com/?url=https%3A%2F%2Fwww.youtube.com%2Fwatch%3Fv%3DQwtDgLj-_ZE&amp;data=05%7C02%7CLEWilliams%40purdueforlife.org%7C6a840ad36334412f20c108de901b0e7d%7Ce25b40edf9c844b99420fe1c86641854%7C0%7C0%7C639106643030685393%7CUnknown%7CTWFpbGZsb3d8eyJFbXB0eU1hcGkiOnRydWUsIlYiOiIwLjAuMDAwMCIsIlAiOiJXaW4zMiIsIkFOIjoiTWFpbCIsIldUIjoyfQ%3D%3D%7C0%7C%7C%7C&amp;sdata=SQQPGJKfyGavZ7thBRosbBkCn6XKkeAnRka63KvJtd0%3D&amp;reserved=0" TargetMode="External"/><Relationship Id="rId4" Type="http://schemas.openxmlformats.org/officeDocument/2006/relationships/hyperlink" Target="https://link.us-1.lytho.us/i/1763761219221c75c61ac-44ab-45cd-96e1-60558f04713c#purdue-day-of-giving-2026-toolk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https://purdue.tfaforms.net/f/PDOG-Ambassador-2026"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purdue.ca1.qualtrics.com/jfe/form/SV_0v1CiSOIwh177jE"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hyperlink" Target="https://nam11.safelinks.protection.outlook.com/?url=https%3A%2F%2Fpurdue.ca1.qualtrics.com%2Fjfe%2Fform%2FSV_e2uGFdPpDqHtdHM&amp;data=05%7C02%7Cihlutz%40purdueforlife.org%7Cffe1f6f917274f0d013508de998a3e69%7Ce25b40edf9c844b99420fe1c86641854%7C0%7C0%7C639117016196649595%7CUnknown%7CTWFpbGZsb3d8eyJFbXB0eU1hcGkiOnRydWUsIlYiOiIwLjAuMDAwMCIsIlAiOiJXaW4zMiIsIkFOIjoiTWFpbCIsIldUIjoyfQ%3D%3D%7C0%7C%7C%7C&amp;sdata=FVkSycfwwVG%2ByUTH0wgdf4wo0KCoHuUHROp4tF5bwPg%3D&amp;reserved=0" TargetMode="External"/><Relationship Id="rId4" Type="http://schemas.openxmlformats.org/officeDocument/2006/relationships/hyperlink" Target="https://purdue.ca1.qualtrics.com/jfe/form/SV_3rNBcxPTnG8tibc"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hyperlink" Target="https://www.purdueforlife.org/app/uploads/Purdue-Data-Training-for-Volunteers-August-2025.pdf" TargetMode="External"/><Relationship Id="rId4" Type="http://schemas.openxmlformats.org/officeDocument/2006/relationships/hyperlink" Target="Volunteer%20Data%20Training%20Vide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link.us-1.lytho.us/i/1726749883194a66cc55e-764f-4b96-a440-f377f9098b5a#purdue-for-life-foundation-photo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purdue.edu/newsroom/2026/Q2/purdue-once-again-makes-forbes-new-ivies-list-of-20-public-and-private-universities/?utm_source=sfmcPT&amp;utm_medium=email&amp;utm_campaign=260413PurdueToday+-+External&amp;utm_term=Purdue+once+again+makes+Forbes%e2%80%99+%e2%80%98New+Ivies%e2%80%99+list+of+20+public+and+private+universities&amp;utm_id=1273489"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mailto:alumniclubs@purdueforlife.org" TargetMode="External"/><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hyperlink" Target="https://www.purdueforlife.org/alumni-leaders/clubs/resource-library/"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hyperlink" Target="https://www.purdue.edu/newsroom/purduetoday/2026/Q2/daniels-school-of-business-affirms-standing-as-indianas-no-1-business-school-based-on-times-higher-education-global-rankings/" TargetMode="Externa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hyperlink" Target="https://wibc.com/884247/all-boilermaker-crew-set-for-purdue-1-space-mission/?utm_source=sfmcPT&amp;utm_medium=email&amp;utm_campaign=260420PurdueToday+-+External&amp;utm_term=All-Boilermaker+crew+set+For+%e2%80%98Purdue+1%e2%80%99+space+mission&amp;utm_id=1277663" TargetMode="External"/><Relationship Id="rId4" Type="http://schemas.openxmlformats.org/officeDocument/2006/relationships/hyperlink" Target="https://www.purdue.edu/newsroom/2026/Q2/trustees-approve-purchase-of-additional-property-to-enhance-purdue-students-urban-experience-in-downtown-indianapolis/?utm_source=sfmcPT&amp;utm_medium=email&amp;utm_campaign=260414PurdueToday+-+External&amp;utm_term=Trustees+approve+purchase+of+additional+property+in+downtown+Indianapolis&amp;utm_id=1274314"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nam11.safelinks.protection.outlook.com/?url=https%3A%2F%2Fwww.aesu.com%2Ftrip%2F27sct-purdue%2F&amp;data=05%7C02%7Cihlutz%40purdueforlife.org%7C09b661a029274bb41f5d08de9f0b2dc5%7Ce25b40edf9c844b99420fe1c86641854%7C0%7C0%7C639123067747471069%7CUnknown%7CTWFpbGZsb3d8eyJFbXB0eU1hcGkiOnRydWUsIlYiOiIwLjAuMDAwMCIsIlAiOiJXaW4zMiIsIkFOIjoiTWFpbCIsIldUIjoyfQ%3D%3D%7C0%7C%7C%7C&amp;sdata=apbPx2Fln2IMNfwTh5QgcKGAQdPO2BDPUxeXVBIbPO8%3D&amp;reserved=0" TargetMode="External"/><Relationship Id="rId3" Type="http://schemas.openxmlformats.org/officeDocument/2006/relationships/hyperlink" Target="https://events.blackthorn.io/3ktO526/2026-spring-day-of-service-4a9GQp1lhd/overview" TargetMode="External"/><Relationship Id="rId7" Type="http://schemas.openxmlformats.org/officeDocument/2006/relationships/hyperlink" Target="https://nam11.safelinks.protection.outlook.com/?url=https%3A%2F%2Fwww.aesu.com%2Ftrip%2F26irw-purdue%2F&amp;data=05%7C02%7Cihlutz%40purdueforlife.org%7C09b661a029274bb41f5d08de9f0b2dc5%7Ce25b40edf9c844b99420fe1c86641854%7C0%7C0%7C639123067747415325%7CUnknown%7CTWFpbGZsb3d8eyJFbXB0eU1hcGkiOnRydWUsIlYiOiIwLjAuMDAwMCIsIlAiOiJXaW4zMiIsIkFOIjoiTWFpbCIsIldUIjoyfQ%3D%3D%7C0%7C%7C%7C&amp;sdata=IDNAhQZmMwE2digfR1UYwr60bNMgpmjxCHtTfAViDQ0%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nam11.safelinks.protection.outlook.com/?url=https%3A%2F%2Fclick.deliver.purdue.edu%2F%3Fqs%3DeyJkZWtJZCI6IjhhNmY3OTkwLTcxYmMtNDNjOC04MTI4LTdmYzM3MWJjOWIzYSIsImRla1ZlcnNpb24iOjEsIml2IjoiOXU4YklYb1Y5MUQvL3dYV2hJNC9HZz09IiwiY2lwaGVyVGV4dCI6Im9nQ2l6bXh6QWZnQVg5ZGt2cHh3WVVJZjR0Z3dVOTB0cnIxRVRsaldiK0FaU1VPVDNQRUJtaitQZy9BTTlCcDNGQUx6TUtkenIzK3crTVlwMUF1cjZLOXA3VXk3RG5sSDdpVCs5dThiSVhvVjkxRC8vd1hXaEk0L0dnPT0iLCJhdXRoVGFnIjoiS2RRTHEraXZhZTFNdXc1NVIrNGsvZz09In0%253D&amp;data=05%7C02%7Cihlutz%40purdueforlife.org%7C15220b82c7c848ec1a8008de7e1d588f%7Ce25b40edf9c844b99420fe1c86641854%7C0%7C0%7C639086861720902648%7CUnknown%7CTWFpbGZsb3d8eyJFbXB0eU1hcGkiOnRydWUsIlYiOiIwLjAuMDAwMCIsIlAiOiJXaW4zMiIsIkFOIjoiTWFpbCIsIldUIjoyfQ%3D%3D%7C0%7C%7C%7C&amp;sdata=9Na9P0v1Cv0qQXbB5NkYGHSCkkQBydkBVulfSV0%2FORI%3D&amp;reserved=0" TargetMode="External"/><Relationship Id="rId5" Type="http://schemas.openxmlformats.org/officeDocument/2006/relationships/hyperlink" Target="https://nam11.safelinks.protection.outlook.com/?url=https%3A%2F%2Fclick.deliver.purdue.edu%2F%3Fqs%3DABB7InYiOjEsImQiOjQ4NDd9AAoAAAAAAAVCpzKjBnRaGiyvarkT8f93GzqA15cDCSCzecTM-LhTdhPVdvfS9u2rCvqccl-mbC15yk1SOoGkfWVs6qITE0BRTZ2AswaX1uMH_QA&amp;data=05%7C02%7CTJFoley%40purdueforlife.org%7Cba633e5cffe0480befb908de9ae6a5ad%7Ce25b40edf9c844b99420fe1c86641854%7C0%7C0%7C639118512580010829%7CUnknown%7CTWFpbGZsb3d8eyJFbXB0eU1hcGkiOnRydWUsIlYiOiIwLjAuMDAwMCIsIlAiOiJXaW4zMiIsIkFOIjoiTWFpbCIsIldUIjoyfQ%3D%3D%7C0%7C%7C%7C&amp;sdata=u9xtJ2uC%2FiM09WcQEg%2BbqR7IrfcvTOPp7B9g5%2BxuGts%3D&amp;reserved=0" TargetMode="External"/><Relationship Id="rId4" Type="http://schemas.openxmlformats.org/officeDocument/2006/relationships/image" Target="../media/image18.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purdue.edu/newsroom/2026/Q1/purdue-expands-lifelong-learning-portfolio-to-50-free-online-courses-for-alumni/" TargetMode="External"/><Relationship Id="rId2" Type="http://schemas.openxmlformats.org/officeDocument/2006/relationships/hyperlink" Target="https://www.purdueforlife.org/lifelong-learning/" TargetMode="Externa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hyperlink" Target="https://www.youtube.com/@LifeAtPurdueOnline/playlists" TargetMode="External"/><Relationship Id="rId4" Type="http://schemas.openxmlformats.org/officeDocument/2006/relationships/hyperlink" Target="https://www.purdue.edu/newsroom/purduetoday/2025/Q4/purdue-expands-free-online-ai-and-high-demand-technical-skill-courses-to-alumni/"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44B8-7DDD-7244-BF7C-67FAD2AC1994}"/>
              </a:ext>
            </a:extLst>
          </p:cNvPr>
          <p:cNvSpPr>
            <a:spLocks noGrp="1"/>
          </p:cNvSpPr>
          <p:nvPr>
            <p:ph type="ctrTitle"/>
          </p:nvPr>
        </p:nvSpPr>
        <p:spPr>
          <a:xfrm>
            <a:off x="1950624" y="1738211"/>
            <a:ext cx="7911945" cy="1477328"/>
          </a:xfrm>
        </p:spPr>
        <p:txBody>
          <a:bodyPr/>
          <a:lstStyle/>
          <a:p>
            <a:r>
              <a:rPr lang="en-US">
                <a:latin typeface="Franklin Gothic Medium" panose="020B0603020102020204" pitchFamily="34" charset="0"/>
              </a:rPr>
              <a:t>Alumni Club Leaders Forum</a:t>
            </a:r>
          </a:p>
        </p:txBody>
      </p:sp>
      <p:sp>
        <p:nvSpPr>
          <p:cNvPr id="3" name="Subtitle 2">
            <a:extLst>
              <a:ext uri="{FF2B5EF4-FFF2-40B4-BE49-F238E27FC236}">
                <a16:creationId xmlns:a16="http://schemas.microsoft.com/office/drawing/2014/main" id="{EED66735-6D95-DD40-B3C4-182BCD4A8A44}"/>
              </a:ext>
            </a:extLst>
          </p:cNvPr>
          <p:cNvSpPr>
            <a:spLocks noGrp="1"/>
          </p:cNvSpPr>
          <p:nvPr>
            <p:ph type="subTitle" idx="1"/>
          </p:nvPr>
        </p:nvSpPr>
        <p:spPr/>
        <p:txBody>
          <a:bodyPr/>
          <a:lstStyle/>
          <a:p>
            <a:r>
              <a:rPr lang="en-US">
                <a:latin typeface="Franklin Gothic Medium" panose="020B0603020102020204" pitchFamily="34" charset="0"/>
              </a:rPr>
              <a:t>April 22, 2026</a:t>
            </a:r>
          </a:p>
        </p:txBody>
      </p:sp>
    </p:spTree>
    <p:extLst>
      <p:ext uri="{BB962C8B-B14F-4D97-AF65-F5344CB8AC3E}">
        <p14:creationId xmlns:p14="http://schemas.microsoft.com/office/powerpoint/2010/main" val="2482915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en-US" sz="1200"/>
          </a:p>
        </p:txBody>
      </p:sp>
      <p:sp>
        <p:nvSpPr>
          <p:cNvPr id="3" name="AutoShape 3"/>
          <p:cNvSpPr/>
          <p:nvPr/>
        </p:nvSpPr>
        <p:spPr>
          <a:xfrm rot="-6460826">
            <a:off x="-2377636" y="-4181"/>
            <a:ext cx="9194817" cy="7765389"/>
          </a:xfrm>
          <a:prstGeom prst="rect">
            <a:avLst/>
          </a:prstGeom>
          <a:solidFill>
            <a:srgbClr val="CEB891"/>
          </a:solidFill>
        </p:spPr>
        <p:txBody>
          <a:bodyPr/>
          <a:lstStyle/>
          <a:p>
            <a:endParaRPr lang="en-US" sz="1200"/>
          </a:p>
        </p:txBody>
      </p:sp>
      <p:sp>
        <p:nvSpPr>
          <p:cNvPr id="4" name="Freeform 4"/>
          <p:cNvSpPr/>
          <p:nvPr/>
        </p:nvSpPr>
        <p:spPr>
          <a:xfrm>
            <a:off x="756143" y="685800"/>
            <a:ext cx="2804883" cy="1412240"/>
          </a:xfrm>
          <a:custGeom>
            <a:avLst/>
            <a:gdLst/>
            <a:ahLst/>
            <a:cxnLst/>
            <a:rect l="l" t="t" r="r" b="b"/>
            <a:pathLst>
              <a:path w="4207325" h="2118360">
                <a:moveTo>
                  <a:pt x="0" y="0"/>
                </a:moveTo>
                <a:lnTo>
                  <a:pt x="4207324" y="0"/>
                </a:lnTo>
                <a:lnTo>
                  <a:pt x="4207324" y="2118360"/>
                </a:lnTo>
                <a:lnTo>
                  <a:pt x="0" y="2118360"/>
                </a:lnTo>
                <a:lnTo>
                  <a:pt x="0" y="0"/>
                </a:lnTo>
                <a:close/>
              </a:path>
            </a:pathLst>
          </a:custGeom>
          <a:blipFill>
            <a:blip r:embed="rId3"/>
            <a:stretch>
              <a:fillRect/>
            </a:stretch>
          </a:blipFill>
        </p:spPr>
        <p:txBody>
          <a:bodyPr/>
          <a:lstStyle/>
          <a:p>
            <a:endParaRPr lang="en-US" sz="1200"/>
          </a:p>
        </p:txBody>
      </p:sp>
      <p:grpSp>
        <p:nvGrpSpPr>
          <p:cNvPr id="5" name="Group 5"/>
          <p:cNvGrpSpPr/>
          <p:nvPr/>
        </p:nvGrpSpPr>
        <p:grpSpPr>
          <a:xfrm>
            <a:off x="685800" y="3341255"/>
            <a:ext cx="6302601" cy="2819106"/>
            <a:chOff x="0" y="133349"/>
            <a:chExt cx="12605201" cy="5638213"/>
          </a:xfrm>
        </p:grpSpPr>
        <p:sp>
          <p:nvSpPr>
            <p:cNvPr id="6" name="TextBox 6"/>
            <p:cNvSpPr txBox="1"/>
            <p:nvPr/>
          </p:nvSpPr>
          <p:spPr>
            <a:xfrm>
              <a:off x="0" y="133349"/>
              <a:ext cx="12605201" cy="4154985"/>
            </a:xfrm>
            <a:prstGeom prst="rect">
              <a:avLst/>
            </a:prstGeom>
          </p:spPr>
          <p:txBody>
            <a:bodyPr lIns="0" tIns="0" rIns="0" bIns="0" rtlCol="0" anchor="t">
              <a:spAutoFit/>
            </a:bodyPr>
            <a:lstStyle/>
            <a:p>
              <a:pPr>
                <a:lnSpc>
                  <a:spcPts val="8092"/>
                </a:lnSpc>
                <a:spcBef>
                  <a:spcPct val="0"/>
                </a:spcBef>
              </a:pPr>
              <a:r>
                <a:rPr lang="en-US" sz="7562" b="1">
                  <a:solidFill>
                    <a:srgbClr val="231F20"/>
                  </a:solidFill>
                  <a:latin typeface="Open Sauce Bold"/>
                  <a:ea typeface="Open Sauce Bold"/>
                  <a:cs typeface="Open Sauce Bold"/>
                  <a:sym typeface="Open Sauce Bold"/>
                </a:rPr>
                <a:t>Graduate Gateway</a:t>
              </a:r>
            </a:p>
          </p:txBody>
        </p:sp>
        <p:sp>
          <p:nvSpPr>
            <p:cNvPr id="7" name="TextBox 7"/>
            <p:cNvSpPr txBox="1"/>
            <p:nvPr/>
          </p:nvSpPr>
          <p:spPr>
            <a:xfrm>
              <a:off x="0" y="5104584"/>
              <a:ext cx="12605201" cy="666978"/>
            </a:xfrm>
            <a:prstGeom prst="rect">
              <a:avLst/>
            </a:prstGeom>
          </p:spPr>
          <p:txBody>
            <a:bodyPr lIns="0" tIns="0" rIns="0" bIns="0" rtlCol="0" anchor="t">
              <a:spAutoFit/>
            </a:bodyPr>
            <a:lstStyle/>
            <a:p>
              <a:pPr>
                <a:lnSpc>
                  <a:spcPts val="3099"/>
                </a:lnSpc>
                <a:spcBef>
                  <a:spcPct val="0"/>
                </a:spcBef>
              </a:pPr>
              <a:endParaRPr sz="120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8701" y="22699"/>
            <a:ext cx="6819900" cy="6858000"/>
          </a:xfrm>
          <a:custGeom>
            <a:avLst/>
            <a:gdLst/>
            <a:ahLst/>
            <a:cxnLst/>
            <a:rect l="l" t="t" r="r" b="b"/>
            <a:pathLst>
              <a:path w="10229850" h="10287000">
                <a:moveTo>
                  <a:pt x="0" y="0"/>
                </a:moveTo>
                <a:lnTo>
                  <a:pt x="10229850" y="0"/>
                </a:lnTo>
                <a:lnTo>
                  <a:pt x="10229850" y="10287000"/>
                </a:lnTo>
                <a:lnTo>
                  <a:pt x="0" y="10287000"/>
                </a:lnTo>
                <a:lnTo>
                  <a:pt x="0" y="0"/>
                </a:lnTo>
                <a:close/>
              </a:path>
            </a:pathLst>
          </a:custGeom>
          <a:blipFill>
            <a:blip r:embed="rId2"/>
            <a:stretch>
              <a:fillRect l="-39493" r="-39493"/>
            </a:stretch>
          </a:blipFill>
        </p:spPr>
        <p:txBody>
          <a:bodyPr/>
          <a:lstStyle/>
          <a:p>
            <a:endParaRPr lang="en-US" sz="1200"/>
          </a:p>
        </p:txBody>
      </p:sp>
      <p:sp>
        <p:nvSpPr>
          <p:cNvPr id="3" name="AutoShape 3"/>
          <p:cNvSpPr/>
          <p:nvPr/>
        </p:nvSpPr>
        <p:spPr>
          <a:xfrm rot="6183180">
            <a:off x="-1658796" y="-1808482"/>
            <a:ext cx="9265776" cy="10407195"/>
          </a:xfrm>
          <a:prstGeom prst="rect">
            <a:avLst/>
          </a:prstGeom>
          <a:solidFill>
            <a:srgbClr val="FFFFFF"/>
          </a:solidFill>
        </p:spPr>
        <p:txBody>
          <a:bodyPr/>
          <a:lstStyle/>
          <a:p>
            <a:endParaRPr lang="en-US" sz="1200"/>
          </a:p>
        </p:txBody>
      </p:sp>
      <p:grpSp>
        <p:nvGrpSpPr>
          <p:cNvPr id="4" name="Group 4"/>
          <p:cNvGrpSpPr/>
          <p:nvPr/>
        </p:nvGrpSpPr>
        <p:grpSpPr>
          <a:xfrm>
            <a:off x="1799259" y="3666907"/>
            <a:ext cx="8009462" cy="1117866"/>
            <a:chOff x="0" y="0"/>
            <a:chExt cx="16018924" cy="2235732"/>
          </a:xfrm>
        </p:grpSpPr>
        <p:sp>
          <p:nvSpPr>
            <p:cNvPr id="5" name="AutoShape 5"/>
            <p:cNvSpPr/>
            <p:nvPr/>
          </p:nvSpPr>
          <p:spPr>
            <a:xfrm>
              <a:off x="0" y="0"/>
              <a:ext cx="16018924" cy="2235732"/>
            </a:xfrm>
            <a:prstGeom prst="rect">
              <a:avLst/>
            </a:prstGeom>
            <a:solidFill>
              <a:srgbClr val="DBDBDB"/>
            </a:solidFill>
          </p:spPr>
          <p:txBody>
            <a:bodyPr/>
            <a:lstStyle/>
            <a:p>
              <a:endParaRPr lang="en-US" sz="1200"/>
            </a:p>
          </p:txBody>
        </p:sp>
        <p:sp>
          <p:nvSpPr>
            <p:cNvPr id="6" name="TextBox 6"/>
            <p:cNvSpPr txBox="1"/>
            <p:nvPr/>
          </p:nvSpPr>
          <p:spPr>
            <a:xfrm>
              <a:off x="215656" y="360762"/>
              <a:ext cx="15270592" cy="501036"/>
            </a:xfrm>
            <a:prstGeom prst="rect">
              <a:avLst/>
            </a:prstGeom>
          </p:spPr>
          <p:txBody>
            <a:bodyPr lIns="0" tIns="0" rIns="0" bIns="0" rtlCol="0" anchor="t">
              <a:spAutoFit/>
            </a:bodyPr>
            <a:lstStyle/>
            <a:p>
              <a:pPr>
                <a:lnSpc>
                  <a:spcPts val="2213"/>
                </a:lnSpc>
                <a:spcBef>
                  <a:spcPct val="0"/>
                </a:spcBef>
              </a:pPr>
              <a:r>
                <a:rPr lang="en-US" sz="1333" b="1">
                  <a:solidFill>
                    <a:srgbClr val="000000"/>
                  </a:solidFill>
                  <a:latin typeface="Open Sauce Bold"/>
                  <a:ea typeface="Open Sauce Bold"/>
                  <a:cs typeface="Open Sauce Bold"/>
                  <a:sym typeface="Open Sauce Bold"/>
                </a:rPr>
                <a:t>Student Engagement </a:t>
              </a:r>
              <a:r>
                <a:rPr lang="en-US" sz="1333">
                  <a:solidFill>
                    <a:srgbClr val="000000"/>
                  </a:solidFill>
                  <a:latin typeface="Open Sauce"/>
                  <a:ea typeface="Open Sauce"/>
                  <a:cs typeface="Open Sauce"/>
                  <a:sym typeface="Open Sauce"/>
                </a:rPr>
                <a:t>connects students to the ethos of Purdue and find their place in community. </a:t>
              </a:r>
            </a:p>
          </p:txBody>
        </p:sp>
      </p:grpSp>
      <p:grpSp>
        <p:nvGrpSpPr>
          <p:cNvPr id="7" name="Group 7"/>
          <p:cNvGrpSpPr/>
          <p:nvPr/>
        </p:nvGrpSpPr>
        <p:grpSpPr>
          <a:xfrm>
            <a:off x="1799259" y="2278365"/>
            <a:ext cx="8009462" cy="1127936"/>
            <a:chOff x="0" y="0"/>
            <a:chExt cx="16018924" cy="2255872"/>
          </a:xfrm>
        </p:grpSpPr>
        <p:sp>
          <p:nvSpPr>
            <p:cNvPr id="8" name="AutoShape 8"/>
            <p:cNvSpPr/>
            <p:nvPr/>
          </p:nvSpPr>
          <p:spPr>
            <a:xfrm>
              <a:off x="0" y="0"/>
              <a:ext cx="16018924" cy="2255872"/>
            </a:xfrm>
            <a:prstGeom prst="rect">
              <a:avLst/>
            </a:prstGeom>
            <a:solidFill>
              <a:srgbClr val="DBDBDB"/>
            </a:solidFill>
          </p:spPr>
          <p:txBody>
            <a:bodyPr/>
            <a:lstStyle/>
            <a:p>
              <a:endParaRPr lang="en-US" sz="1200"/>
            </a:p>
          </p:txBody>
        </p:sp>
        <p:sp>
          <p:nvSpPr>
            <p:cNvPr id="9" name="TextBox 9"/>
            <p:cNvSpPr txBox="1"/>
            <p:nvPr/>
          </p:nvSpPr>
          <p:spPr>
            <a:xfrm>
              <a:off x="242074" y="831146"/>
              <a:ext cx="14240262" cy="501036"/>
            </a:xfrm>
            <a:prstGeom prst="rect">
              <a:avLst/>
            </a:prstGeom>
          </p:spPr>
          <p:txBody>
            <a:bodyPr lIns="0" tIns="0" rIns="0" bIns="0" rtlCol="0" anchor="t">
              <a:spAutoFit/>
            </a:bodyPr>
            <a:lstStyle/>
            <a:p>
              <a:pPr>
                <a:lnSpc>
                  <a:spcPts val="2213"/>
                </a:lnSpc>
                <a:spcBef>
                  <a:spcPct val="0"/>
                </a:spcBef>
              </a:pPr>
              <a:r>
                <a:rPr lang="en-US" sz="1333" b="1">
                  <a:solidFill>
                    <a:srgbClr val="000000"/>
                  </a:solidFill>
                  <a:latin typeface="Open Sauce Bold"/>
                  <a:ea typeface="Open Sauce Bold"/>
                  <a:cs typeface="Open Sauce Bold"/>
                  <a:sym typeface="Open Sauce Bold"/>
                </a:rPr>
                <a:t>Orientation</a:t>
              </a:r>
              <a:r>
                <a:rPr lang="en-US" sz="1333">
                  <a:solidFill>
                    <a:srgbClr val="000000"/>
                  </a:solidFill>
                  <a:latin typeface="Open Sauce Light"/>
                  <a:ea typeface="Open Sauce Light"/>
                  <a:cs typeface="Open Sauce Light"/>
                  <a:sym typeface="Open Sauce Light"/>
                </a:rPr>
                <a:t>, also known as BGR--&gt; Discovery of all that Purdue has to offer.</a:t>
              </a:r>
            </a:p>
          </p:txBody>
        </p:sp>
      </p:grpSp>
      <p:grpSp>
        <p:nvGrpSpPr>
          <p:cNvPr id="10" name="Group 10"/>
          <p:cNvGrpSpPr/>
          <p:nvPr/>
        </p:nvGrpSpPr>
        <p:grpSpPr>
          <a:xfrm>
            <a:off x="685800" y="3666907"/>
            <a:ext cx="1113459" cy="1116751"/>
            <a:chOff x="0" y="0"/>
            <a:chExt cx="2226918" cy="2233503"/>
          </a:xfrm>
        </p:grpSpPr>
        <p:sp>
          <p:nvSpPr>
            <p:cNvPr id="11" name="AutoShape 11"/>
            <p:cNvSpPr/>
            <p:nvPr/>
          </p:nvSpPr>
          <p:spPr>
            <a:xfrm>
              <a:off x="0" y="0"/>
              <a:ext cx="2226918" cy="2233503"/>
            </a:xfrm>
            <a:prstGeom prst="rect">
              <a:avLst/>
            </a:prstGeom>
            <a:solidFill>
              <a:srgbClr val="CFB991"/>
            </a:solidFill>
          </p:spPr>
          <p:txBody>
            <a:bodyPr/>
            <a:lstStyle/>
            <a:p>
              <a:endParaRPr lang="en-US" sz="1200"/>
            </a:p>
          </p:txBody>
        </p:sp>
        <p:sp>
          <p:nvSpPr>
            <p:cNvPr id="12" name="TextBox 12"/>
            <p:cNvSpPr txBox="1"/>
            <p:nvPr/>
          </p:nvSpPr>
          <p:spPr>
            <a:xfrm>
              <a:off x="515276" y="672056"/>
              <a:ext cx="1196368" cy="923330"/>
            </a:xfrm>
            <a:prstGeom prst="rect">
              <a:avLst/>
            </a:prstGeom>
          </p:spPr>
          <p:txBody>
            <a:bodyPr lIns="0" tIns="0" rIns="0" bIns="0" rtlCol="0" anchor="t">
              <a:spAutoFit/>
            </a:bodyPr>
            <a:lstStyle/>
            <a:p>
              <a:pPr algn="ctr">
                <a:lnSpc>
                  <a:spcPts val="3618"/>
                </a:lnSpc>
                <a:spcBef>
                  <a:spcPct val="0"/>
                </a:spcBef>
              </a:pPr>
              <a:r>
                <a:rPr lang="en-US" sz="3382">
                  <a:solidFill>
                    <a:srgbClr val="FFFFFF"/>
                  </a:solidFill>
                  <a:latin typeface="Open Sauce Light"/>
                  <a:ea typeface="Open Sauce Light"/>
                  <a:cs typeface="Open Sauce Light"/>
                  <a:sym typeface="Open Sauce Light"/>
                </a:rPr>
                <a:t>02</a:t>
              </a:r>
            </a:p>
          </p:txBody>
        </p:sp>
      </p:grpSp>
      <p:grpSp>
        <p:nvGrpSpPr>
          <p:cNvPr id="13" name="Group 13"/>
          <p:cNvGrpSpPr/>
          <p:nvPr/>
        </p:nvGrpSpPr>
        <p:grpSpPr>
          <a:xfrm>
            <a:off x="685800" y="5055449"/>
            <a:ext cx="1113459" cy="1116751"/>
            <a:chOff x="0" y="0"/>
            <a:chExt cx="2226918" cy="2233503"/>
          </a:xfrm>
        </p:grpSpPr>
        <p:sp>
          <p:nvSpPr>
            <p:cNvPr id="14" name="AutoShape 14"/>
            <p:cNvSpPr/>
            <p:nvPr/>
          </p:nvSpPr>
          <p:spPr>
            <a:xfrm>
              <a:off x="0" y="0"/>
              <a:ext cx="2226918" cy="2233503"/>
            </a:xfrm>
            <a:prstGeom prst="rect">
              <a:avLst/>
            </a:prstGeom>
            <a:solidFill>
              <a:srgbClr val="CFB991"/>
            </a:solidFill>
          </p:spPr>
          <p:txBody>
            <a:bodyPr/>
            <a:lstStyle/>
            <a:p>
              <a:endParaRPr lang="en-US" sz="1200"/>
            </a:p>
          </p:txBody>
        </p:sp>
        <p:sp>
          <p:nvSpPr>
            <p:cNvPr id="15" name="TextBox 15"/>
            <p:cNvSpPr txBox="1"/>
            <p:nvPr/>
          </p:nvSpPr>
          <p:spPr>
            <a:xfrm>
              <a:off x="515276" y="672056"/>
              <a:ext cx="1196368" cy="923330"/>
            </a:xfrm>
            <a:prstGeom prst="rect">
              <a:avLst/>
            </a:prstGeom>
          </p:spPr>
          <p:txBody>
            <a:bodyPr lIns="0" tIns="0" rIns="0" bIns="0" rtlCol="0" anchor="t">
              <a:spAutoFit/>
            </a:bodyPr>
            <a:lstStyle/>
            <a:p>
              <a:pPr algn="ctr">
                <a:lnSpc>
                  <a:spcPts val="3618"/>
                </a:lnSpc>
                <a:spcBef>
                  <a:spcPct val="0"/>
                </a:spcBef>
              </a:pPr>
              <a:r>
                <a:rPr lang="en-US" sz="3382">
                  <a:solidFill>
                    <a:srgbClr val="FFFFFF"/>
                  </a:solidFill>
                  <a:latin typeface="Open Sauce Light"/>
                  <a:ea typeface="Open Sauce Light"/>
                  <a:cs typeface="Open Sauce Light"/>
                  <a:sym typeface="Open Sauce Light"/>
                </a:rPr>
                <a:t>03</a:t>
              </a:r>
            </a:p>
          </p:txBody>
        </p:sp>
      </p:grpSp>
      <p:grpSp>
        <p:nvGrpSpPr>
          <p:cNvPr id="16" name="Group 16"/>
          <p:cNvGrpSpPr/>
          <p:nvPr/>
        </p:nvGrpSpPr>
        <p:grpSpPr>
          <a:xfrm>
            <a:off x="685800" y="2278366"/>
            <a:ext cx="1113459" cy="1116751"/>
            <a:chOff x="0" y="0"/>
            <a:chExt cx="2226918" cy="2233503"/>
          </a:xfrm>
        </p:grpSpPr>
        <p:sp>
          <p:nvSpPr>
            <p:cNvPr id="17" name="AutoShape 17"/>
            <p:cNvSpPr/>
            <p:nvPr/>
          </p:nvSpPr>
          <p:spPr>
            <a:xfrm>
              <a:off x="0" y="0"/>
              <a:ext cx="2226918" cy="2233503"/>
            </a:xfrm>
            <a:prstGeom prst="rect">
              <a:avLst/>
            </a:prstGeom>
            <a:solidFill>
              <a:srgbClr val="CFB991"/>
            </a:solidFill>
          </p:spPr>
          <p:txBody>
            <a:bodyPr/>
            <a:lstStyle/>
            <a:p>
              <a:endParaRPr lang="en-US" sz="1200"/>
            </a:p>
          </p:txBody>
        </p:sp>
        <p:sp>
          <p:nvSpPr>
            <p:cNvPr id="18" name="TextBox 18"/>
            <p:cNvSpPr txBox="1"/>
            <p:nvPr/>
          </p:nvSpPr>
          <p:spPr>
            <a:xfrm>
              <a:off x="515276" y="672056"/>
              <a:ext cx="1196368" cy="923330"/>
            </a:xfrm>
            <a:prstGeom prst="rect">
              <a:avLst/>
            </a:prstGeom>
          </p:spPr>
          <p:txBody>
            <a:bodyPr lIns="0" tIns="0" rIns="0" bIns="0" rtlCol="0" anchor="t">
              <a:spAutoFit/>
            </a:bodyPr>
            <a:lstStyle/>
            <a:p>
              <a:pPr algn="ctr">
                <a:lnSpc>
                  <a:spcPts val="3618"/>
                </a:lnSpc>
                <a:spcBef>
                  <a:spcPct val="0"/>
                </a:spcBef>
              </a:pPr>
              <a:r>
                <a:rPr lang="en-US" sz="3382">
                  <a:solidFill>
                    <a:srgbClr val="FFFFFF"/>
                  </a:solidFill>
                  <a:latin typeface="Open Sauce Light"/>
                  <a:ea typeface="Open Sauce Light"/>
                  <a:cs typeface="Open Sauce Light"/>
                  <a:sym typeface="Open Sauce Light"/>
                </a:rPr>
                <a:t>01</a:t>
              </a:r>
            </a:p>
          </p:txBody>
        </p:sp>
      </p:grpSp>
      <p:sp>
        <p:nvSpPr>
          <p:cNvPr id="19" name="TextBox 19"/>
          <p:cNvSpPr txBox="1"/>
          <p:nvPr/>
        </p:nvSpPr>
        <p:spPr>
          <a:xfrm>
            <a:off x="685800" y="736601"/>
            <a:ext cx="7706685" cy="602729"/>
          </a:xfrm>
          <a:prstGeom prst="rect">
            <a:avLst/>
          </a:prstGeom>
        </p:spPr>
        <p:txBody>
          <a:bodyPr lIns="0" tIns="0" rIns="0" bIns="0" rtlCol="0" anchor="t">
            <a:spAutoFit/>
          </a:bodyPr>
          <a:lstStyle/>
          <a:p>
            <a:pPr>
              <a:lnSpc>
                <a:spcPts val="4694"/>
              </a:lnSpc>
              <a:spcBef>
                <a:spcPct val="0"/>
              </a:spcBef>
            </a:pPr>
            <a:r>
              <a:rPr lang="en-US" sz="4387">
                <a:solidFill>
                  <a:srgbClr val="231F20"/>
                </a:solidFill>
                <a:latin typeface="Open Sauce Light"/>
                <a:ea typeface="Open Sauce Light"/>
                <a:cs typeface="Open Sauce Light"/>
                <a:sym typeface="Open Sauce Light"/>
              </a:rPr>
              <a:t>Journey from Student to Alum</a:t>
            </a:r>
          </a:p>
        </p:txBody>
      </p:sp>
      <p:grpSp>
        <p:nvGrpSpPr>
          <p:cNvPr id="20" name="Group 20"/>
          <p:cNvGrpSpPr/>
          <p:nvPr/>
        </p:nvGrpSpPr>
        <p:grpSpPr>
          <a:xfrm>
            <a:off x="1799259" y="5060070"/>
            <a:ext cx="8009462" cy="1118234"/>
            <a:chOff x="0" y="0"/>
            <a:chExt cx="16018924" cy="2236468"/>
          </a:xfrm>
        </p:grpSpPr>
        <p:sp>
          <p:nvSpPr>
            <p:cNvPr id="21" name="AutoShape 21"/>
            <p:cNvSpPr/>
            <p:nvPr/>
          </p:nvSpPr>
          <p:spPr>
            <a:xfrm>
              <a:off x="0" y="0"/>
              <a:ext cx="16018924" cy="2236468"/>
            </a:xfrm>
            <a:prstGeom prst="rect">
              <a:avLst/>
            </a:prstGeom>
            <a:solidFill>
              <a:srgbClr val="DBDBDB"/>
            </a:solidFill>
          </p:spPr>
          <p:txBody>
            <a:bodyPr/>
            <a:lstStyle/>
            <a:p>
              <a:endParaRPr lang="en-US" sz="1200"/>
            </a:p>
          </p:txBody>
        </p:sp>
        <p:sp>
          <p:nvSpPr>
            <p:cNvPr id="22" name="TextBox 22"/>
            <p:cNvSpPr txBox="1"/>
            <p:nvPr/>
          </p:nvSpPr>
          <p:spPr>
            <a:xfrm>
              <a:off x="135264" y="426148"/>
              <a:ext cx="15270592" cy="1571842"/>
            </a:xfrm>
            <a:prstGeom prst="rect">
              <a:avLst/>
            </a:prstGeom>
          </p:spPr>
          <p:txBody>
            <a:bodyPr lIns="0" tIns="0" rIns="0" bIns="0" rtlCol="0" anchor="t">
              <a:spAutoFit/>
            </a:bodyPr>
            <a:lstStyle/>
            <a:p>
              <a:pPr>
                <a:lnSpc>
                  <a:spcPts val="2213"/>
                </a:lnSpc>
                <a:spcBef>
                  <a:spcPct val="0"/>
                </a:spcBef>
              </a:pPr>
              <a:r>
                <a:rPr lang="en-US" sz="1333" b="1">
                  <a:solidFill>
                    <a:srgbClr val="000000"/>
                  </a:solidFill>
                  <a:latin typeface="Open Sauce Bold"/>
                  <a:ea typeface="Open Sauce Bold"/>
                  <a:cs typeface="Open Sauce Bold"/>
                  <a:sym typeface="Open Sauce Bold"/>
                </a:rPr>
                <a:t>Graduate Gateway, </a:t>
              </a:r>
              <a:r>
                <a:rPr lang="en-US" sz="1333">
                  <a:solidFill>
                    <a:srgbClr val="000000"/>
                  </a:solidFill>
                  <a:latin typeface="Open Sauce"/>
                  <a:ea typeface="Open Sauce"/>
                  <a:cs typeface="Open Sauce"/>
                  <a:sym typeface="Open Sauce"/>
                </a:rPr>
                <a:t>the next steps of being an engaged alumni through the pillars of engagement and philanthropy to get involved, stay connected, and give back. </a:t>
              </a:r>
            </a:p>
            <a:p>
              <a:pPr>
                <a:lnSpc>
                  <a:spcPts val="1916"/>
                </a:lnSpc>
                <a:spcBef>
                  <a:spcPct val="0"/>
                </a:spcBef>
              </a:pPr>
              <a:endParaRPr lang="en-US" sz="1333">
                <a:solidFill>
                  <a:srgbClr val="000000"/>
                </a:solidFill>
                <a:latin typeface="Open Sauce"/>
                <a:ea typeface="Open Sauce"/>
                <a:cs typeface="Open Sauce"/>
                <a:sym typeface="Open Sauc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1433746"/>
            <a:ext cx="2705100" cy="2378234"/>
          </a:xfrm>
          <a:prstGeom prst="rect">
            <a:avLst/>
          </a:prstGeom>
          <a:solidFill>
            <a:srgbClr val="9D9795"/>
          </a:solidFill>
        </p:spPr>
        <p:txBody>
          <a:bodyPr/>
          <a:lstStyle/>
          <a:p>
            <a:endParaRPr lang="en-US" sz="1200"/>
          </a:p>
        </p:txBody>
      </p:sp>
      <p:sp>
        <p:nvSpPr>
          <p:cNvPr id="3" name="AutoShape 3"/>
          <p:cNvSpPr/>
          <p:nvPr/>
        </p:nvSpPr>
        <p:spPr>
          <a:xfrm>
            <a:off x="3390900" y="1439381"/>
            <a:ext cx="2705100" cy="2378234"/>
          </a:xfrm>
          <a:prstGeom prst="rect">
            <a:avLst/>
          </a:prstGeom>
          <a:solidFill>
            <a:srgbClr val="9D9795">
              <a:alpha val="32941"/>
            </a:srgbClr>
          </a:solidFill>
        </p:spPr>
        <p:txBody>
          <a:bodyPr/>
          <a:lstStyle/>
          <a:p>
            <a:endParaRPr lang="en-US" sz="1200"/>
          </a:p>
        </p:txBody>
      </p:sp>
      <p:sp>
        <p:nvSpPr>
          <p:cNvPr id="4" name="AutoShape 4"/>
          <p:cNvSpPr/>
          <p:nvPr/>
        </p:nvSpPr>
        <p:spPr>
          <a:xfrm>
            <a:off x="685800" y="3817615"/>
            <a:ext cx="2705100" cy="2378234"/>
          </a:xfrm>
          <a:prstGeom prst="rect">
            <a:avLst/>
          </a:prstGeom>
          <a:solidFill>
            <a:srgbClr val="9D9795">
              <a:alpha val="32941"/>
            </a:srgbClr>
          </a:solidFill>
        </p:spPr>
        <p:txBody>
          <a:bodyPr/>
          <a:lstStyle/>
          <a:p>
            <a:endParaRPr lang="en-US" sz="1200"/>
          </a:p>
        </p:txBody>
      </p:sp>
      <p:sp>
        <p:nvSpPr>
          <p:cNvPr id="5" name="AutoShape 5"/>
          <p:cNvSpPr/>
          <p:nvPr/>
        </p:nvSpPr>
        <p:spPr>
          <a:xfrm>
            <a:off x="685800" y="1433746"/>
            <a:ext cx="2705100" cy="101441"/>
          </a:xfrm>
          <a:prstGeom prst="rect">
            <a:avLst/>
          </a:prstGeom>
          <a:solidFill>
            <a:srgbClr val="CFB991"/>
          </a:solidFill>
        </p:spPr>
        <p:txBody>
          <a:bodyPr/>
          <a:lstStyle/>
          <a:p>
            <a:endParaRPr lang="en-US" sz="1200"/>
          </a:p>
        </p:txBody>
      </p:sp>
      <p:sp>
        <p:nvSpPr>
          <p:cNvPr id="6" name="AutoShape 6"/>
          <p:cNvSpPr/>
          <p:nvPr/>
        </p:nvSpPr>
        <p:spPr>
          <a:xfrm>
            <a:off x="3390900" y="1439381"/>
            <a:ext cx="2705100" cy="101441"/>
          </a:xfrm>
          <a:prstGeom prst="rect">
            <a:avLst/>
          </a:prstGeom>
          <a:solidFill>
            <a:srgbClr val="CFB991"/>
          </a:solidFill>
        </p:spPr>
        <p:txBody>
          <a:bodyPr/>
          <a:lstStyle/>
          <a:p>
            <a:endParaRPr lang="en-US" sz="1200"/>
          </a:p>
        </p:txBody>
      </p:sp>
      <p:sp>
        <p:nvSpPr>
          <p:cNvPr id="7" name="AutoShape 7"/>
          <p:cNvSpPr/>
          <p:nvPr/>
        </p:nvSpPr>
        <p:spPr>
          <a:xfrm>
            <a:off x="685800" y="3817615"/>
            <a:ext cx="2705100" cy="101441"/>
          </a:xfrm>
          <a:prstGeom prst="rect">
            <a:avLst/>
          </a:prstGeom>
          <a:solidFill>
            <a:srgbClr val="CFB991"/>
          </a:solidFill>
        </p:spPr>
        <p:txBody>
          <a:bodyPr/>
          <a:lstStyle/>
          <a:p>
            <a:endParaRPr lang="en-US" sz="1200"/>
          </a:p>
        </p:txBody>
      </p:sp>
      <p:sp>
        <p:nvSpPr>
          <p:cNvPr id="8" name="TextBox 8"/>
          <p:cNvSpPr txBox="1"/>
          <p:nvPr/>
        </p:nvSpPr>
        <p:spPr>
          <a:xfrm>
            <a:off x="685800" y="537507"/>
            <a:ext cx="10820400" cy="512961"/>
          </a:xfrm>
          <a:prstGeom prst="rect">
            <a:avLst/>
          </a:prstGeom>
        </p:spPr>
        <p:txBody>
          <a:bodyPr lIns="0" tIns="0" rIns="0" bIns="0" rtlCol="0" anchor="t">
            <a:spAutoFit/>
          </a:bodyPr>
          <a:lstStyle/>
          <a:p>
            <a:pPr algn="ctr">
              <a:lnSpc>
                <a:spcPts val="3995"/>
              </a:lnSpc>
              <a:spcBef>
                <a:spcPct val="0"/>
              </a:spcBef>
            </a:pPr>
            <a:r>
              <a:rPr lang="en-US" sz="3734">
                <a:solidFill>
                  <a:srgbClr val="231F20"/>
                </a:solidFill>
                <a:latin typeface="Open Sauce Light"/>
                <a:ea typeface="Open Sauce Light"/>
                <a:cs typeface="Open Sauce Light"/>
                <a:sym typeface="Open Sauce Light"/>
              </a:rPr>
              <a:t>The Transition Year: Navigating Adulthood</a:t>
            </a:r>
          </a:p>
        </p:txBody>
      </p:sp>
      <p:grpSp>
        <p:nvGrpSpPr>
          <p:cNvPr id="9" name="Group 9"/>
          <p:cNvGrpSpPr/>
          <p:nvPr/>
        </p:nvGrpSpPr>
        <p:grpSpPr>
          <a:xfrm>
            <a:off x="1094669" y="1904283"/>
            <a:ext cx="1887363" cy="1232538"/>
            <a:chOff x="0" y="38100"/>
            <a:chExt cx="3774726" cy="2465078"/>
          </a:xfrm>
        </p:grpSpPr>
        <p:sp>
          <p:nvSpPr>
            <p:cNvPr id="10" name="TextBox 10"/>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Semi-Bold"/>
                  <a:ea typeface="Open Sauce Semi-Bold"/>
                  <a:cs typeface="Open Sauce Semi-Bold"/>
                  <a:sym typeface="Open Sauce Semi-Bold"/>
                </a:rPr>
                <a:t>Relationships</a:t>
              </a:r>
            </a:p>
          </p:txBody>
        </p:sp>
        <p:sp>
          <p:nvSpPr>
            <p:cNvPr id="11" name="TextBox 11"/>
            <p:cNvSpPr txBox="1"/>
            <p:nvPr/>
          </p:nvSpPr>
          <p:spPr>
            <a:xfrm>
              <a:off x="0" y="875423"/>
              <a:ext cx="3774726" cy="1627755"/>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Navigating friendships, dating, family, and meeting new people</a:t>
              </a:r>
            </a:p>
          </p:txBody>
        </p:sp>
      </p:grpSp>
      <p:grpSp>
        <p:nvGrpSpPr>
          <p:cNvPr id="12" name="Group 12"/>
          <p:cNvGrpSpPr/>
          <p:nvPr/>
        </p:nvGrpSpPr>
        <p:grpSpPr>
          <a:xfrm>
            <a:off x="3799769" y="1909919"/>
            <a:ext cx="1887363" cy="1514667"/>
            <a:chOff x="0" y="38100"/>
            <a:chExt cx="3774726" cy="3029334"/>
          </a:xfrm>
        </p:grpSpPr>
        <p:sp>
          <p:nvSpPr>
            <p:cNvPr id="13" name="TextBox 13"/>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Semi-Bold"/>
                  <a:ea typeface="Open Sauce Semi-Bold"/>
                  <a:cs typeface="Open Sauce Semi-Bold"/>
                  <a:sym typeface="Open Sauce Semi-Bold"/>
                </a:rPr>
                <a:t>Finances</a:t>
              </a:r>
            </a:p>
          </p:txBody>
        </p:sp>
        <p:sp>
          <p:nvSpPr>
            <p:cNvPr id="14" name="TextBox 14"/>
            <p:cNvSpPr txBox="1"/>
            <p:nvPr/>
          </p:nvSpPr>
          <p:spPr>
            <a:xfrm>
              <a:off x="0" y="875422"/>
              <a:ext cx="3774726" cy="2192012"/>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Learning how to manage budgets, paying bills, paying off debt, and savings</a:t>
              </a:r>
            </a:p>
          </p:txBody>
        </p:sp>
      </p:grpSp>
      <p:grpSp>
        <p:nvGrpSpPr>
          <p:cNvPr id="15" name="Group 15"/>
          <p:cNvGrpSpPr/>
          <p:nvPr/>
        </p:nvGrpSpPr>
        <p:grpSpPr>
          <a:xfrm>
            <a:off x="1094669" y="4288153"/>
            <a:ext cx="1887363" cy="1232538"/>
            <a:chOff x="0" y="38100"/>
            <a:chExt cx="3774726" cy="2465078"/>
          </a:xfrm>
        </p:grpSpPr>
        <p:sp>
          <p:nvSpPr>
            <p:cNvPr id="16" name="TextBox 16"/>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Semi-Bold"/>
                  <a:ea typeface="Open Sauce Semi-Bold"/>
                  <a:cs typeface="Open Sauce Semi-Bold"/>
                  <a:sym typeface="Open Sauce Semi-Bold"/>
                </a:rPr>
                <a:t>Entertainment</a:t>
              </a:r>
            </a:p>
          </p:txBody>
        </p:sp>
        <p:sp>
          <p:nvSpPr>
            <p:cNvPr id="17" name="TextBox 17"/>
            <p:cNvSpPr txBox="1"/>
            <p:nvPr/>
          </p:nvSpPr>
          <p:spPr>
            <a:xfrm>
              <a:off x="0" y="875423"/>
              <a:ext cx="3774726" cy="1627755"/>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Going to concerts, gaming events, eating out, and sporting events</a:t>
              </a:r>
            </a:p>
          </p:txBody>
        </p:sp>
      </p:grpSp>
      <p:sp>
        <p:nvSpPr>
          <p:cNvPr id="18" name="AutoShape 18"/>
          <p:cNvSpPr/>
          <p:nvPr/>
        </p:nvSpPr>
        <p:spPr>
          <a:xfrm>
            <a:off x="6096000" y="1433746"/>
            <a:ext cx="2705100" cy="2378234"/>
          </a:xfrm>
          <a:prstGeom prst="rect">
            <a:avLst/>
          </a:prstGeom>
          <a:solidFill>
            <a:srgbClr val="9D9795"/>
          </a:solidFill>
        </p:spPr>
        <p:txBody>
          <a:bodyPr/>
          <a:lstStyle/>
          <a:p>
            <a:endParaRPr lang="en-US" sz="1200"/>
          </a:p>
        </p:txBody>
      </p:sp>
      <p:sp>
        <p:nvSpPr>
          <p:cNvPr id="19" name="AutoShape 19"/>
          <p:cNvSpPr/>
          <p:nvPr/>
        </p:nvSpPr>
        <p:spPr>
          <a:xfrm>
            <a:off x="8801100" y="3811980"/>
            <a:ext cx="2705100" cy="2378234"/>
          </a:xfrm>
          <a:prstGeom prst="rect">
            <a:avLst/>
          </a:prstGeom>
          <a:solidFill>
            <a:srgbClr val="9D9795"/>
          </a:solidFill>
        </p:spPr>
        <p:txBody>
          <a:bodyPr/>
          <a:lstStyle/>
          <a:p>
            <a:endParaRPr lang="en-US" sz="1200"/>
          </a:p>
        </p:txBody>
      </p:sp>
      <p:sp>
        <p:nvSpPr>
          <p:cNvPr id="20" name="AutoShape 20"/>
          <p:cNvSpPr/>
          <p:nvPr/>
        </p:nvSpPr>
        <p:spPr>
          <a:xfrm>
            <a:off x="3390900" y="3811980"/>
            <a:ext cx="2705100" cy="2378234"/>
          </a:xfrm>
          <a:prstGeom prst="rect">
            <a:avLst/>
          </a:prstGeom>
          <a:solidFill>
            <a:srgbClr val="9D9795"/>
          </a:solidFill>
        </p:spPr>
        <p:txBody>
          <a:bodyPr/>
          <a:lstStyle/>
          <a:p>
            <a:endParaRPr lang="en-US" sz="1200"/>
          </a:p>
        </p:txBody>
      </p:sp>
      <p:sp>
        <p:nvSpPr>
          <p:cNvPr id="21" name="AutoShape 21"/>
          <p:cNvSpPr/>
          <p:nvPr/>
        </p:nvSpPr>
        <p:spPr>
          <a:xfrm>
            <a:off x="6096000" y="1433746"/>
            <a:ext cx="2705100" cy="101441"/>
          </a:xfrm>
          <a:prstGeom prst="rect">
            <a:avLst/>
          </a:prstGeom>
          <a:solidFill>
            <a:srgbClr val="CFB991"/>
          </a:solidFill>
        </p:spPr>
        <p:txBody>
          <a:bodyPr/>
          <a:lstStyle/>
          <a:p>
            <a:endParaRPr lang="en-US" sz="1200"/>
          </a:p>
        </p:txBody>
      </p:sp>
      <p:sp>
        <p:nvSpPr>
          <p:cNvPr id="22" name="AutoShape 22"/>
          <p:cNvSpPr/>
          <p:nvPr/>
        </p:nvSpPr>
        <p:spPr>
          <a:xfrm>
            <a:off x="8801100" y="3811980"/>
            <a:ext cx="2705100" cy="101441"/>
          </a:xfrm>
          <a:prstGeom prst="rect">
            <a:avLst/>
          </a:prstGeom>
          <a:solidFill>
            <a:srgbClr val="CFB991"/>
          </a:solidFill>
        </p:spPr>
        <p:txBody>
          <a:bodyPr/>
          <a:lstStyle/>
          <a:p>
            <a:endParaRPr lang="en-US" sz="1200"/>
          </a:p>
        </p:txBody>
      </p:sp>
      <p:sp>
        <p:nvSpPr>
          <p:cNvPr id="23" name="AutoShape 23"/>
          <p:cNvSpPr/>
          <p:nvPr/>
        </p:nvSpPr>
        <p:spPr>
          <a:xfrm>
            <a:off x="3390900" y="3811980"/>
            <a:ext cx="2705100" cy="101441"/>
          </a:xfrm>
          <a:prstGeom prst="rect">
            <a:avLst/>
          </a:prstGeom>
          <a:solidFill>
            <a:srgbClr val="CFB991"/>
          </a:solidFill>
        </p:spPr>
        <p:txBody>
          <a:bodyPr/>
          <a:lstStyle/>
          <a:p>
            <a:endParaRPr lang="en-US" sz="1200"/>
          </a:p>
        </p:txBody>
      </p:sp>
      <p:grpSp>
        <p:nvGrpSpPr>
          <p:cNvPr id="24" name="Group 24"/>
          <p:cNvGrpSpPr/>
          <p:nvPr/>
        </p:nvGrpSpPr>
        <p:grpSpPr>
          <a:xfrm>
            <a:off x="6504869" y="1904284"/>
            <a:ext cx="1887363" cy="1514667"/>
            <a:chOff x="0" y="38100"/>
            <a:chExt cx="3774726" cy="3029334"/>
          </a:xfrm>
        </p:grpSpPr>
        <p:sp>
          <p:nvSpPr>
            <p:cNvPr id="25" name="TextBox 25"/>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Semi-Bold"/>
                  <a:ea typeface="Open Sauce Semi-Bold"/>
                  <a:cs typeface="Open Sauce Semi-Bold"/>
                  <a:sym typeface="Open Sauce Semi-Bold"/>
                </a:rPr>
                <a:t>Wellness</a:t>
              </a:r>
            </a:p>
          </p:txBody>
        </p:sp>
        <p:sp>
          <p:nvSpPr>
            <p:cNvPr id="26" name="TextBox 26"/>
            <p:cNvSpPr txBox="1"/>
            <p:nvPr/>
          </p:nvSpPr>
          <p:spPr>
            <a:xfrm>
              <a:off x="0" y="875422"/>
              <a:ext cx="3774726" cy="2192012"/>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Discovering ways to stay fit, handle doctor appointments, and health insurance</a:t>
              </a:r>
            </a:p>
          </p:txBody>
        </p:sp>
      </p:grpSp>
      <p:grpSp>
        <p:nvGrpSpPr>
          <p:cNvPr id="27" name="Group 27"/>
          <p:cNvGrpSpPr/>
          <p:nvPr/>
        </p:nvGrpSpPr>
        <p:grpSpPr>
          <a:xfrm>
            <a:off x="9209969" y="4282517"/>
            <a:ext cx="1887363" cy="1232538"/>
            <a:chOff x="0" y="38100"/>
            <a:chExt cx="3774726" cy="2465078"/>
          </a:xfrm>
        </p:grpSpPr>
        <p:sp>
          <p:nvSpPr>
            <p:cNvPr id="28" name="TextBox 28"/>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Bold"/>
                  <a:ea typeface="Open Sauce Bold"/>
                  <a:cs typeface="Open Sauce Bold"/>
                  <a:sym typeface="Open Sauce Bold"/>
                </a:rPr>
                <a:t>Work</a:t>
              </a:r>
            </a:p>
          </p:txBody>
        </p:sp>
        <p:sp>
          <p:nvSpPr>
            <p:cNvPr id="29" name="TextBox 29"/>
            <p:cNvSpPr txBox="1"/>
            <p:nvPr/>
          </p:nvSpPr>
          <p:spPr>
            <a:xfrm>
              <a:off x="0" y="875423"/>
              <a:ext cx="3774726" cy="1627755"/>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Working full-time or still looking for work, finding ways to network</a:t>
              </a:r>
            </a:p>
          </p:txBody>
        </p:sp>
      </p:grpSp>
      <p:grpSp>
        <p:nvGrpSpPr>
          <p:cNvPr id="30" name="Group 30"/>
          <p:cNvGrpSpPr/>
          <p:nvPr/>
        </p:nvGrpSpPr>
        <p:grpSpPr>
          <a:xfrm>
            <a:off x="3799769" y="4282517"/>
            <a:ext cx="1887363" cy="1232538"/>
            <a:chOff x="0" y="38100"/>
            <a:chExt cx="3774726" cy="2465078"/>
          </a:xfrm>
        </p:grpSpPr>
        <p:sp>
          <p:nvSpPr>
            <p:cNvPr id="31" name="TextBox 31"/>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Semi-Bold"/>
                  <a:ea typeface="Open Sauce Semi-Bold"/>
                  <a:cs typeface="Open Sauce Semi-Bold"/>
                  <a:sym typeface="Open Sauce Semi-Bold"/>
                </a:rPr>
                <a:t>Hangouts</a:t>
              </a:r>
            </a:p>
          </p:txBody>
        </p:sp>
        <p:sp>
          <p:nvSpPr>
            <p:cNvPr id="32" name="TextBox 32"/>
            <p:cNvSpPr txBox="1"/>
            <p:nvPr/>
          </p:nvSpPr>
          <p:spPr>
            <a:xfrm>
              <a:off x="0" y="875423"/>
              <a:ext cx="3774726" cy="1627755"/>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Finding places to hangout after work and on the weekends</a:t>
              </a:r>
            </a:p>
          </p:txBody>
        </p:sp>
      </p:grpSp>
      <p:sp>
        <p:nvSpPr>
          <p:cNvPr id="33" name="AutoShape 33"/>
          <p:cNvSpPr/>
          <p:nvPr/>
        </p:nvSpPr>
        <p:spPr>
          <a:xfrm>
            <a:off x="8801100" y="1433746"/>
            <a:ext cx="2705100" cy="2378234"/>
          </a:xfrm>
          <a:prstGeom prst="rect">
            <a:avLst/>
          </a:prstGeom>
          <a:solidFill>
            <a:srgbClr val="9D9795">
              <a:alpha val="32941"/>
            </a:srgbClr>
          </a:solidFill>
        </p:spPr>
        <p:txBody>
          <a:bodyPr/>
          <a:lstStyle/>
          <a:p>
            <a:endParaRPr lang="en-US" sz="1200"/>
          </a:p>
        </p:txBody>
      </p:sp>
      <p:sp>
        <p:nvSpPr>
          <p:cNvPr id="34" name="AutoShape 34"/>
          <p:cNvSpPr/>
          <p:nvPr/>
        </p:nvSpPr>
        <p:spPr>
          <a:xfrm>
            <a:off x="6096000" y="3811980"/>
            <a:ext cx="2705100" cy="2378234"/>
          </a:xfrm>
          <a:prstGeom prst="rect">
            <a:avLst/>
          </a:prstGeom>
          <a:solidFill>
            <a:srgbClr val="9D9795">
              <a:alpha val="32941"/>
            </a:srgbClr>
          </a:solidFill>
        </p:spPr>
        <p:txBody>
          <a:bodyPr/>
          <a:lstStyle/>
          <a:p>
            <a:endParaRPr lang="en-US" sz="1200"/>
          </a:p>
        </p:txBody>
      </p:sp>
      <p:sp>
        <p:nvSpPr>
          <p:cNvPr id="35" name="AutoShape 35"/>
          <p:cNvSpPr/>
          <p:nvPr/>
        </p:nvSpPr>
        <p:spPr>
          <a:xfrm>
            <a:off x="8801100" y="1433746"/>
            <a:ext cx="2705100" cy="101441"/>
          </a:xfrm>
          <a:prstGeom prst="rect">
            <a:avLst/>
          </a:prstGeom>
          <a:solidFill>
            <a:srgbClr val="CFB991"/>
          </a:solidFill>
        </p:spPr>
        <p:txBody>
          <a:bodyPr/>
          <a:lstStyle/>
          <a:p>
            <a:endParaRPr lang="en-US" sz="1200"/>
          </a:p>
        </p:txBody>
      </p:sp>
      <p:sp>
        <p:nvSpPr>
          <p:cNvPr id="36" name="AutoShape 36"/>
          <p:cNvSpPr/>
          <p:nvPr/>
        </p:nvSpPr>
        <p:spPr>
          <a:xfrm>
            <a:off x="6096000" y="3811980"/>
            <a:ext cx="2705100" cy="101441"/>
          </a:xfrm>
          <a:prstGeom prst="rect">
            <a:avLst/>
          </a:prstGeom>
          <a:solidFill>
            <a:srgbClr val="CFB991"/>
          </a:solidFill>
        </p:spPr>
        <p:txBody>
          <a:bodyPr/>
          <a:lstStyle/>
          <a:p>
            <a:endParaRPr lang="en-US" sz="1200"/>
          </a:p>
        </p:txBody>
      </p:sp>
      <p:grpSp>
        <p:nvGrpSpPr>
          <p:cNvPr id="37" name="Group 37"/>
          <p:cNvGrpSpPr/>
          <p:nvPr/>
        </p:nvGrpSpPr>
        <p:grpSpPr>
          <a:xfrm>
            <a:off x="9209969" y="1904283"/>
            <a:ext cx="1887363" cy="1232538"/>
            <a:chOff x="0" y="38100"/>
            <a:chExt cx="3774726" cy="2465078"/>
          </a:xfrm>
        </p:grpSpPr>
        <p:sp>
          <p:nvSpPr>
            <p:cNvPr id="38" name="TextBox 38"/>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Semi-Bold"/>
                  <a:ea typeface="Open Sauce Semi-Bold"/>
                  <a:cs typeface="Open Sauce Semi-Bold"/>
                  <a:sym typeface="Open Sauce Semi-Bold"/>
                </a:rPr>
                <a:t>Rest</a:t>
              </a:r>
            </a:p>
          </p:txBody>
        </p:sp>
        <p:sp>
          <p:nvSpPr>
            <p:cNvPr id="39" name="TextBox 39"/>
            <p:cNvSpPr txBox="1"/>
            <p:nvPr/>
          </p:nvSpPr>
          <p:spPr>
            <a:xfrm>
              <a:off x="0" y="875423"/>
              <a:ext cx="3774726" cy="1627755"/>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Working full-time and recovering from college life</a:t>
              </a:r>
            </a:p>
          </p:txBody>
        </p:sp>
      </p:grpSp>
      <p:grpSp>
        <p:nvGrpSpPr>
          <p:cNvPr id="40" name="Group 40"/>
          <p:cNvGrpSpPr/>
          <p:nvPr/>
        </p:nvGrpSpPr>
        <p:grpSpPr>
          <a:xfrm>
            <a:off x="6504869" y="4282517"/>
            <a:ext cx="1887363" cy="1232538"/>
            <a:chOff x="0" y="38100"/>
            <a:chExt cx="3774726" cy="2465078"/>
          </a:xfrm>
        </p:grpSpPr>
        <p:sp>
          <p:nvSpPr>
            <p:cNvPr id="41" name="TextBox 41"/>
            <p:cNvSpPr txBox="1"/>
            <p:nvPr/>
          </p:nvSpPr>
          <p:spPr>
            <a:xfrm>
              <a:off x="0" y="38100"/>
              <a:ext cx="3774726" cy="487312"/>
            </a:xfrm>
            <a:prstGeom prst="rect">
              <a:avLst/>
            </a:prstGeom>
          </p:spPr>
          <p:txBody>
            <a:bodyPr lIns="0" tIns="0" rIns="0" bIns="0" rtlCol="0" anchor="t">
              <a:spAutoFit/>
            </a:bodyPr>
            <a:lstStyle/>
            <a:p>
              <a:pPr>
                <a:lnSpc>
                  <a:spcPts val="1899"/>
                </a:lnSpc>
                <a:spcBef>
                  <a:spcPct val="0"/>
                </a:spcBef>
              </a:pPr>
              <a:r>
                <a:rPr lang="en-US" sz="1775" b="1">
                  <a:solidFill>
                    <a:srgbClr val="231F20">
                      <a:alpha val="94902"/>
                    </a:srgbClr>
                  </a:solidFill>
                  <a:latin typeface="Open Sauce Semi-Bold"/>
                  <a:ea typeface="Open Sauce Semi-Bold"/>
                  <a:cs typeface="Open Sauce Semi-Bold"/>
                  <a:sym typeface="Open Sauce Semi-Bold"/>
                </a:rPr>
                <a:t>Side Projects</a:t>
              </a:r>
            </a:p>
          </p:txBody>
        </p:sp>
        <p:sp>
          <p:nvSpPr>
            <p:cNvPr id="42" name="TextBox 42"/>
            <p:cNvSpPr txBox="1"/>
            <p:nvPr/>
          </p:nvSpPr>
          <p:spPr>
            <a:xfrm>
              <a:off x="0" y="875423"/>
              <a:ext cx="3774726" cy="1627755"/>
            </a:xfrm>
            <a:prstGeom prst="rect">
              <a:avLst/>
            </a:prstGeom>
          </p:spPr>
          <p:txBody>
            <a:bodyPr lIns="0" tIns="0" rIns="0" bIns="0" rtlCol="0" anchor="t">
              <a:spAutoFit/>
            </a:bodyPr>
            <a:lstStyle/>
            <a:p>
              <a:pPr>
                <a:lnSpc>
                  <a:spcPts val="2161"/>
                </a:lnSpc>
                <a:spcBef>
                  <a:spcPct val="0"/>
                </a:spcBef>
              </a:pPr>
              <a:r>
                <a:rPr lang="en-US" sz="1301">
                  <a:solidFill>
                    <a:srgbClr val="000000"/>
                  </a:solidFill>
                  <a:latin typeface="Open Sauce Light"/>
                  <a:ea typeface="Open Sauce Light"/>
                  <a:cs typeface="Open Sauce Light"/>
                  <a:sym typeface="Open Sauce Light"/>
                </a:rPr>
                <a:t>Finding a way to keep passions alive or make more money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par>
                                <p:cTn id="56" presetID="16" presetClass="entr" presetSubtype="21"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par>
                                <p:cTn id="71" presetID="16" presetClass="entr" presetSubtype="21"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par>
                                <p:cTn id="74" presetID="16" presetClass="entr" presetSubtype="21"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barn(inVertical)">
                                      <p:cBhvr>
                                        <p:cTn id="7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8" grpId="0" animBg="1"/>
      <p:bldP spid="19" grpId="0" animBg="1"/>
      <p:bldP spid="20" grpId="0" animBg="1"/>
      <p:bldP spid="21" grpId="0" animBg="1"/>
      <p:bldP spid="22" grpId="0" animBg="1"/>
      <p:bldP spid="23"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4714" y="1897549"/>
            <a:ext cx="3482792" cy="1111266"/>
          </a:xfrm>
          <a:prstGeom prst="rect">
            <a:avLst/>
          </a:prstGeom>
        </p:spPr>
        <p:txBody>
          <a:bodyPr lIns="0" tIns="0" rIns="0" bIns="0" rtlCol="0" anchor="t">
            <a:spAutoFit/>
          </a:bodyPr>
          <a:lstStyle/>
          <a:p>
            <a:pPr>
              <a:lnSpc>
                <a:spcPts val="4480"/>
              </a:lnSpc>
            </a:pPr>
            <a:r>
              <a:rPr lang="en-US" sz="3200" b="1">
                <a:solidFill>
                  <a:srgbClr val="1D1D1F"/>
                </a:solidFill>
                <a:latin typeface="Montserrat Bold"/>
                <a:ea typeface="Montserrat Bold"/>
                <a:cs typeface="Montserrat Bold"/>
                <a:sym typeface="Montserrat Bold"/>
              </a:rPr>
              <a:t>“WELCOME TO THE CLUB”</a:t>
            </a:r>
            <a:endParaRPr lang="en-US" sz="3200" b="1" dirty="0">
              <a:solidFill>
                <a:srgbClr val="1D1D1F"/>
              </a:solidFill>
              <a:latin typeface="Montserrat Bold"/>
              <a:ea typeface="Montserrat Bold"/>
              <a:cs typeface="Montserrat Bold"/>
              <a:sym typeface="Montserrat Bold"/>
            </a:endParaRPr>
          </a:p>
        </p:txBody>
      </p:sp>
      <p:sp>
        <p:nvSpPr>
          <p:cNvPr id="3" name="TextBox 3"/>
          <p:cNvSpPr txBox="1"/>
          <p:nvPr/>
        </p:nvSpPr>
        <p:spPr>
          <a:xfrm>
            <a:off x="1264714" y="3098179"/>
            <a:ext cx="2771243" cy="2131481"/>
          </a:xfrm>
          <a:prstGeom prst="rect">
            <a:avLst/>
          </a:prstGeom>
        </p:spPr>
        <p:txBody>
          <a:bodyPr lIns="0" tIns="0" rIns="0" bIns="0" rtlCol="0" anchor="t">
            <a:spAutoFit/>
          </a:bodyPr>
          <a:lstStyle/>
          <a:p>
            <a:pPr>
              <a:lnSpc>
                <a:spcPts val="2100"/>
              </a:lnSpc>
            </a:pPr>
            <a:r>
              <a:rPr lang="en-US" sz="1400" dirty="0">
                <a:solidFill>
                  <a:srgbClr val="606060"/>
                </a:solidFill>
                <a:latin typeface="Montserrat"/>
                <a:ea typeface="Montserrat"/>
                <a:cs typeface="Montserrat"/>
                <a:sym typeface="Montserrat"/>
              </a:rPr>
              <a:t>We have created a way for you to communicate to recent grads in your area </a:t>
            </a:r>
            <a:r>
              <a:rPr lang="en-US" sz="1400" dirty="0" err="1">
                <a:solidFill>
                  <a:srgbClr val="606060"/>
                </a:solidFill>
                <a:latin typeface="Montserrat"/>
                <a:ea typeface="Montserrat"/>
                <a:cs typeface="Montserrat"/>
                <a:sym typeface="Montserrat"/>
              </a:rPr>
              <a:t>specifially</a:t>
            </a:r>
            <a:r>
              <a:rPr lang="en-US" sz="1400" dirty="0">
                <a:solidFill>
                  <a:srgbClr val="606060"/>
                </a:solidFill>
                <a:latin typeface="Montserrat"/>
                <a:ea typeface="Montserrat"/>
                <a:cs typeface="Montserrat"/>
                <a:sym typeface="Montserrat"/>
              </a:rPr>
              <a:t> for clubs. </a:t>
            </a:r>
          </a:p>
          <a:p>
            <a:pPr>
              <a:lnSpc>
                <a:spcPts val="2100"/>
              </a:lnSpc>
            </a:pPr>
            <a:endParaRPr lang="en-US" sz="1400" dirty="0">
              <a:solidFill>
                <a:srgbClr val="606060"/>
              </a:solidFill>
              <a:latin typeface="Montserrat"/>
              <a:ea typeface="Montserrat"/>
              <a:cs typeface="Montserrat"/>
              <a:sym typeface="Montserrat"/>
            </a:endParaRPr>
          </a:p>
          <a:p>
            <a:pPr>
              <a:lnSpc>
                <a:spcPts val="2100"/>
              </a:lnSpc>
            </a:pPr>
            <a:r>
              <a:rPr lang="en-US" sz="1400" dirty="0">
                <a:solidFill>
                  <a:srgbClr val="606060"/>
                </a:solidFill>
                <a:latin typeface="Montserrat"/>
                <a:ea typeface="Montserrat"/>
                <a:cs typeface="Montserrat"/>
                <a:sym typeface="Montserrat"/>
              </a:rPr>
              <a:t>Think through the following components for us to create a crafted email for you. </a:t>
            </a:r>
          </a:p>
        </p:txBody>
      </p:sp>
      <p:sp>
        <p:nvSpPr>
          <p:cNvPr id="4" name="Freeform 4"/>
          <p:cNvSpPr/>
          <p:nvPr/>
        </p:nvSpPr>
        <p:spPr>
          <a:xfrm>
            <a:off x="5214039" y="685800"/>
            <a:ext cx="2145614" cy="1320407"/>
          </a:xfrm>
          <a:custGeom>
            <a:avLst/>
            <a:gdLst/>
            <a:ahLst/>
            <a:cxnLst/>
            <a:rect l="l" t="t" r="r" b="b"/>
            <a:pathLst>
              <a:path w="3218421" h="1980610">
                <a:moveTo>
                  <a:pt x="0" y="0"/>
                </a:moveTo>
                <a:lnTo>
                  <a:pt x="3218420" y="0"/>
                </a:lnTo>
                <a:lnTo>
                  <a:pt x="3218420" y="1980610"/>
                </a:lnTo>
                <a:lnTo>
                  <a:pt x="0" y="1980610"/>
                </a:lnTo>
                <a:lnTo>
                  <a:pt x="0" y="0"/>
                </a:lnTo>
                <a:close/>
              </a:path>
            </a:pathLst>
          </a:custGeom>
          <a:blipFill>
            <a:blip r:embed="rId2"/>
            <a:stretch>
              <a:fillRect t="-4131" b="-4131"/>
            </a:stretch>
          </a:blipFill>
        </p:spPr>
        <p:txBody>
          <a:bodyPr/>
          <a:lstStyle/>
          <a:p>
            <a:endParaRPr lang="en-US" sz="1200"/>
          </a:p>
        </p:txBody>
      </p:sp>
      <p:sp>
        <p:nvSpPr>
          <p:cNvPr id="5" name="Freeform 5"/>
          <p:cNvSpPr/>
          <p:nvPr/>
        </p:nvSpPr>
        <p:spPr>
          <a:xfrm>
            <a:off x="5214039" y="2074465"/>
            <a:ext cx="2145614" cy="1320407"/>
          </a:xfrm>
          <a:custGeom>
            <a:avLst/>
            <a:gdLst/>
            <a:ahLst/>
            <a:cxnLst/>
            <a:rect l="l" t="t" r="r" b="b"/>
            <a:pathLst>
              <a:path w="3218421" h="1980610">
                <a:moveTo>
                  <a:pt x="0" y="0"/>
                </a:moveTo>
                <a:lnTo>
                  <a:pt x="3218420" y="0"/>
                </a:lnTo>
                <a:lnTo>
                  <a:pt x="3218420" y="1980609"/>
                </a:lnTo>
                <a:lnTo>
                  <a:pt x="0" y="1980609"/>
                </a:lnTo>
                <a:lnTo>
                  <a:pt x="0" y="0"/>
                </a:lnTo>
                <a:close/>
              </a:path>
            </a:pathLst>
          </a:custGeom>
          <a:blipFill>
            <a:blip r:embed="rId3"/>
            <a:stretch>
              <a:fillRect t="-4131" b="-4131"/>
            </a:stretch>
          </a:blipFill>
        </p:spPr>
        <p:txBody>
          <a:bodyPr/>
          <a:lstStyle/>
          <a:p>
            <a:endParaRPr lang="en-US" sz="1200"/>
          </a:p>
        </p:txBody>
      </p:sp>
      <p:sp>
        <p:nvSpPr>
          <p:cNvPr id="6" name="Freeform 6"/>
          <p:cNvSpPr/>
          <p:nvPr/>
        </p:nvSpPr>
        <p:spPr>
          <a:xfrm>
            <a:off x="5214039" y="3463129"/>
            <a:ext cx="2145614" cy="1320407"/>
          </a:xfrm>
          <a:custGeom>
            <a:avLst/>
            <a:gdLst/>
            <a:ahLst/>
            <a:cxnLst/>
            <a:rect l="l" t="t" r="r" b="b"/>
            <a:pathLst>
              <a:path w="3218421" h="1980610">
                <a:moveTo>
                  <a:pt x="0" y="0"/>
                </a:moveTo>
                <a:lnTo>
                  <a:pt x="3218420" y="0"/>
                </a:lnTo>
                <a:lnTo>
                  <a:pt x="3218420" y="1980609"/>
                </a:lnTo>
                <a:lnTo>
                  <a:pt x="0" y="1980609"/>
                </a:lnTo>
                <a:lnTo>
                  <a:pt x="0" y="0"/>
                </a:lnTo>
                <a:close/>
              </a:path>
            </a:pathLst>
          </a:custGeom>
          <a:blipFill>
            <a:blip r:embed="rId4"/>
            <a:stretch>
              <a:fillRect t="-4030" b="-4030"/>
            </a:stretch>
          </a:blipFill>
        </p:spPr>
        <p:txBody>
          <a:bodyPr/>
          <a:lstStyle/>
          <a:p>
            <a:endParaRPr lang="en-US" sz="1200"/>
          </a:p>
        </p:txBody>
      </p:sp>
      <p:sp>
        <p:nvSpPr>
          <p:cNvPr id="7" name="Freeform 7"/>
          <p:cNvSpPr/>
          <p:nvPr/>
        </p:nvSpPr>
        <p:spPr>
          <a:xfrm>
            <a:off x="5214039" y="4851793"/>
            <a:ext cx="2145614" cy="1320407"/>
          </a:xfrm>
          <a:custGeom>
            <a:avLst/>
            <a:gdLst/>
            <a:ahLst/>
            <a:cxnLst/>
            <a:rect l="l" t="t" r="r" b="b"/>
            <a:pathLst>
              <a:path w="3218421" h="1980610">
                <a:moveTo>
                  <a:pt x="0" y="0"/>
                </a:moveTo>
                <a:lnTo>
                  <a:pt x="3218420" y="0"/>
                </a:lnTo>
                <a:lnTo>
                  <a:pt x="3218420" y="1980610"/>
                </a:lnTo>
                <a:lnTo>
                  <a:pt x="0" y="1980610"/>
                </a:lnTo>
                <a:lnTo>
                  <a:pt x="0" y="0"/>
                </a:lnTo>
                <a:close/>
              </a:path>
            </a:pathLst>
          </a:custGeom>
          <a:blipFill>
            <a:blip r:embed="rId5"/>
            <a:stretch>
              <a:fillRect t="-4214" b="-4214"/>
            </a:stretch>
          </a:blipFill>
        </p:spPr>
        <p:txBody>
          <a:bodyPr/>
          <a:lstStyle/>
          <a:p>
            <a:endParaRPr lang="en-US" sz="1200"/>
          </a:p>
        </p:txBody>
      </p:sp>
      <p:sp>
        <p:nvSpPr>
          <p:cNvPr id="8" name="TextBox 8"/>
          <p:cNvSpPr txBox="1"/>
          <p:nvPr/>
        </p:nvSpPr>
        <p:spPr>
          <a:xfrm>
            <a:off x="7738957" y="1015765"/>
            <a:ext cx="2483384" cy="252633"/>
          </a:xfrm>
          <a:prstGeom prst="rect">
            <a:avLst/>
          </a:prstGeom>
        </p:spPr>
        <p:txBody>
          <a:bodyPr lIns="0" tIns="0" rIns="0" bIns="0" rtlCol="0" anchor="t">
            <a:spAutoFit/>
          </a:bodyPr>
          <a:lstStyle/>
          <a:p>
            <a:pPr>
              <a:lnSpc>
                <a:spcPts val="2080"/>
              </a:lnSpc>
              <a:spcBef>
                <a:spcPct val="0"/>
              </a:spcBef>
            </a:pPr>
            <a:r>
              <a:rPr lang="en-US" sz="1600" b="1" dirty="0">
                <a:solidFill>
                  <a:srgbClr val="1D1D1F"/>
                </a:solidFill>
                <a:latin typeface="Montserrat Bold"/>
                <a:ea typeface="Montserrat Bold"/>
                <a:cs typeface="Montserrat Bold"/>
                <a:sym typeface="Montserrat Bold"/>
              </a:rPr>
              <a:t>Welcome Message</a:t>
            </a:r>
          </a:p>
        </p:txBody>
      </p:sp>
      <p:sp>
        <p:nvSpPr>
          <p:cNvPr id="9" name="TextBox 9"/>
          <p:cNvSpPr txBox="1"/>
          <p:nvPr/>
        </p:nvSpPr>
        <p:spPr>
          <a:xfrm>
            <a:off x="7738957" y="3796777"/>
            <a:ext cx="2821155" cy="252633"/>
          </a:xfrm>
          <a:prstGeom prst="rect">
            <a:avLst/>
          </a:prstGeom>
        </p:spPr>
        <p:txBody>
          <a:bodyPr lIns="0" tIns="0" rIns="0" bIns="0" rtlCol="0" anchor="t">
            <a:spAutoFit/>
          </a:bodyPr>
          <a:lstStyle/>
          <a:p>
            <a:pPr>
              <a:lnSpc>
                <a:spcPts val="2080"/>
              </a:lnSpc>
              <a:spcBef>
                <a:spcPct val="0"/>
              </a:spcBef>
            </a:pPr>
            <a:r>
              <a:rPr lang="en-US" sz="1600" b="1" dirty="0">
                <a:solidFill>
                  <a:srgbClr val="1D1D1F"/>
                </a:solidFill>
                <a:latin typeface="Montserrat Bold"/>
                <a:ea typeface="Montserrat Bold"/>
                <a:cs typeface="Montserrat Bold"/>
                <a:sym typeface="Montserrat Bold"/>
              </a:rPr>
              <a:t>Entertainment</a:t>
            </a:r>
          </a:p>
        </p:txBody>
      </p:sp>
      <p:sp>
        <p:nvSpPr>
          <p:cNvPr id="10" name="TextBox 10"/>
          <p:cNvSpPr txBox="1"/>
          <p:nvPr/>
        </p:nvSpPr>
        <p:spPr>
          <a:xfrm>
            <a:off x="7738957" y="2385136"/>
            <a:ext cx="2821155" cy="252633"/>
          </a:xfrm>
          <a:prstGeom prst="rect">
            <a:avLst/>
          </a:prstGeom>
        </p:spPr>
        <p:txBody>
          <a:bodyPr lIns="0" tIns="0" rIns="0" bIns="0" rtlCol="0" anchor="t">
            <a:spAutoFit/>
          </a:bodyPr>
          <a:lstStyle/>
          <a:p>
            <a:pPr>
              <a:lnSpc>
                <a:spcPts val="2080"/>
              </a:lnSpc>
              <a:spcBef>
                <a:spcPct val="0"/>
              </a:spcBef>
            </a:pPr>
            <a:r>
              <a:rPr lang="en-US" sz="1600" b="1" dirty="0">
                <a:solidFill>
                  <a:srgbClr val="1D1D1F"/>
                </a:solidFill>
                <a:latin typeface="Montserrat Bold"/>
                <a:ea typeface="Montserrat Bold"/>
                <a:cs typeface="Montserrat Bold"/>
                <a:sym typeface="Montserrat Bold"/>
              </a:rPr>
              <a:t>Everyone needs to eat</a:t>
            </a:r>
          </a:p>
        </p:txBody>
      </p:sp>
      <p:sp>
        <p:nvSpPr>
          <p:cNvPr id="11" name="TextBox 11"/>
          <p:cNvSpPr txBox="1"/>
          <p:nvPr/>
        </p:nvSpPr>
        <p:spPr>
          <a:xfrm>
            <a:off x="7738957" y="5166444"/>
            <a:ext cx="2821155" cy="252633"/>
          </a:xfrm>
          <a:prstGeom prst="rect">
            <a:avLst/>
          </a:prstGeom>
        </p:spPr>
        <p:txBody>
          <a:bodyPr lIns="0" tIns="0" rIns="0" bIns="0" rtlCol="0" anchor="t">
            <a:spAutoFit/>
          </a:bodyPr>
          <a:lstStyle/>
          <a:p>
            <a:pPr>
              <a:lnSpc>
                <a:spcPts val="2080"/>
              </a:lnSpc>
              <a:spcBef>
                <a:spcPct val="0"/>
              </a:spcBef>
            </a:pPr>
            <a:r>
              <a:rPr lang="en-US" sz="1600" b="1" dirty="0">
                <a:solidFill>
                  <a:srgbClr val="1D1D1F"/>
                </a:solidFill>
                <a:latin typeface="Montserrat Bold"/>
                <a:ea typeface="Montserrat Bold"/>
                <a:cs typeface="Montserrat Bold"/>
                <a:sym typeface="Montserrat Bold"/>
              </a:rPr>
              <a:t>Serve your community</a:t>
            </a:r>
          </a:p>
        </p:txBody>
      </p:sp>
      <p:sp>
        <p:nvSpPr>
          <p:cNvPr id="12" name="TextBox 12"/>
          <p:cNvSpPr txBox="1"/>
          <p:nvPr/>
        </p:nvSpPr>
        <p:spPr>
          <a:xfrm>
            <a:off x="7738957" y="1356248"/>
            <a:ext cx="3767243" cy="515654"/>
          </a:xfrm>
          <a:prstGeom prst="rect">
            <a:avLst/>
          </a:prstGeom>
        </p:spPr>
        <p:txBody>
          <a:bodyPr lIns="0" tIns="0" rIns="0" bIns="0" rtlCol="0" anchor="t">
            <a:spAutoFit/>
          </a:bodyPr>
          <a:lstStyle/>
          <a:p>
            <a:pPr>
              <a:lnSpc>
                <a:spcPts val="2100"/>
              </a:lnSpc>
            </a:pPr>
            <a:r>
              <a:rPr lang="en-US" sz="1400" dirty="0">
                <a:solidFill>
                  <a:srgbClr val="606060"/>
                </a:solidFill>
                <a:latin typeface="Montserrat"/>
                <a:ea typeface="Montserrat"/>
                <a:cs typeface="Montserrat"/>
                <a:sym typeface="Montserrat"/>
              </a:rPr>
              <a:t>Craft a personal message from the club to recent grads. </a:t>
            </a:r>
          </a:p>
        </p:txBody>
      </p:sp>
      <p:sp>
        <p:nvSpPr>
          <p:cNvPr id="13" name="TextBox 13"/>
          <p:cNvSpPr txBox="1"/>
          <p:nvPr/>
        </p:nvSpPr>
        <p:spPr>
          <a:xfrm>
            <a:off x="7738957" y="2725619"/>
            <a:ext cx="3767243" cy="515654"/>
          </a:xfrm>
          <a:prstGeom prst="rect">
            <a:avLst/>
          </a:prstGeom>
        </p:spPr>
        <p:txBody>
          <a:bodyPr lIns="0" tIns="0" rIns="0" bIns="0" rtlCol="0" anchor="t">
            <a:spAutoFit/>
          </a:bodyPr>
          <a:lstStyle/>
          <a:p>
            <a:pPr>
              <a:lnSpc>
                <a:spcPts val="2100"/>
              </a:lnSpc>
            </a:pPr>
            <a:r>
              <a:rPr lang="en-US" sz="1400" dirty="0">
                <a:solidFill>
                  <a:srgbClr val="606060"/>
                </a:solidFill>
                <a:latin typeface="Montserrat"/>
                <a:ea typeface="Montserrat"/>
                <a:cs typeface="Montserrat"/>
                <a:sym typeface="Montserrat"/>
              </a:rPr>
              <a:t>List 5 must try </a:t>
            </a:r>
            <a:r>
              <a:rPr lang="en-US" sz="1400" dirty="0" err="1">
                <a:solidFill>
                  <a:srgbClr val="606060"/>
                </a:solidFill>
                <a:latin typeface="Montserrat"/>
                <a:ea typeface="Montserrat"/>
                <a:cs typeface="Montserrat"/>
                <a:sym typeface="Montserrat"/>
              </a:rPr>
              <a:t>resturants</a:t>
            </a:r>
            <a:r>
              <a:rPr lang="en-US" sz="1400" dirty="0">
                <a:solidFill>
                  <a:srgbClr val="606060"/>
                </a:solidFill>
                <a:latin typeface="Montserrat"/>
                <a:ea typeface="Montserrat"/>
                <a:cs typeface="Montserrat"/>
                <a:sym typeface="Montserrat"/>
              </a:rPr>
              <a:t> in the area thinking through different price points. </a:t>
            </a:r>
          </a:p>
        </p:txBody>
      </p:sp>
      <p:sp>
        <p:nvSpPr>
          <p:cNvPr id="14" name="TextBox 14"/>
          <p:cNvSpPr txBox="1"/>
          <p:nvPr/>
        </p:nvSpPr>
        <p:spPr>
          <a:xfrm>
            <a:off x="7738957" y="4137261"/>
            <a:ext cx="3767243" cy="515654"/>
          </a:xfrm>
          <a:prstGeom prst="rect">
            <a:avLst/>
          </a:prstGeom>
        </p:spPr>
        <p:txBody>
          <a:bodyPr lIns="0" tIns="0" rIns="0" bIns="0" rtlCol="0" anchor="t">
            <a:spAutoFit/>
          </a:bodyPr>
          <a:lstStyle/>
          <a:p>
            <a:pPr>
              <a:lnSpc>
                <a:spcPts val="2100"/>
              </a:lnSpc>
            </a:pPr>
            <a:r>
              <a:rPr lang="en-US" sz="1400" dirty="0">
                <a:solidFill>
                  <a:srgbClr val="606060"/>
                </a:solidFill>
                <a:latin typeface="Montserrat"/>
                <a:ea typeface="Montserrat"/>
                <a:cs typeface="Montserrat"/>
                <a:sym typeface="Montserrat"/>
              </a:rPr>
              <a:t>Create a list Must do’s in the area like markets, theaters, festivals, and races.</a:t>
            </a:r>
          </a:p>
        </p:txBody>
      </p:sp>
      <p:sp>
        <p:nvSpPr>
          <p:cNvPr id="15" name="TextBox 15"/>
          <p:cNvSpPr txBox="1"/>
          <p:nvPr/>
        </p:nvSpPr>
        <p:spPr>
          <a:xfrm>
            <a:off x="7738957" y="5506928"/>
            <a:ext cx="3836845" cy="515654"/>
          </a:xfrm>
          <a:prstGeom prst="rect">
            <a:avLst/>
          </a:prstGeom>
        </p:spPr>
        <p:txBody>
          <a:bodyPr lIns="0" tIns="0" rIns="0" bIns="0" rtlCol="0" anchor="t">
            <a:spAutoFit/>
          </a:bodyPr>
          <a:lstStyle/>
          <a:p>
            <a:pPr>
              <a:lnSpc>
                <a:spcPts val="2100"/>
              </a:lnSpc>
            </a:pPr>
            <a:r>
              <a:rPr lang="en-US" sz="1400" dirty="0">
                <a:solidFill>
                  <a:srgbClr val="606060"/>
                </a:solidFill>
                <a:latin typeface="Montserrat"/>
                <a:ea typeface="Montserrat"/>
                <a:cs typeface="Montserrat"/>
                <a:sym typeface="Montserrat"/>
              </a:rPr>
              <a:t>Provide a list of places to volunteer in the area like food banks and shelters.</a:t>
            </a:r>
          </a:p>
        </p:txBody>
      </p:sp>
      <p:sp>
        <p:nvSpPr>
          <p:cNvPr id="16" name="AutoShape 16"/>
          <p:cNvSpPr/>
          <p:nvPr/>
        </p:nvSpPr>
        <p:spPr>
          <a:xfrm>
            <a:off x="7738957" y="817598"/>
            <a:ext cx="945847" cy="0"/>
          </a:xfrm>
          <a:prstGeom prst="line">
            <a:avLst/>
          </a:prstGeom>
          <a:ln w="47625" cap="flat">
            <a:solidFill>
              <a:srgbClr val="A28231"/>
            </a:solidFill>
            <a:prstDash val="solid"/>
            <a:headEnd type="none" w="sm" len="sm"/>
            <a:tailEnd type="none" w="sm" len="sm"/>
          </a:ln>
        </p:spPr>
        <p:txBody>
          <a:bodyPr/>
          <a:lstStyle/>
          <a:p>
            <a:endParaRPr lang="en-US" sz="1200"/>
          </a:p>
        </p:txBody>
      </p:sp>
      <p:sp>
        <p:nvSpPr>
          <p:cNvPr id="17" name="AutoShape 17"/>
          <p:cNvSpPr/>
          <p:nvPr/>
        </p:nvSpPr>
        <p:spPr>
          <a:xfrm>
            <a:off x="7738957" y="2225557"/>
            <a:ext cx="945847" cy="0"/>
          </a:xfrm>
          <a:prstGeom prst="line">
            <a:avLst/>
          </a:prstGeom>
          <a:ln w="47625" cap="flat">
            <a:solidFill>
              <a:srgbClr val="A28231"/>
            </a:solidFill>
            <a:prstDash val="solid"/>
            <a:headEnd type="none" w="sm" len="sm"/>
            <a:tailEnd type="none" w="sm" len="sm"/>
          </a:ln>
        </p:spPr>
        <p:txBody>
          <a:bodyPr/>
          <a:lstStyle/>
          <a:p>
            <a:endParaRPr lang="en-US" sz="1200"/>
          </a:p>
        </p:txBody>
      </p:sp>
      <p:sp>
        <p:nvSpPr>
          <p:cNvPr id="18" name="AutoShape 18"/>
          <p:cNvSpPr/>
          <p:nvPr/>
        </p:nvSpPr>
        <p:spPr>
          <a:xfrm>
            <a:off x="7738957" y="3591244"/>
            <a:ext cx="945847" cy="0"/>
          </a:xfrm>
          <a:prstGeom prst="line">
            <a:avLst/>
          </a:prstGeom>
          <a:ln w="47625" cap="flat">
            <a:solidFill>
              <a:srgbClr val="A28231"/>
            </a:solidFill>
            <a:prstDash val="solid"/>
            <a:headEnd type="none" w="sm" len="sm"/>
            <a:tailEnd type="none" w="sm" len="sm"/>
          </a:ln>
        </p:spPr>
        <p:txBody>
          <a:bodyPr/>
          <a:lstStyle/>
          <a:p>
            <a:endParaRPr lang="en-US" sz="1200"/>
          </a:p>
        </p:txBody>
      </p:sp>
      <p:sp>
        <p:nvSpPr>
          <p:cNvPr id="19" name="AutoShape 19"/>
          <p:cNvSpPr/>
          <p:nvPr/>
        </p:nvSpPr>
        <p:spPr>
          <a:xfrm>
            <a:off x="7738957" y="4998907"/>
            <a:ext cx="945847" cy="0"/>
          </a:xfrm>
          <a:prstGeom prst="line">
            <a:avLst/>
          </a:prstGeom>
          <a:ln w="47625" cap="flat">
            <a:solidFill>
              <a:srgbClr val="A28231"/>
            </a:solidFill>
            <a:prstDash val="solid"/>
            <a:headEnd type="none" w="sm" len="sm"/>
            <a:tailEnd type="none" w="sm" len="sm"/>
          </a:ln>
        </p:spPr>
        <p:txBody>
          <a:bodyPr/>
          <a:lstStyle/>
          <a:p>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par>
                          <p:cTn id="64" fill="hold">
                            <p:stCondLst>
                              <p:cond delay="5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cTn>
                              </p:par>
                            </p:childTnLst>
                          </p:cTn>
                        </p:par>
                        <p:par>
                          <p:cTn id="76" fill="hold">
                            <p:stCondLst>
                              <p:cond delay="15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par>
                          <p:cTn id="87" fill="hold">
                            <p:stCondLst>
                              <p:cond delay="2000"/>
                            </p:stCondLst>
                            <p:childTnLst>
                              <p:par>
                                <p:cTn id="88" presetID="53" presetClass="entr" presetSubtype="16" fill="hold" grpId="0" nodeType="after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p:bldP spid="15" grpId="0"/>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74763" y="2881454"/>
            <a:ext cx="3482792" cy="1111266"/>
          </a:xfrm>
          <a:prstGeom prst="rect">
            <a:avLst/>
          </a:prstGeom>
        </p:spPr>
        <p:txBody>
          <a:bodyPr lIns="0" tIns="0" rIns="0" bIns="0" rtlCol="0" anchor="t">
            <a:spAutoFit/>
          </a:bodyPr>
          <a:lstStyle/>
          <a:p>
            <a:pPr>
              <a:lnSpc>
                <a:spcPts val="4480"/>
              </a:lnSpc>
            </a:pPr>
            <a:r>
              <a:rPr lang="en-US" sz="3200" b="1">
                <a:solidFill>
                  <a:srgbClr val="1D1D1F"/>
                </a:solidFill>
                <a:latin typeface="Montserrat Bold"/>
                <a:ea typeface="Montserrat Bold"/>
                <a:cs typeface="Montserrat Bold"/>
                <a:sym typeface="Montserrat Bold"/>
              </a:rPr>
              <a:t>“WELCOME TO THE CLUB”</a:t>
            </a:r>
          </a:p>
        </p:txBody>
      </p:sp>
      <p:sp>
        <p:nvSpPr>
          <p:cNvPr id="3" name="Freeform 3"/>
          <p:cNvSpPr/>
          <p:nvPr/>
        </p:nvSpPr>
        <p:spPr>
          <a:xfrm>
            <a:off x="5264283" y="2074465"/>
            <a:ext cx="2145614" cy="1320407"/>
          </a:xfrm>
          <a:custGeom>
            <a:avLst/>
            <a:gdLst/>
            <a:ahLst/>
            <a:cxnLst/>
            <a:rect l="l" t="t" r="r" b="b"/>
            <a:pathLst>
              <a:path w="3218421" h="1980610">
                <a:moveTo>
                  <a:pt x="0" y="0"/>
                </a:moveTo>
                <a:lnTo>
                  <a:pt x="3218421" y="0"/>
                </a:lnTo>
                <a:lnTo>
                  <a:pt x="3218421" y="1980609"/>
                </a:lnTo>
                <a:lnTo>
                  <a:pt x="0" y="1980609"/>
                </a:lnTo>
                <a:lnTo>
                  <a:pt x="0" y="0"/>
                </a:lnTo>
                <a:close/>
              </a:path>
            </a:pathLst>
          </a:custGeom>
          <a:blipFill>
            <a:blip r:embed="rId2"/>
            <a:stretch>
              <a:fillRect t="-3793" b="-3793"/>
            </a:stretch>
          </a:blipFill>
        </p:spPr>
        <p:txBody>
          <a:bodyPr/>
          <a:lstStyle/>
          <a:p>
            <a:endParaRPr lang="en-US" sz="1200"/>
          </a:p>
        </p:txBody>
      </p:sp>
      <p:sp>
        <p:nvSpPr>
          <p:cNvPr id="4" name="Freeform 4"/>
          <p:cNvSpPr/>
          <p:nvPr/>
        </p:nvSpPr>
        <p:spPr>
          <a:xfrm>
            <a:off x="5264283" y="3441511"/>
            <a:ext cx="2145614" cy="1320407"/>
          </a:xfrm>
          <a:custGeom>
            <a:avLst/>
            <a:gdLst/>
            <a:ahLst/>
            <a:cxnLst/>
            <a:rect l="l" t="t" r="r" b="b"/>
            <a:pathLst>
              <a:path w="3218421" h="1980610">
                <a:moveTo>
                  <a:pt x="0" y="0"/>
                </a:moveTo>
                <a:lnTo>
                  <a:pt x="3218421" y="0"/>
                </a:lnTo>
                <a:lnTo>
                  <a:pt x="3218421" y="1980609"/>
                </a:lnTo>
                <a:lnTo>
                  <a:pt x="0" y="1980609"/>
                </a:lnTo>
                <a:lnTo>
                  <a:pt x="0" y="0"/>
                </a:lnTo>
                <a:close/>
              </a:path>
            </a:pathLst>
          </a:custGeom>
          <a:blipFill>
            <a:blip r:embed="rId3"/>
            <a:stretch>
              <a:fillRect t="-4131" b="-4131"/>
            </a:stretch>
          </a:blipFill>
        </p:spPr>
        <p:txBody>
          <a:bodyPr/>
          <a:lstStyle/>
          <a:p>
            <a:endParaRPr lang="en-US" sz="1200"/>
          </a:p>
        </p:txBody>
      </p:sp>
      <p:sp>
        <p:nvSpPr>
          <p:cNvPr id="5" name="TextBox 5"/>
          <p:cNvSpPr txBox="1"/>
          <p:nvPr/>
        </p:nvSpPr>
        <p:spPr>
          <a:xfrm>
            <a:off x="7789201" y="2404430"/>
            <a:ext cx="2483384" cy="252633"/>
          </a:xfrm>
          <a:prstGeom prst="rect">
            <a:avLst/>
          </a:prstGeom>
        </p:spPr>
        <p:txBody>
          <a:bodyPr lIns="0" tIns="0" rIns="0" bIns="0" rtlCol="0" anchor="t">
            <a:spAutoFit/>
          </a:bodyPr>
          <a:lstStyle/>
          <a:p>
            <a:pPr>
              <a:lnSpc>
                <a:spcPts val="2080"/>
              </a:lnSpc>
              <a:spcBef>
                <a:spcPct val="0"/>
              </a:spcBef>
            </a:pPr>
            <a:r>
              <a:rPr lang="en-US" sz="1600" b="1">
                <a:solidFill>
                  <a:srgbClr val="1D1D1F"/>
                </a:solidFill>
                <a:latin typeface="Montserrat Bold"/>
                <a:ea typeface="Montserrat Bold"/>
                <a:cs typeface="Montserrat Bold"/>
                <a:sym typeface="Montserrat Bold"/>
              </a:rPr>
              <a:t>Let’s be social</a:t>
            </a:r>
          </a:p>
        </p:txBody>
      </p:sp>
      <p:sp>
        <p:nvSpPr>
          <p:cNvPr id="6" name="TextBox 6"/>
          <p:cNvSpPr txBox="1"/>
          <p:nvPr/>
        </p:nvSpPr>
        <p:spPr>
          <a:xfrm>
            <a:off x="7789201" y="3752182"/>
            <a:ext cx="2821155" cy="252633"/>
          </a:xfrm>
          <a:prstGeom prst="rect">
            <a:avLst/>
          </a:prstGeom>
        </p:spPr>
        <p:txBody>
          <a:bodyPr lIns="0" tIns="0" rIns="0" bIns="0" rtlCol="0" anchor="t">
            <a:spAutoFit/>
          </a:bodyPr>
          <a:lstStyle/>
          <a:p>
            <a:pPr>
              <a:lnSpc>
                <a:spcPts val="2080"/>
              </a:lnSpc>
              <a:spcBef>
                <a:spcPct val="0"/>
              </a:spcBef>
            </a:pPr>
            <a:r>
              <a:rPr lang="en-US" sz="1600" b="1">
                <a:solidFill>
                  <a:srgbClr val="1D1D1F"/>
                </a:solidFill>
                <a:latin typeface="Montserrat Bold"/>
                <a:ea typeface="Montserrat Bold"/>
                <a:cs typeface="Montserrat Bold"/>
                <a:sym typeface="Montserrat Bold"/>
              </a:rPr>
              <a:t>Club Events</a:t>
            </a:r>
          </a:p>
        </p:txBody>
      </p:sp>
      <p:sp>
        <p:nvSpPr>
          <p:cNvPr id="7" name="TextBox 7"/>
          <p:cNvSpPr txBox="1"/>
          <p:nvPr/>
        </p:nvSpPr>
        <p:spPr>
          <a:xfrm>
            <a:off x="7789202" y="2744913"/>
            <a:ext cx="3002785" cy="515654"/>
          </a:xfrm>
          <a:prstGeom prst="rect">
            <a:avLst/>
          </a:prstGeom>
        </p:spPr>
        <p:txBody>
          <a:bodyPr lIns="0" tIns="0" rIns="0" bIns="0" rtlCol="0" anchor="t">
            <a:spAutoFit/>
          </a:bodyPr>
          <a:lstStyle/>
          <a:p>
            <a:pPr>
              <a:lnSpc>
                <a:spcPts val="2100"/>
              </a:lnSpc>
            </a:pPr>
            <a:r>
              <a:rPr lang="en-US" sz="1400">
                <a:solidFill>
                  <a:srgbClr val="606060"/>
                </a:solidFill>
                <a:latin typeface="Montserrat"/>
                <a:ea typeface="Montserrat"/>
                <a:cs typeface="Montserrat"/>
                <a:sym typeface="Montserrat"/>
              </a:rPr>
              <a:t>List your socials, consider getting Instagram! </a:t>
            </a:r>
          </a:p>
        </p:txBody>
      </p:sp>
      <p:sp>
        <p:nvSpPr>
          <p:cNvPr id="8" name="TextBox 8"/>
          <p:cNvSpPr txBox="1"/>
          <p:nvPr/>
        </p:nvSpPr>
        <p:spPr>
          <a:xfrm>
            <a:off x="7789202" y="4092665"/>
            <a:ext cx="3002785" cy="515654"/>
          </a:xfrm>
          <a:prstGeom prst="rect">
            <a:avLst/>
          </a:prstGeom>
        </p:spPr>
        <p:txBody>
          <a:bodyPr lIns="0" tIns="0" rIns="0" bIns="0" rtlCol="0" anchor="t">
            <a:spAutoFit/>
          </a:bodyPr>
          <a:lstStyle/>
          <a:p>
            <a:pPr>
              <a:lnSpc>
                <a:spcPts val="2100"/>
              </a:lnSpc>
            </a:pPr>
            <a:r>
              <a:rPr lang="en-US" sz="1400">
                <a:solidFill>
                  <a:srgbClr val="606060"/>
                </a:solidFill>
                <a:latin typeface="Montserrat"/>
                <a:ea typeface="Montserrat"/>
                <a:cs typeface="Montserrat"/>
                <a:sym typeface="Montserrat"/>
              </a:rPr>
              <a:t>Create club events around the months after graduation.</a:t>
            </a:r>
          </a:p>
        </p:txBody>
      </p:sp>
      <p:sp>
        <p:nvSpPr>
          <p:cNvPr id="9" name="AutoShape 9"/>
          <p:cNvSpPr/>
          <p:nvPr/>
        </p:nvSpPr>
        <p:spPr>
          <a:xfrm>
            <a:off x="7789202" y="2222138"/>
            <a:ext cx="945847" cy="0"/>
          </a:xfrm>
          <a:prstGeom prst="line">
            <a:avLst/>
          </a:prstGeom>
          <a:ln w="47625" cap="flat">
            <a:solidFill>
              <a:srgbClr val="A28231"/>
            </a:solidFill>
            <a:prstDash val="solid"/>
            <a:headEnd type="none" w="sm" len="sm"/>
            <a:tailEnd type="none" w="sm" len="sm"/>
          </a:ln>
        </p:spPr>
        <p:txBody>
          <a:bodyPr/>
          <a:lstStyle/>
          <a:p>
            <a:endParaRPr lang="en-US" sz="1200"/>
          </a:p>
        </p:txBody>
      </p:sp>
      <p:sp>
        <p:nvSpPr>
          <p:cNvPr id="10" name="AutoShape 10"/>
          <p:cNvSpPr/>
          <p:nvPr/>
        </p:nvSpPr>
        <p:spPr>
          <a:xfrm>
            <a:off x="7789202" y="3608477"/>
            <a:ext cx="945847" cy="0"/>
          </a:xfrm>
          <a:prstGeom prst="line">
            <a:avLst/>
          </a:prstGeom>
          <a:ln w="47625" cap="flat">
            <a:solidFill>
              <a:srgbClr val="A28231"/>
            </a:solidFill>
            <a:prstDash val="solid"/>
            <a:headEnd type="none" w="sm" len="sm"/>
            <a:tailEnd type="none" w="sm" len="sm"/>
          </a:ln>
        </p:spPr>
        <p:txBody>
          <a:bodyPr/>
          <a:lstStyle/>
          <a:p>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P spid="8"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34567" y="904724"/>
            <a:ext cx="15372" cy="82651"/>
          </a:xfrm>
          <a:prstGeom prst="rect">
            <a:avLst/>
          </a:prstGeom>
        </p:spPr>
        <p:txBody>
          <a:bodyPr lIns="0" tIns="0" rIns="0" bIns="0" rtlCol="0" anchor="t">
            <a:spAutoFit/>
          </a:bodyPr>
          <a:lstStyle/>
          <a:p>
            <a:pPr>
              <a:lnSpc>
                <a:spcPts val="735"/>
              </a:lnSpc>
            </a:pPr>
            <a:r>
              <a:rPr lang="en-US" sz="525" i="1">
                <a:solidFill>
                  <a:srgbClr val="000000"/>
                </a:solidFill>
                <a:latin typeface="Calibri (MS) Italics"/>
                <a:ea typeface="Calibri (MS) Italics"/>
                <a:cs typeface="Calibri (MS) Italics"/>
                <a:sym typeface="Calibri (MS) Italics"/>
              </a:rPr>
              <a:t> </a:t>
            </a:r>
          </a:p>
        </p:txBody>
      </p:sp>
      <p:sp>
        <p:nvSpPr>
          <p:cNvPr id="4" name="TextBox 4"/>
          <p:cNvSpPr txBox="1"/>
          <p:nvPr/>
        </p:nvSpPr>
        <p:spPr>
          <a:xfrm>
            <a:off x="8441462" y="6639062"/>
            <a:ext cx="98272" cy="92846"/>
          </a:xfrm>
          <a:prstGeom prst="rect">
            <a:avLst/>
          </a:prstGeom>
        </p:spPr>
        <p:txBody>
          <a:bodyPr lIns="0" tIns="0" rIns="0" bIns="0" rtlCol="0" anchor="t">
            <a:spAutoFit/>
          </a:bodyPr>
          <a:lstStyle/>
          <a:p>
            <a:pPr>
              <a:lnSpc>
                <a:spcPts val="763"/>
              </a:lnSpc>
            </a:pPr>
            <a:r>
              <a:rPr lang="en-US" sz="545">
                <a:solidFill>
                  <a:srgbClr val="000000"/>
                </a:solidFill>
                <a:latin typeface="Arial"/>
                <a:ea typeface="Arial"/>
                <a:cs typeface="Arial"/>
                <a:sym typeface="Arial"/>
              </a:rPr>
              <a:t>3/3</a:t>
            </a:r>
          </a:p>
        </p:txBody>
      </p:sp>
      <p:sp>
        <p:nvSpPr>
          <p:cNvPr id="5" name="TextBox 5"/>
          <p:cNvSpPr txBox="1"/>
          <p:nvPr/>
        </p:nvSpPr>
        <p:spPr>
          <a:xfrm>
            <a:off x="-254000" y="286361"/>
            <a:ext cx="4682647" cy="689997"/>
          </a:xfrm>
          <a:prstGeom prst="rect">
            <a:avLst/>
          </a:prstGeom>
        </p:spPr>
        <p:txBody>
          <a:bodyPr lIns="0" tIns="0" rIns="0" bIns="0" rtlCol="0" anchor="t">
            <a:spAutoFit/>
          </a:bodyPr>
          <a:lstStyle/>
          <a:p>
            <a:pPr algn="ctr">
              <a:lnSpc>
                <a:spcPts val="5874"/>
              </a:lnSpc>
            </a:pPr>
            <a:r>
              <a:rPr lang="en-US" sz="4196">
                <a:solidFill>
                  <a:srgbClr val="000000"/>
                </a:solidFill>
                <a:latin typeface="Open Sauce"/>
                <a:ea typeface="Open Sauce"/>
                <a:cs typeface="Open Sauce"/>
                <a:sym typeface="Open Sauce"/>
              </a:rPr>
              <a:t>Email Example</a:t>
            </a:r>
          </a:p>
        </p:txBody>
      </p:sp>
      <p:pic>
        <p:nvPicPr>
          <p:cNvPr id="14" name="Picture 13">
            <a:extLst>
              <a:ext uri="{FF2B5EF4-FFF2-40B4-BE49-F238E27FC236}">
                <a16:creationId xmlns:a16="http://schemas.microsoft.com/office/drawing/2014/main" id="{2D7C2B2D-76F8-8D8B-73EE-2045D6EC3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096046"/>
            <a:ext cx="5435601" cy="5278344"/>
          </a:xfrm>
          <a:prstGeom prst="rect">
            <a:avLst/>
          </a:prstGeom>
        </p:spPr>
      </p:pic>
      <p:pic>
        <p:nvPicPr>
          <p:cNvPr id="16" name="Picture 15">
            <a:extLst>
              <a:ext uri="{FF2B5EF4-FFF2-40B4-BE49-F238E27FC236}">
                <a16:creationId xmlns:a16="http://schemas.microsoft.com/office/drawing/2014/main" id="{84018D7B-17B7-67BE-37DC-3801C6178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343191"/>
            <a:ext cx="5275852" cy="63462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5950" y="3429001"/>
            <a:ext cx="3270250" cy="2114267"/>
          </a:xfrm>
          <a:custGeom>
            <a:avLst/>
            <a:gdLst/>
            <a:ahLst/>
            <a:cxnLst/>
            <a:rect l="l" t="t" r="r" b="b"/>
            <a:pathLst>
              <a:path w="4905375" h="3171401">
                <a:moveTo>
                  <a:pt x="0" y="0"/>
                </a:moveTo>
                <a:lnTo>
                  <a:pt x="4905375" y="0"/>
                </a:lnTo>
                <a:lnTo>
                  <a:pt x="4905375" y="3171401"/>
                </a:lnTo>
                <a:lnTo>
                  <a:pt x="0" y="3171401"/>
                </a:lnTo>
                <a:lnTo>
                  <a:pt x="0" y="0"/>
                </a:lnTo>
                <a:close/>
              </a:path>
            </a:pathLst>
          </a:custGeom>
          <a:blipFill>
            <a:blip r:embed="rId2"/>
            <a:stretch>
              <a:fillRect t="-1526" b="-1526"/>
            </a:stretch>
          </a:blipFill>
        </p:spPr>
        <p:txBody>
          <a:bodyPr/>
          <a:lstStyle/>
          <a:p>
            <a:endParaRPr lang="en-US" sz="1200"/>
          </a:p>
        </p:txBody>
      </p:sp>
      <p:sp>
        <p:nvSpPr>
          <p:cNvPr id="3" name="Freeform 3"/>
          <p:cNvSpPr/>
          <p:nvPr/>
        </p:nvSpPr>
        <p:spPr>
          <a:xfrm>
            <a:off x="4965700" y="1314733"/>
            <a:ext cx="3270250" cy="2114267"/>
          </a:xfrm>
          <a:custGeom>
            <a:avLst/>
            <a:gdLst/>
            <a:ahLst/>
            <a:cxnLst/>
            <a:rect l="l" t="t" r="r" b="b"/>
            <a:pathLst>
              <a:path w="4905375" h="3171401">
                <a:moveTo>
                  <a:pt x="0" y="0"/>
                </a:moveTo>
                <a:lnTo>
                  <a:pt x="4905375" y="0"/>
                </a:lnTo>
                <a:lnTo>
                  <a:pt x="4905375" y="3171401"/>
                </a:lnTo>
                <a:lnTo>
                  <a:pt x="0" y="3171401"/>
                </a:lnTo>
                <a:lnTo>
                  <a:pt x="0" y="0"/>
                </a:lnTo>
                <a:close/>
              </a:path>
            </a:pathLst>
          </a:custGeom>
          <a:blipFill>
            <a:blip r:embed="rId3"/>
            <a:stretch>
              <a:fillRect t="-1605" b="-1605"/>
            </a:stretch>
          </a:blipFill>
        </p:spPr>
        <p:txBody>
          <a:bodyPr/>
          <a:lstStyle/>
          <a:p>
            <a:endParaRPr lang="en-US" sz="1200"/>
          </a:p>
        </p:txBody>
      </p:sp>
      <p:sp>
        <p:nvSpPr>
          <p:cNvPr id="4" name="Freeform 4"/>
          <p:cNvSpPr/>
          <p:nvPr/>
        </p:nvSpPr>
        <p:spPr>
          <a:xfrm>
            <a:off x="0" y="17283"/>
            <a:ext cx="685800" cy="6840717"/>
          </a:xfrm>
          <a:custGeom>
            <a:avLst/>
            <a:gdLst/>
            <a:ahLst/>
            <a:cxnLst/>
            <a:rect l="l" t="t" r="r" b="b"/>
            <a:pathLst>
              <a:path w="1028700" h="10261076">
                <a:moveTo>
                  <a:pt x="0" y="0"/>
                </a:moveTo>
                <a:lnTo>
                  <a:pt x="1028700" y="0"/>
                </a:lnTo>
                <a:lnTo>
                  <a:pt x="1028700" y="10261076"/>
                </a:lnTo>
                <a:lnTo>
                  <a:pt x="0" y="10261076"/>
                </a:lnTo>
                <a:lnTo>
                  <a:pt x="0" y="0"/>
                </a:lnTo>
                <a:close/>
              </a:path>
            </a:pathLst>
          </a:custGeom>
          <a:blipFill>
            <a:blip r:embed="rId4">
              <a:alphaModFix amt="49000"/>
            </a:blip>
            <a:stretch>
              <a:fillRect l="-282285" r="-282285"/>
            </a:stretch>
          </a:blipFill>
        </p:spPr>
        <p:txBody>
          <a:bodyPr/>
          <a:lstStyle/>
          <a:p>
            <a:endParaRPr lang="en-US" sz="1200"/>
          </a:p>
        </p:txBody>
      </p:sp>
      <p:grpSp>
        <p:nvGrpSpPr>
          <p:cNvPr id="5" name="Group 5"/>
          <p:cNvGrpSpPr/>
          <p:nvPr/>
        </p:nvGrpSpPr>
        <p:grpSpPr>
          <a:xfrm>
            <a:off x="4965700" y="3429001"/>
            <a:ext cx="3270250" cy="2114267"/>
            <a:chOff x="0" y="0"/>
            <a:chExt cx="1599741" cy="1034258"/>
          </a:xfrm>
        </p:grpSpPr>
        <p:sp>
          <p:nvSpPr>
            <p:cNvPr id="6" name="Freeform 6"/>
            <p:cNvSpPr/>
            <p:nvPr/>
          </p:nvSpPr>
          <p:spPr>
            <a:xfrm>
              <a:off x="0" y="0"/>
              <a:ext cx="1599741" cy="1034258"/>
            </a:xfrm>
            <a:custGeom>
              <a:avLst/>
              <a:gdLst/>
              <a:ahLst/>
              <a:cxnLst/>
              <a:rect l="l" t="t" r="r" b="b"/>
              <a:pathLst>
                <a:path w="1599741" h="1034258">
                  <a:moveTo>
                    <a:pt x="0" y="0"/>
                  </a:moveTo>
                  <a:lnTo>
                    <a:pt x="1599741" y="0"/>
                  </a:lnTo>
                  <a:lnTo>
                    <a:pt x="1599741" y="1034258"/>
                  </a:lnTo>
                  <a:lnTo>
                    <a:pt x="0" y="1034258"/>
                  </a:lnTo>
                  <a:close/>
                </a:path>
              </a:pathLst>
            </a:custGeom>
            <a:solidFill>
              <a:srgbClr val="1D1D1F"/>
            </a:solidFill>
          </p:spPr>
          <p:txBody>
            <a:bodyPr/>
            <a:lstStyle/>
            <a:p>
              <a:endParaRPr lang="en-US" sz="1200"/>
            </a:p>
          </p:txBody>
        </p:sp>
      </p:grpSp>
      <p:grpSp>
        <p:nvGrpSpPr>
          <p:cNvPr id="7" name="Group 7"/>
          <p:cNvGrpSpPr/>
          <p:nvPr/>
        </p:nvGrpSpPr>
        <p:grpSpPr>
          <a:xfrm>
            <a:off x="8235950" y="1314733"/>
            <a:ext cx="3270250" cy="2114267"/>
            <a:chOff x="0" y="0"/>
            <a:chExt cx="1599741" cy="1034258"/>
          </a:xfrm>
        </p:grpSpPr>
        <p:sp>
          <p:nvSpPr>
            <p:cNvPr id="8" name="Freeform 8"/>
            <p:cNvSpPr/>
            <p:nvPr/>
          </p:nvSpPr>
          <p:spPr>
            <a:xfrm>
              <a:off x="0" y="0"/>
              <a:ext cx="1599741" cy="1034258"/>
            </a:xfrm>
            <a:custGeom>
              <a:avLst/>
              <a:gdLst/>
              <a:ahLst/>
              <a:cxnLst/>
              <a:rect l="l" t="t" r="r" b="b"/>
              <a:pathLst>
                <a:path w="1599741" h="1034258">
                  <a:moveTo>
                    <a:pt x="0" y="0"/>
                  </a:moveTo>
                  <a:lnTo>
                    <a:pt x="1599741" y="0"/>
                  </a:lnTo>
                  <a:lnTo>
                    <a:pt x="1599741" y="1034258"/>
                  </a:lnTo>
                  <a:lnTo>
                    <a:pt x="0" y="1034258"/>
                  </a:lnTo>
                  <a:close/>
                </a:path>
              </a:pathLst>
            </a:custGeom>
            <a:solidFill>
              <a:srgbClr val="1D1D1F"/>
            </a:solidFill>
          </p:spPr>
          <p:txBody>
            <a:bodyPr/>
            <a:lstStyle/>
            <a:p>
              <a:endParaRPr lang="en-US" sz="1200"/>
            </a:p>
          </p:txBody>
        </p:sp>
      </p:grpSp>
      <p:sp>
        <p:nvSpPr>
          <p:cNvPr id="9" name="Freeform 9"/>
          <p:cNvSpPr/>
          <p:nvPr/>
        </p:nvSpPr>
        <p:spPr>
          <a:xfrm>
            <a:off x="1767160" y="4011627"/>
            <a:ext cx="1549893" cy="1583055"/>
          </a:xfrm>
          <a:custGeom>
            <a:avLst/>
            <a:gdLst/>
            <a:ahLst/>
            <a:cxnLst/>
            <a:rect l="l" t="t" r="r" b="b"/>
            <a:pathLst>
              <a:path w="2324840" h="2374582">
                <a:moveTo>
                  <a:pt x="0" y="0"/>
                </a:moveTo>
                <a:lnTo>
                  <a:pt x="2324841" y="0"/>
                </a:lnTo>
                <a:lnTo>
                  <a:pt x="2324841" y="2374581"/>
                </a:lnTo>
                <a:lnTo>
                  <a:pt x="0" y="2374581"/>
                </a:lnTo>
                <a:lnTo>
                  <a:pt x="0" y="0"/>
                </a:lnTo>
                <a:close/>
              </a:path>
            </a:pathLst>
          </a:custGeom>
          <a:blipFill>
            <a:blip r:embed="rId5"/>
            <a:stretch>
              <a:fillRect l="-43416" t="-62523" r="-43913" b="-20882"/>
            </a:stretch>
          </a:blipFill>
        </p:spPr>
        <p:txBody>
          <a:bodyPr/>
          <a:lstStyle/>
          <a:p>
            <a:endParaRPr lang="en-US" sz="1200"/>
          </a:p>
        </p:txBody>
      </p:sp>
      <p:sp>
        <p:nvSpPr>
          <p:cNvPr id="10" name="TextBox 10"/>
          <p:cNvSpPr txBox="1"/>
          <p:nvPr/>
        </p:nvSpPr>
        <p:spPr>
          <a:xfrm>
            <a:off x="8591022" y="1832609"/>
            <a:ext cx="2560105" cy="243656"/>
          </a:xfrm>
          <a:prstGeom prst="rect">
            <a:avLst/>
          </a:prstGeom>
        </p:spPr>
        <p:txBody>
          <a:bodyPr lIns="0" tIns="0" rIns="0" bIns="0" rtlCol="0" anchor="t">
            <a:spAutoFit/>
          </a:bodyPr>
          <a:lstStyle/>
          <a:p>
            <a:pPr algn="ctr">
              <a:lnSpc>
                <a:spcPts val="1919"/>
              </a:lnSpc>
            </a:pPr>
            <a:r>
              <a:rPr lang="en-US" sz="1600" b="1">
                <a:solidFill>
                  <a:srgbClr val="F7F7F7"/>
                </a:solidFill>
                <a:latin typeface="Montserrat Bold"/>
                <a:ea typeface="Montserrat Bold"/>
                <a:cs typeface="Montserrat Bold"/>
                <a:sym typeface="Montserrat Bold"/>
              </a:rPr>
              <a:t>Events</a:t>
            </a:r>
          </a:p>
        </p:txBody>
      </p:sp>
      <p:sp>
        <p:nvSpPr>
          <p:cNvPr id="11" name="TextBox 11"/>
          <p:cNvSpPr txBox="1"/>
          <p:nvPr/>
        </p:nvSpPr>
        <p:spPr>
          <a:xfrm>
            <a:off x="5332945" y="3897340"/>
            <a:ext cx="2535761" cy="243656"/>
          </a:xfrm>
          <a:prstGeom prst="rect">
            <a:avLst/>
          </a:prstGeom>
        </p:spPr>
        <p:txBody>
          <a:bodyPr lIns="0" tIns="0" rIns="0" bIns="0" rtlCol="0" anchor="t">
            <a:spAutoFit/>
          </a:bodyPr>
          <a:lstStyle/>
          <a:p>
            <a:pPr algn="ctr">
              <a:lnSpc>
                <a:spcPts val="1919"/>
              </a:lnSpc>
            </a:pPr>
            <a:r>
              <a:rPr lang="en-US" sz="1600" b="1">
                <a:solidFill>
                  <a:srgbClr val="F7F7F7"/>
                </a:solidFill>
                <a:latin typeface="Montserrat Bold"/>
                <a:ea typeface="Montserrat Bold"/>
                <a:cs typeface="Montserrat Bold"/>
                <a:sym typeface="Montserrat Bold"/>
              </a:rPr>
              <a:t>Forms</a:t>
            </a:r>
          </a:p>
        </p:txBody>
      </p:sp>
      <p:sp>
        <p:nvSpPr>
          <p:cNvPr id="12" name="TextBox 12"/>
          <p:cNvSpPr txBox="1"/>
          <p:nvPr/>
        </p:nvSpPr>
        <p:spPr>
          <a:xfrm>
            <a:off x="1264714" y="2074401"/>
            <a:ext cx="3482792" cy="534185"/>
          </a:xfrm>
          <a:prstGeom prst="rect">
            <a:avLst/>
          </a:prstGeom>
        </p:spPr>
        <p:txBody>
          <a:bodyPr lIns="0" tIns="0" rIns="0" bIns="0" rtlCol="0" anchor="t">
            <a:spAutoFit/>
          </a:bodyPr>
          <a:lstStyle/>
          <a:p>
            <a:pPr>
              <a:lnSpc>
                <a:spcPts val="4480"/>
              </a:lnSpc>
            </a:pPr>
            <a:r>
              <a:rPr lang="en-US" sz="3200" b="1">
                <a:solidFill>
                  <a:srgbClr val="1D1D1F"/>
                </a:solidFill>
                <a:latin typeface="Montserrat Bold"/>
                <a:ea typeface="Montserrat Bold"/>
                <a:cs typeface="Montserrat Bold"/>
                <a:sym typeface="Montserrat Bold"/>
              </a:rPr>
              <a:t>WHAT’S NEXT?</a:t>
            </a:r>
          </a:p>
        </p:txBody>
      </p:sp>
      <p:sp>
        <p:nvSpPr>
          <p:cNvPr id="13" name="TextBox 13"/>
          <p:cNvSpPr txBox="1"/>
          <p:nvPr/>
        </p:nvSpPr>
        <p:spPr>
          <a:xfrm>
            <a:off x="1264714" y="2874790"/>
            <a:ext cx="2771243" cy="784958"/>
          </a:xfrm>
          <a:prstGeom prst="rect">
            <a:avLst/>
          </a:prstGeom>
        </p:spPr>
        <p:txBody>
          <a:bodyPr lIns="0" tIns="0" rIns="0" bIns="0" rtlCol="0" anchor="t">
            <a:spAutoFit/>
          </a:bodyPr>
          <a:lstStyle/>
          <a:p>
            <a:pPr>
              <a:lnSpc>
                <a:spcPts val="2100"/>
              </a:lnSpc>
            </a:pPr>
            <a:r>
              <a:rPr lang="en-US" sz="1400">
                <a:solidFill>
                  <a:srgbClr val="606060"/>
                </a:solidFill>
                <a:latin typeface="Montserrat"/>
                <a:ea typeface="Montserrat"/>
                <a:cs typeface="Montserrat"/>
                <a:sym typeface="Montserrat"/>
              </a:rPr>
              <a:t>This is your opportunity to encourage recent grads into your club. </a:t>
            </a:r>
          </a:p>
        </p:txBody>
      </p:sp>
      <p:sp>
        <p:nvSpPr>
          <p:cNvPr id="14" name="TextBox 14"/>
          <p:cNvSpPr txBox="1"/>
          <p:nvPr/>
        </p:nvSpPr>
        <p:spPr>
          <a:xfrm>
            <a:off x="5454627" y="4314970"/>
            <a:ext cx="2292397" cy="784958"/>
          </a:xfrm>
          <a:prstGeom prst="rect">
            <a:avLst/>
          </a:prstGeom>
        </p:spPr>
        <p:txBody>
          <a:bodyPr lIns="0" tIns="0" rIns="0" bIns="0" rtlCol="0" anchor="t">
            <a:spAutoFit/>
          </a:bodyPr>
          <a:lstStyle/>
          <a:p>
            <a:pPr algn="ctr">
              <a:lnSpc>
                <a:spcPts val="2100"/>
              </a:lnSpc>
            </a:pPr>
            <a:r>
              <a:rPr lang="en-US" sz="1400">
                <a:solidFill>
                  <a:srgbClr val="F7F7F7"/>
                </a:solidFill>
                <a:latin typeface="Montserrat"/>
                <a:ea typeface="Montserrat"/>
                <a:cs typeface="Montserrat"/>
                <a:sym typeface="Montserrat"/>
              </a:rPr>
              <a:t>Fill out the form provided to create a “Welcome to the Club” newsletter.</a:t>
            </a:r>
          </a:p>
        </p:txBody>
      </p:sp>
      <p:sp>
        <p:nvSpPr>
          <p:cNvPr id="15" name="TextBox 15"/>
          <p:cNvSpPr txBox="1"/>
          <p:nvPr/>
        </p:nvSpPr>
        <p:spPr>
          <a:xfrm>
            <a:off x="8724877" y="2203940"/>
            <a:ext cx="2292397" cy="515654"/>
          </a:xfrm>
          <a:prstGeom prst="rect">
            <a:avLst/>
          </a:prstGeom>
        </p:spPr>
        <p:txBody>
          <a:bodyPr lIns="0" tIns="0" rIns="0" bIns="0" rtlCol="0" anchor="t">
            <a:spAutoFit/>
          </a:bodyPr>
          <a:lstStyle/>
          <a:p>
            <a:pPr algn="ctr">
              <a:lnSpc>
                <a:spcPts val="2100"/>
              </a:lnSpc>
            </a:pPr>
            <a:r>
              <a:rPr lang="en-US" sz="1400">
                <a:solidFill>
                  <a:srgbClr val="F7F7F7"/>
                </a:solidFill>
                <a:latin typeface="Montserrat"/>
                <a:ea typeface="Montserrat"/>
                <a:cs typeface="Montserrat"/>
                <a:sym typeface="Montserrat"/>
              </a:rPr>
              <a:t>Create events with recent grads in mind.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26000" y="2397704"/>
            <a:ext cx="5397500" cy="2124857"/>
            <a:chOff x="0" y="95249"/>
            <a:chExt cx="10795000" cy="4249714"/>
          </a:xfrm>
        </p:grpSpPr>
        <p:sp>
          <p:nvSpPr>
            <p:cNvPr id="3" name="TextBox 3"/>
            <p:cNvSpPr txBox="1"/>
            <p:nvPr/>
          </p:nvSpPr>
          <p:spPr>
            <a:xfrm>
              <a:off x="0" y="95249"/>
              <a:ext cx="10795000" cy="2513508"/>
            </a:xfrm>
            <a:prstGeom prst="rect">
              <a:avLst/>
            </a:prstGeom>
          </p:spPr>
          <p:txBody>
            <a:bodyPr lIns="0" tIns="0" rIns="0" bIns="0" rtlCol="0" anchor="t">
              <a:spAutoFit/>
            </a:bodyPr>
            <a:lstStyle/>
            <a:p>
              <a:pPr>
                <a:lnSpc>
                  <a:spcPts val="4851"/>
                </a:lnSpc>
                <a:spcBef>
                  <a:spcPct val="0"/>
                </a:spcBef>
              </a:pPr>
              <a:r>
                <a:rPr lang="en-US" sz="4534" b="1">
                  <a:solidFill>
                    <a:srgbClr val="CFB991"/>
                  </a:solidFill>
                  <a:effectLst>
                    <a:outerShdw blurRad="38100" dist="38100" dir="2700000" algn="tl">
                      <a:srgbClr val="000000">
                        <a:alpha val="43137"/>
                      </a:srgbClr>
                    </a:outerShdw>
                  </a:effectLst>
                  <a:latin typeface="Open Sauce Light"/>
                  <a:ea typeface="Open Sauce Light"/>
                  <a:cs typeface="Open Sauce Light"/>
                  <a:sym typeface="Open Sauce Light"/>
                </a:rPr>
                <a:t>The Student Perspective</a:t>
              </a:r>
            </a:p>
          </p:txBody>
        </p:sp>
        <p:sp>
          <p:nvSpPr>
            <p:cNvPr id="4" name="TextBox 4"/>
            <p:cNvSpPr txBox="1"/>
            <p:nvPr/>
          </p:nvSpPr>
          <p:spPr>
            <a:xfrm>
              <a:off x="0" y="3182081"/>
              <a:ext cx="10795000" cy="1162882"/>
            </a:xfrm>
            <a:prstGeom prst="rect">
              <a:avLst/>
            </a:prstGeom>
          </p:spPr>
          <p:txBody>
            <a:bodyPr lIns="0" tIns="0" rIns="0" bIns="0" rtlCol="0" anchor="t">
              <a:spAutoFit/>
            </a:bodyPr>
            <a:lstStyle/>
            <a:p>
              <a:pPr>
                <a:lnSpc>
                  <a:spcPts val="2434"/>
                </a:lnSpc>
                <a:spcBef>
                  <a:spcPct val="0"/>
                </a:spcBef>
              </a:pPr>
              <a:r>
                <a:rPr lang="en-US" sz="1467">
                  <a:solidFill>
                    <a:srgbClr val="000000"/>
                  </a:solidFill>
                  <a:latin typeface="Open Sauce Light"/>
                  <a:ea typeface="Open Sauce Light"/>
                  <a:cs typeface="Open Sauce Light"/>
                  <a:sym typeface="Open Sauce Light"/>
                </a:rPr>
                <a:t>Vice President, Bennett Coffey, shares his perspective as a student and an executive board of director of PASE.  </a:t>
              </a:r>
            </a:p>
          </p:txBody>
        </p:sp>
      </p:grpSp>
      <p:sp>
        <p:nvSpPr>
          <p:cNvPr id="5" name="Freeform 5"/>
          <p:cNvSpPr/>
          <p:nvPr/>
        </p:nvSpPr>
        <p:spPr>
          <a:xfrm>
            <a:off x="0" y="0"/>
            <a:ext cx="3680460" cy="6858000"/>
          </a:xfrm>
          <a:custGeom>
            <a:avLst/>
            <a:gdLst/>
            <a:ahLst/>
            <a:cxnLst/>
            <a:rect l="l" t="t" r="r" b="b"/>
            <a:pathLst>
              <a:path w="5520690" h="10287000">
                <a:moveTo>
                  <a:pt x="0" y="0"/>
                </a:moveTo>
                <a:lnTo>
                  <a:pt x="5520690" y="0"/>
                </a:lnTo>
                <a:lnTo>
                  <a:pt x="5520690" y="10287000"/>
                </a:lnTo>
                <a:lnTo>
                  <a:pt x="0" y="10287000"/>
                </a:lnTo>
                <a:lnTo>
                  <a:pt x="0" y="0"/>
                </a:lnTo>
                <a:close/>
              </a:path>
            </a:pathLst>
          </a:custGeom>
          <a:blipFill>
            <a:blip r:embed="rId2"/>
            <a:stretch>
              <a:fillRect l="-24223"/>
            </a:stretch>
          </a:blipFill>
        </p:spPr>
        <p:txBody>
          <a:bodyPr/>
          <a:lstStyle/>
          <a:p>
            <a:endParaRPr lang="en-US"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238837" cy="6858000"/>
          </a:xfrm>
          <a:custGeom>
            <a:avLst/>
            <a:gdLst/>
            <a:ahLst/>
            <a:cxnLst/>
            <a:rect l="l" t="t" r="r" b="b"/>
            <a:pathLst>
              <a:path w="6358256" h="10287000">
                <a:moveTo>
                  <a:pt x="0" y="0"/>
                </a:moveTo>
                <a:lnTo>
                  <a:pt x="6358256" y="0"/>
                </a:lnTo>
                <a:lnTo>
                  <a:pt x="6358256" y="10287000"/>
                </a:lnTo>
                <a:lnTo>
                  <a:pt x="0" y="10287000"/>
                </a:lnTo>
                <a:lnTo>
                  <a:pt x="0" y="0"/>
                </a:lnTo>
                <a:close/>
              </a:path>
            </a:pathLst>
          </a:custGeom>
          <a:blipFill>
            <a:blip r:embed="rId2"/>
            <a:stretch>
              <a:fillRect l="-10171" r="-51618"/>
            </a:stretch>
          </a:blipFill>
        </p:spPr>
        <p:txBody>
          <a:bodyPr/>
          <a:lstStyle/>
          <a:p>
            <a:endParaRPr lang="en-US" sz="1200"/>
          </a:p>
        </p:txBody>
      </p:sp>
      <p:grpSp>
        <p:nvGrpSpPr>
          <p:cNvPr id="3" name="Group 3"/>
          <p:cNvGrpSpPr/>
          <p:nvPr/>
        </p:nvGrpSpPr>
        <p:grpSpPr>
          <a:xfrm>
            <a:off x="4826000" y="1788081"/>
            <a:ext cx="6010353" cy="3659159"/>
            <a:chOff x="0" y="95251"/>
            <a:chExt cx="12020707" cy="7318316"/>
          </a:xfrm>
        </p:grpSpPr>
        <p:sp>
          <p:nvSpPr>
            <p:cNvPr id="4" name="TextBox 4"/>
            <p:cNvSpPr txBox="1"/>
            <p:nvPr/>
          </p:nvSpPr>
          <p:spPr>
            <a:xfrm>
              <a:off x="0" y="95251"/>
              <a:ext cx="12020707" cy="2513508"/>
            </a:xfrm>
            <a:prstGeom prst="rect">
              <a:avLst/>
            </a:prstGeom>
          </p:spPr>
          <p:txBody>
            <a:bodyPr lIns="0" tIns="0" rIns="0" bIns="0" rtlCol="0" anchor="t">
              <a:spAutoFit/>
            </a:bodyPr>
            <a:lstStyle/>
            <a:p>
              <a:pPr>
                <a:lnSpc>
                  <a:spcPts val="4851"/>
                </a:lnSpc>
                <a:spcBef>
                  <a:spcPct val="0"/>
                </a:spcBef>
              </a:pPr>
              <a:r>
                <a:rPr lang="en-US" sz="4534" b="1">
                  <a:solidFill>
                    <a:schemeClr val="accent1"/>
                  </a:solidFill>
                  <a:effectLst>
                    <a:outerShdw blurRad="38100" dist="38100" dir="2700000" algn="tl">
                      <a:srgbClr val="000000">
                        <a:alpha val="43137"/>
                      </a:srgbClr>
                    </a:outerShdw>
                  </a:effectLst>
                  <a:latin typeface="Open Sauce Bold"/>
                  <a:ea typeface="Open Sauce Bold"/>
                  <a:cs typeface="Open Sauce Bold"/>
                  <a:sym typeface="Open Sauce Bold"/>
                </a:rPr>
                <a:t>Purdue Alumni Student Experience</a:t>
              </a:r>
            </a:p>
          </p:txBody>
        </p:sp>
        <p:sp>
          <p:nvSpPr>
            <p:cNvPr id="5" name="TextBox 5"/>
            <p:cNvSpPr txBox="1"/>
            <p:nvPr/>
          </p:nvSpPr>
          <p:spPr>
            <a:xfrm>
              <a:off x="0" y="3788474"/>
              <a:ext cx="10795001" cy="3625093"/>
            </a:xfrm>
            <a:prstGeom prst="rect">
              <a:avLst/>
            </a:prstGeom>
          </p:spPr>
          <p:txBody>
            <a:bodyPr lIns="0" tIns="0" rIns="0" bIns="0" rtlCol="0" anchor="t">
              <a:spAutoFit/>
            </a:bodyPr>
            <a:lstStyle/>
            <a:p>
              <a:pPr marL="316668" lvl="1" indent="-158335">
                <a:lnSpc>
                  <a:spcPts val="2434"/>
                </a:lnSpc>
                <a:buFont typeface="Arial"/>
                <a:buChar char="•"/>
              </a:pPr>
              <a:r>
                <a:rPr lang="en-US" sz="1466">
                  <a:solidFill>
                    <a:srgbClr val="000000"/>
                  </a:solidFill>
                  <a:latin typeface="Open Sauce"/>
                  <a:ea typeface="Open Sauce"/>
                  <a:cs typeface="Open Sauce"/>
                  <a:sym typeface="Open Sauce"/>
                </a:rPr>
                <a:t>Largest student organization on campus with 9,000+ members</a:t>
              </a:r>
            </a:p>
            <a:p>
              <a:pPr marL="316668" lvl="1" indent="-158335">
                <a:lnSpc>
                  <a:spcPts val="2434"/>
                </a:lnSpc>
                <a:buFont typeface="Arial"/>
                <a:buChar char="•"/>
              </a:pPr>
              <a:r>
                <a:rPr lang="en-US" sz="1466">
                  <a:solidFill>
                    <a:srgbClr val="000000"/>
                  </a:solidFill>
                  <a:latin typeface="Open Sauce"/>
                  <a:ea typeface="Open Sauce"/>
                  <a:cs typeface="Open Sauce"/>
                  <a:sym typeface="Open Sauce"/>
                </a:rPr>
                <a:t>Connecting student with alumni through professional development, networking, and campus traditions</a:t>
              </a:r>
            </a:p>
            <a:p>
              <a:pPr marL="316668" lvl="1" indent="-158335">
                <a:lnSpc>
                  <a:spcPts val="2434"/>
                </a:lnSpc>
                <a:buFont typeface="Arial"/>
                <a:buChar char="•"/>
              </a:pPr>
              <a:r>
                <a:rPr lang="en-US" sz="1466">
                  <a:solidFill>
                    <a:srgbClr val="000000"/>
                  </a:solidFill>
                  <a:latin typeface="Open Sauce"/>
                  <a:ea typeface="Open Sauce"/>
                  <a:cs typeface="Open Sauce"/>
                  <a:sym typeface="Open Sauce"/>
                </a:rPr>
                <a:t>Lead by a student board</a:t>
              </a:r>
            </a:p>
            <a:p>
              <a:pPr>
                <a:lnSpc>
                  <a:spcPts val="2434"/>
                </a:lnSpc>
                <a:spcBef>
                  <a:spcPct val="0"/>
                </a:spcBef>
              </a:pPr>
              <a:endParaRPr lang="en-US" sz="1466">
                <a:solidFill>
                  <a:srgbClr val="000000"/>
                </a:solidFill>
                <a:latin typeface="Open Sauce"/>
                <a:ea typeface="Open Sauce"/>
                <a:cs typeface="Open Sauce"/>
                <a:sym typeface="Open Sauce"/>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2854446"/>
          </a:xfrm>
          <a:custGeom>
            <a:avLst/>
            <a:gdLst/>
            <a:ahLst/>
            <a:cxnLst/>
            <a:rect l="l" t="t" r="r" b="b"/>
            <a:pathLst>
              <a:path w="18288000" h="4281669">
                <a:moveTo>
                  <a:pt x="0" y="0"/>
                </a:moveTo>
                <a:lnTo>
                  <a:pt x="18288000" y="0"/>
                </a:lnTo>
                <a:lnTo>
                  <a:pt x="18288000" y="4281669"/>
                </a:lnTo>
                <a:lnTo>
                  <a:pt x="0" y="4281669"/>
                </a:lnTo>
                <a:lnTo>
                  <a:pt x="0" y="0"/>
                </a:lnTo>
                <a:close/>
              </a:path>
            </a:pathLst>
          </a:custGeom>
          <a:blipFill>
            <a:blip r:embed="rId2"/>
            <a:stretch>
              <a:fillRect t="-35960" b="-148270"/>
            </a:stretch>
          </a:blipFill>
        </p:spPr>
        <p:txBody>
          <a:bodyPr/>
          <a:lstStyle/>
          <a:p>
            <a:endParaRPr lang="en-US" sz="1200"/>
          </a:p>
        </p:txBody>
      </p:sp>
      <p:grpSp>
        <p:nvGrpSpPr>
          <p:cNvPr id="3" name="Group 3"/>
          <p:cNvGrpSpPr/>
          <p:nvPr/>
        </p:nvGrpSpPr>
        <p:grpSpPr>
          <a:xfrm>
            <a:off x="4913758" y="1772118"/>
            <a:ext cx="2197006" cy="2820757"/>
            <a:chOff x="0" y="0"/>
            <a:chExt cx="867953" cy="1114373"/>
          </a:xfrm>
        </p:grpSpPr>
        <p:sp>
          <p:nvSpPr>
            <p:cNvPr id="4" name="Freeform 4"/>
            <p:cNvSpPr/>
            <p:nvPr/>
          </p:nvSpPr>
          <p:spPr>
            <a:xfrm>
              <a:off x="0" y="0"/>
              <a:ext cx="867953" cy="1114373"/>
            </a:xfrm>
            <a:custGeom>
              <a:avLst/>
              <a:gdLst/>
              <a:ahLst/>
              <a:cxnLst/>
              <a:rect l="l" t="t" r="r" b="b"/>
              <a:pathLst>
                <a:path w="867953" h="1114373">
                  <a:moveTo>
                    <a:pt x="0" y="0"/>
                  </a:moveTo>
                  <a:lnTo>
                    <a:pt x="867953" y="0"/>
                  </a:lnTo>
                  <a:lnTo>
                    <a:pt x="867953" y="1114373"/>
                  </a:lnTo>
                  <a:lnTo>
                    <a:pt x="0" y="1114373"/>
                  </a:lnTo>
                  <a:close/>
                </a:path>
              </a:pathLst>
            </a:custGeom>
            <a:solidFill>
              <a:srgbClr val="A28231"/>
            </a:solidFill>
          </p:spPr>
          <p:txBody>
            <a:bodyPr/>
            <a:lstStyle/>
            <a:p>
              <a:endParaRPr lang="en-US" sz="1200"/>
            </a:p>
          </p:txBody>
        </p:sp>
        <p:sp>
          <p:nvSpPr>
            <p:cNvPr id="5" name="TextBox 5"/>
            <p:cNvSpPr txBox="1"/>
            <p:nvPr/>
          </p:nvSpPr>
          <p:spPr>
            <a:xfrm>
              <a:off x="0" y="-57150"/>
              <a:ext cx="867953" cy="1171523"/>
            </a:xfrm>
            <a:prstGeom prst="rect">
              <a:avLst/>
            </a:prstGeom>
          </p:spPr>
          <p:txBody>
            <a:bodyPr lIns="33867" tIns="33867" rIns="33867" bIns="33867" rtlCol="0" anchor="ctr"/>
            <a:lstStyle/>
            <a:p>
              <a:pPr algn="ctr">
                <a:lnSpc>
                  <a:spcPts val="1660"/>
                </a:lnSpc>
              </a:pPr>
              <a:endParaRPr sz="1200"/>
            </a:p>
          </p:txBody>
        </p:sp>
      </p:grpSp>
      <p:sp>
        <p:nvSpPr>
          <p:cNvPr id="6" name="Freeform 6"/>
          <p:cNvSpPr/>
          <p:nvPr/>
        </p:nvSpPr>
        <p:spPr>
          <a:xfrm>
            <a:off x="5467485" y="3315162"/>
            <a:ext cx="1089553" cy="1089553"/>
          </a:xfrm>
          <a:custGeom>
            <a:avLst/>
            <a:gdLst/>
            <a:ahLst/>
            <a:cxnLst/>
            <a:rect l="l" t="t" r="r" b="b"/>
            <a:pathLst>
              <a:path w="1634330" h="1634330">
                <a:moveTo>
                  <a:pt x="0" y="0"/>
                </a:moveTo>
                <a:lnTo>
                  <a:pt x="1634330" y="0"/>
                </a:lnTo>
                <a:lnTo>
                  <a:pt x="1634330" y="1634329"/>
                </a:lnTo>
                <a:lnTo>
                  <a:pt x="0" y="16343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7"/>
          <p:cNvSpPr txBox="1"/>
          <p:nvPr/>
        </p:nvSpPr>
        <p:spPr>
          <a:xfrm>
            <a:off x="5025532" y="1990789"/>
            <a:ext cx="2085233" cy="884858"/>
          </a:xfrm>
          <a:prstGeom prst="rect">
            <a:avLst/>
          </a:prstGeom>
        </p:spPr>
        <p:txBody>
          <a:bodyPr lIns="0" tIns="0" rIns="0" bIns="0" rtlCol="0" anchor="t">
            <a:spAutoFit/>
          </a:bodyPr>
          <a:lstStyle/>
          <a:p>
            <a:pPr>
              <a:lnSpc>
                <a:spcPts val="2312"/>
              </a:lnSpc>
            </a:pPr>
            <a:r>
              <a:rPr lang="en-US" sz="2486">
                <a:solidFill>
                  <a:srgbClr val="FFFFFF"/>
                </a:solidFill>
                <a:latin typeface="Open Sauce"/>
                <a:ea typeface="Open Sauce"/>
                <a:cs typeface="Open Sauce"/>
                <a:sym typeface="Open Sauce"/>
              </a:rPr>
              <a:t>Alumni Networking Night</a:t>
            </a:r>
          </a:p>
        </p:txBody>
      </p:sp>
      <p:grpSp>
        <p:nvGrpSpPr>
          <p:cNvPr id="8" name="Group 8"/>
          <p:cNvGrpSpPr/>
          <p:nvPr/>
        </p:nvGrpSpPr>
        <p:grpSpPr>
          <a:xfrm>
            <a:off x="2310352" y="1772118"/>
            <a:ext cx="2197006" cy="2820757"/>
            <a:chOff x="0" y="0"/>
            <a:chExt cx="4394012" cy="5641514"/>
          </a:xfrm>
        </p:grpSpPr>
        <p:grpSp>
          <p:nvGrpSpPr>
            <p:cNvPr id="9" name="Group 9"/>
            <p:cNvGrpSpPr/>
            <p:nvPr/>
          </p:nvGrpSpPr>
          <p:grpSpPr>
            <a:xfrm>
              <a:off x="0" y="0"/>
              <a:ext cx="4394012" cy="5641514"/>
              <a:chOff x="0" y="0"/>
              <a:chExt cx="867953" cy="1114373"/>
            </a:xfrm>
          </p:grpSpPr>
          <p:sp>
            <p:nvSpPr>
              <p:cNvPr id="10" name="Freeform 10"/>
              <p:cNvSpPr/>
              <p:nvPr/>
            </p:nvSpPr>
            <p:spPr>
              <a:xfrm>
                <a:off x="0" y="0"/>
                <a:ext cx="867953" cy="1114373"/>
              </a:xfrm>
              <a:custGeom>
                <a:avLst/>
                <a:gdLst/>
                <a:ahLst/>
                <a:cxnLst/>
                <a:rect l="l" t="t" r="r" b="b"/>
                <a:pathLst>
                  <a:path w="867953" h="1114373">
                    <a:moveTo>
                      <a:pt x="0" y="0"/>
                    </a:moveTo>
                    <a:lnTo>
                      <a:pt x="867953" y="0"/>
                    </a:lnTo>
                    <a:lnTo>
                      <a:pt x="867953" y="1114373"/>
                    </a:lnTo>
                    <a:lnTo>
                      <a:pt x="0" y="1114373"/>
                    </a:lnTo>
                    <a:close/>
                  </a:path>
                </a:pathLst>
              </a:custGeom>
              <a:solidFill>
                <a:srgbClr val="A28231"/>
              </a:solidFill>
            </p:spPr>
            <p:txBody>
              <a:bodyPr/>
              <a:lstStyle/>
              <a:p>
                <a:endParaRPr lang="en-US" sz="1200"/>
              </a:p>
            </p:txBody>
          </p:sp>
          <p:sp>
            <p:nvSpPr>
              <p:cNvPr id="11" name="TextBox 11"/>
              <p:cNvSpPr txBox="1"/>
              <p:nvPr/>
            </p:nvSpPr>
            <p:spPr>
              <a:xfrm>
                <a:off x="0" y="-57150"/>
                <a:ext cx="867953" cy="1171523"/>
              </a:xfrm>
              <a:prstGeom prst="rect">
                <a:avLst/>
              </a:prstGeom>
            </p:spPr>
            <p:txBody>
              <a:bodyPr lIns="33867" tIns="33867" rIns="33867" bIns="33867" rtlCol="0" anchor="ctr"/>
              <a:lstStyle/>
              <a:p>
                <a:pPr algn="ctr">
                  <a:lnSpc>
                    <a:spcPts val="1660"/>
                  </a:lnSpc>
                </a:pPr>
                <a:endParaRPr sz="1200"/>
              </a:p>
            </p:txBody>
          </p:sp>
        </p:grpSp>
        <p:sp>
          <p:nvSpPr>
            <p:cNvPr id="12" name="TextBox 12"/>
            <p:cNvSpPr txBox="1"/>
            <p:nvPr/>
          </p:nvSpPr>
          <p:spPr>
            <a:xfrm>
              <a:off x="330282" y="552576"/>
              <a:ext cx="3733452" cy="1036950"/>
            </a:xfrm>
            <a:prstGeom prst="rect">
              <a:avLst/>
            </a:prstGeom>
          </p:spPr>
          <p:txBody>
            <a:bodyPr lIns="0" tIns="0" rIns="0" bIns="0" rtlCol="0" anchor="t">
              <a:spAutoFit/>
            </a:bodyPr>
            <a:lstStyle/>
            <a:p>
              <a:pPr>
                <a:lnSpc>
                  <a:spcPts val="2003"/>
                </a:lnSpc>
              </a:pPr>
              <a:r>
                <a:rPr lang="en-US" sz="2384">
                  <a:solidFill>
                    <a:srgbClr val="FFFFFF"/>
                  </a:solidFill>
                  <a:latin typeface="Open Sauce"/>
                  <a:ea typeface="Open Sauce"/>
                  <a:cs typeface="Open Sauce"/>
                  <a:sym typeface="Open Sauce"/>
                </a:rPr>
                <a:t>Golden PASE 5K Color Run</a:t>
              </a:r>
            </a:p>
          </p:txBody>
        </p:sp>
      </p:grpSp>
      <p:grpSp>
        <p:nvGrpSpPr>
          <p:cNvPr id="13" name="Group 13"/>
          <p:cNvGrpSpPr/>
          <p:nvPr/>
        </p:nvGrpSpPr>
        <p:grpSpPr>
          <a:xfrm>
            <a:off x="7518984" y="1772118"/>
            <a:ext cx="2197006" cy="2820757"/>
            <a:chOff x="0" y="0"/>
            <a:chExt cx="867953" cy="1114373"/>
          </a:xfrm>
        </p:grpSpPr>
        <p:sp>
          <p:nvSpPr>
            <p:cNvPr id="14" name="Freeform 14"/>
            <p:cNvSpPr/>
            <p:nvPr/>
          </p:nvSpPr>
          <p:spPr>
            <a:xfrm>
              <a:off x="0" y="0"/>
              <a:ext cx="867953" cy="1114373"/>
            </a:xfrm>
            <a:custGeom>
              <a:avLst/>
              <a:gdLst/>
              <a:ahLst/>
              <a:cxnLst/>
              <a:rect l="l" t="t" r="r" b="b"/>
              <a:pathLst>
                <a:path w="867953" h="1114373">
                  <a:moveTo>
                    <a:pt x="0" y="0"/>
                  </a:moveTo>
                  <a:lnTo>
                    <a:pt x="867953" y="0"/>
                  </a:lnTo>
                  <a:lnTo>
                    <a:pt x="867953" y="1114373"/>
                  </a:lnTo>
                  <a:lnTo>
                    <a:pt x="0" y="1114373"/>
                  </a:lnTo>
                  <a:close/>
                </a:path>
              </a:pathLst>
            </a:custGeom>
            <a:solidFill>
              <a:srgbClr val="A28231"/>
            </a:solidFill>
          </p:spPr>
          <p:txBody>
            <a:bodyPr/>
            <a:lstStyle/>
            <a:p>
              <a:endParaRPr lang="en-US" sz="1200"/>
            </a:p>
          </p:txBody>
        </p:sp>
        <p:sp>
          <p:nvSpPr>
            <p:cNvPr id="15" name="TextBox 15"/>
            <p:cNvSpPr txBox="1"/>
            <p:nvPr/>
          </p:nvSpPr>
          <p:spPr>
            <a:xfrm>
              <a:off x="0" y="-57150"/>
              <a:ext cx="867953" cy="1171523"/>
            </a:xfrm>
            <a:prstGeom prst="rect">
              <a:avLst/>
            </a:prstGeom>
          </p:spPr>
          <p:txBody>
            <a:bodyPr lIns="33867" tIns="33867" rIns="33867" bIns="33867" rtlCol="0" anchor="ctr"/>
            <a:lstStyle/>
            <a:p>
              <a:pPr algn="ctr">
                <a:lnSpc>
                  <a:spcPts val="1660"/>
                </a:lnSpc>
              </a:pPr>
              <a:endParaRPr sz="1200"/>
            </a:p>
          </p:txBody>
        </p:sp>
      </p:grpSp>
      <p:sp>
        <p:nvSpPr>
          <p:cNvPr id="16" name="TextBox 16"/>
          <p:cNvSpPr txBox="1"/>
          <p:nvPr/>
        </p:nvSpPr>
        <p:spPr>
          <a:xfrm>
            <a:off x="7640515" y="1997139"/>
            <a:ext cx="2075475" cy="666849"/>
          </a:xfrm>
          <a:prstGeom prst="rect">
            <a:avLst/>
          </a:prstGeom>
        </p:spPr>
        <p:txBody>
          <a:bodyPr lIns="0" tIns="0" rIns="0" bIns="0" rtlCol="0" anchor="t">
            <a:spAutoFit/>
          </a:bodyPr>
          <a:lstStyle/>
          <a:p>
            <a:pPr>
              <a:lnSpc>
                <a:spcPts val="2573"/>
              </a:lnSpc>
            </a:pPr>
            <a:r>
              <a:rPr lang="en-US" sz="2766">
                <a:solidFill>
                  <a:srgbClr val="FFFFFF"/>
                </a:solidFill>
                <a:latin typeface="Open Sauce"/>
                <a:ea typeface="Open Sauce"/>
                <a:cs typeface="Open Sauce"/>
                <a:sym typeface="Open Sauce"/>
              </a:rPr>
              <a:t>Online Events</a:t>
            </a:r>
          </a:p>
        </p:txBody>
      </p:sp>
      <p:sp>
        <p:nvSpPr>
          <p:cNvPr id="17" name="Freeform 17"/>
          <p:cNvSpPr/>
          <p:nvPr/>
        </p:nvSpPr>
        <p:spPr>
          <a:xfrm>
            <a:off x="8029556" y="2983155"/>
            <a:ext cx="1175862" cy="1181771"/>
          </a:xfrm>
          <a:custGeom>
            <a:avLst/>
            <a:gdLst/>
            <a:ahLst/>
            <a:cxnLst/>
            <a:rect l="l" t="t" r="r" b="b"/>
            <a:pathLst>
              <a:path w="1763793" h="1772656">
                <a:moveTo>
                  <a:pt x="0" y="0"/>
                </a:moveTo>
                <a:lnTo>
                  <a:pt x="1763792" y="0"/>
                </a:lnTo>
                <a:lnTo>
                  <a:pt x="1763792" y="1772656"/>
                </a:lnTo>
                <a:lnTo>
                  <a:pt x="0" y="17726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8" name="Freeform 18"/>
          <p:cNvSpPr/>
          <p:nvPr/>
        </p:nvSpPr>
        <p:spPr>
          <a:xfrm>
            <a:off x="2866030" y="3343491"/>
            <a:ext cx="1085650" cy="1061223"/>
          </a:xfrm>
          <a:custGeom>
            <a:avLst/>
            <a:gdLst/>
            <a:ahLst/>
            <a:cxnLst/>
            <a:rect l="l" t="t" r="r" b="b"/>
            <a:pathLst>
              <a:path w="1628475" h="1591834">
                <a:moveTo>
                  <a:pt x="0" y="0"/>
                </a:moveTo>
                <a:lnTo>
                  <a:pt x="1628475" y="0"/>
                </a:lnTo>
                <a:lnTo>
                  <a:pt x="1628475" y="1591834"/>
                </a:lnTo>
                <a:lnTo>
                  <a:pt x="0" y="15918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grpSp>
        <p:nvGrpSpPr>
          <p:cNvPr id="19" name="Group 19"/>
          <p:cNvGrpSpPr/>
          <p:nvPr/>
        </p:nvGrpSpPr>
        <p:grpSpPr>
          <a:xfrm>
            <a:off x="1217503" y="4869069"/>
            <a:ext cx="10163007" cy="1680348"/>
            <a:chOff x="0" y="76200"/>
            <a:chExt cx="20326013" cy="3360696"/>
          </a:xfrm>
        </p:grpSpPr>
        <p:sp>
          <p:nvSpPr>
            <p:cNvPr id="20" name="TextBox 20"/>
            <p:cNvSpPr txBox="1"/>
            <p:nvPr/>
          </p:nvSpPr>
          <p:spPr>
            <a:xfrm>
              <a:off x="1448724" y="76200"/>
              <a:ext cx="16616541" cy="948978"/>
            </a:xfrm>
            <a:prstGeom prst="rect">
              <a:avLst/>
            </a:prstGeom>
          </p:spPr>
          <p:txBody>
            <a:bodyPr lIns="0" tIns="0" rIns="0" bIns="0" rtlCol="0" anchor="t">
              <a:spAutoFit/>
            </a:bodyPr>
            <a:lstStyle/>
            <a:p>
              <a:pPr algn="ctr">
                <a:lnSpc>
                  <a:spcPts val="3710"/>
                </a:lnSpc>
                <a:spcBef>
                  <a:spcPct val="0"/>
                </a:spcBef>
              </a:pPr>
              <a:r>
                <a:rPr lang="en-US" sz="3467" b="1">
                  <a:solidFill>
                    <a:srgbClr val="A28231"/>
                  </a:solidFill>
                  <a:latin typeface="Open Sauce Bold"/>
                  <a:ea typeface="Open Sauce Bold"/>
                  <a:cs typeface="Open Sauce Bold"/>
                  <a:sym typeface="Open Sauce Bold"/>
                </a:rPr>
                <a:t>Ways to Engage</a:t>
              </a:r>
            </a:p>
          </p:txBody>
        </p:sp>
        <p:sp>
          <p:nvSpPr>
            <p:cNvPr id="21" name="TextBox 21"/>
            <p:cNvSpPr txBox="1"/>
            <p:nvPr/>
          </p:nvSpPr>
          <p:spPr>
            <a:xfrm>
              <a:off x="0" y="1289898"/>
              <a:ext cx="20326013" cy="2146998"/>
            </a:xfrm>
            <a:prstGeom prst="rect">
              <a:avLst/>
            </a:prstGeom>
          </p:spPr>
          <p:txBody>
            <a:bodyPr lIns="0" tIns="0" rIns="0" bIns="0" rtlCol="0" anchor="t">
              <a:spAutoFit/>
            </a:bodyPr>
            <a:lstStyle/>
            <a:p>
              <a:pPr algn="ctr">
                <a:lnSpc>
                  <a:spcPts val="2887"/>
                </a:lnSpc>
                <a:spcBef>
                  <a:spcPct val="0"/>
                </a:spcBef>
              </a:pPr>
              <a:r>
                <a:rPr lang="en-US" sz="1739">
                  <a:solidFill>
                    <a:srgbClr val="000000"/>
                  </a:solidFill>
                  <a:latin typeface="Open Sauce Light"/>
                  <a:ea typeface="Open Sauce Light"/>
                  <a:cs typeface="Open Sauce Light"/>
                  <a:sym typeface="Open Sauce Light"/>
                </a:rPr>
                <a:t>The top goals for student engagement are focused on mentorship, professional development, traditions and the gateway from student to alumni. We aim to create an experience as students that is meaningful and impactful that encourages them to stay engaged as alumni.</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B5D2-EE25-E85A-207B-40388DCB07D7}"/>
              </a:ext>
            </a:extLst>
          </p:cNvPr>
          <p:cNvSpPr>
            <a:spLocks noGrp="1"/>
          </p:cNvSpPr>
          <p:nvPr>
            <p:ph type="ctrTitle"/>
          </p:nvPr>
        </p:nvSpPr>
        <p:spPr>
          <a:xfrm>
            <a:off x="1043554" y="369937"/>
            <a:ext cx="9234309" cy="512448"/>
          </a:xfrm>
        </p:spPr>
        <p:txBody>
          <a:bodyPr/>
          <a:lstStyle/>
          <a:p>
            <a:r>
              <a:rPr lang="en-US">
                <a:latin typeface="+mj-lt"/>
              </a:rPr>
              <a:t>Purdue Alumni Clubs Forum</a:t>
            </a:r>
          </a:p>
        </p:txBody>
      </p:sp>
      <p:sp>
        <p:nvSpPr>
          <p:cNvPr id="3" name="Subtitle 2">
            <a:extLst>
              <a:ext uri="{FF2B5EF4-FFF2-40B4-BE49-F238E27FC236}">
                <a16:creationId xmlns:a16="http://schemas.microsoft.com/office/drawing/2014/main" id="{9FA967A2-311E-2189-8A6E-E0583323104B}"/>
              </a:ext>
            </a:extLst>
          </p:cNvPr>
          <p:cNvSpPr>
            <a:spLocks noGrp="1"/>
          </p:cNvSpPr>
          <p:nvPr>
            <p:ph type="subTitle" idx="1"/>
          </p:nvPr>
        </p:nvSpPr>
        <p:spPr>
          <a:xfrm>
            <a:off x="1043553" y="1345167"/>
            <a:ext cx="7321993" cy="369332"/>
          </a:xfrm>
        </p:spPr>
        <p:txBody>
          <a:bodyPr/>
          <a:lstStyle/>
          <a:p>
            <a:r>
              <a:rPr lang="en-US" sz="2400">
                <a:latin typeface="Franklin Gothic Medium" panose="020B0603020102020204" pitchFamily="34" charset="0"/>
              </a:rPr>
              <a:t>Reminders &amp; Instructions</a:t>
            </a:r>
          </a:p>
        </p:txBody>
      </p:sp>
      <p:sp>
        <p:nvSpPr>
          <p:cNvPr id="4" name="Text Placeholder 3">
            <a:extLst>
              <a:ext uri="{FF2B5EF4-FFF2-40B4-BE49-F238E27FC236}">
                <a16:creationId xmlns:a16="http://schemas.microsoft.com/office/drawing/2014/main" id="{03B5A639-23EA-6ED3-34F2-9F4AE9912090}"/>
              </a:ext>
            </a:extLst>
          </p:cNvPr>
          <p:cNvSpPr>
            <a:spLocks noGrp="1"/>
          </p:cNvSpPr>
          <p:nvPr>
            <p:ph type="body" sz="quarter" idx="14"/>
          </p:nvPr>
        </p:nvSpPr>
        <p:spPr>
          <a:xfrm>
            <a:off x="1043553" y="2101296"/>
            <a:ext cx="10625438" cy="3411537"/>
          </a:xfrm>
        </p:spPr>
        <p:txBody>
          <a:bodyPr/>
          <a:lstStyle/>
          <a:p>
            <a:r>
              <a:rPr lang="en-US" sz="2200" b="1">
                <a:latin typeface="Franklin Gothic Medium" panose="020B0603020102020204" pitchFamily="34" charset="0"/>
              </a:rPr>
              <a:t>This forum is being recorded to share along with slides and chat content </a:t>
            </a:r>
          </a:p>
          <a:p>
            <a:endParaRPr lang="en-US" sz="2200" b="1">
              <a:latin typeface="Franklin Gothic Medium" panose="020B0603020102020204" pitchFamily="34" charset="0"/>
            </a:endParaRPr>
          </a:p>
          <a:p>
            <a:r>
              <a:rPr lang="en-US" sz="2200" b="1">
                <a:latin typeface="Franklin Gothic Medium" panose="020B0603020102020204" pitchFamily="34" charset="0"/>
              </a:rPr>
              <a:t>Participants will be muted </a:t>
            </a:r>
          </a:p>
          <a:p>
            <a:endParaRPr lang="en-US" sz="2200" b="1">
              <a:latin typeface="Franklin Gothic Medium" panose="020B0603020102020204" pitchFamily="34" charset="0"/>
            </a:endParaRPr>
          </a:p>
          <a:p>
            <a:r>
              <a:rPr lang="en-US" sz="2200" b="1">
                <a:latin typeface="Franklin Gothic Medium" panose="020B0603020102020204" pitchFamily="34" charset="0"/>
              </a:rPr>
              <a:t>Questions should be submitted using the chat function</a:t>
            </a:r>
          </a:p>
          <a:p>
            <a:endParaRPr lang="en-US"/>
          </a:p>
        </p:txBody>
      </p:sp>
    </p:spTree>
    <p:extLst>
      <p:ext uri="{BB962C8B-B14F-4D97-AF65-F5344CB8AC3E}">
        <p14:creationId xmlns:p14="http://schemas.microsoft.com/office/powerpoint/2010/main" val="1029169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8116" y="1505167"/>
            <a:ext cx="1694670" cy="1694663"/>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25030" b="-25030"/>
              </a:stretch>
            </a:blipFill>
          </p:spPr>
          <p:txBody>
            <a:bodyPr/>
            <a:lstStyle/>
            <a:p>
              <a:endParaRPr lang="en-US" sz="1200"/>
            </a:p>
          </p:txBody>
        </p:sp>
      </p:grpSp>
      <p:grpSp>
        <p:nvGrpSpPr>
          <p:cNvPr id="4" name="Group 4"/>
          <p:cNvGrpSpPr/>
          <p:nvPr/>
        </p:nvGrpSpPr>
        <p:grpSpPr>
          <a:xfrm>
            <a:off x="7018496" y="1505167"/>
            <a:ext cx="1694670" cy="1694663"/>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b="-49813"/>
              </a:stretch>
            </a:blipFill>
          </p:spPr>
          <p:txBody>
            <a:bodyPr/>
            <a:lstStyle/>
            <a:p>
              <a:endParaRPr lang="en-US" sz="1200"/>
            </a:p>
          </p:txBody>
        </p:sp>
      </p:grpSp>
      <p:sp>
        <p:nvSpPr>
          <p:cNvPr id="6" name="TextBox 6"/>
          <p:cNvSpPr txBox="1"/>
          <p:nvPr/>
        </p:nvSpPr>
        <p:spPr>
          <a:xfrm>
            <a:off x="3058278" y="4045580"/>
            <a:ext cx="3503087" cy="702693"/>
          </a:xfrm>
          <a:prstGeom prst="rect">
            <a:avLst/>
          </a:prstGeom>
        </p:spPr>
        <p:txBody>
          <a:bodyPr lIns="0" tIns="0" rIns="0" bIns="0" rtlCol="0" anchor="t">
            <a:spAutoFit/>
          </a:bodyPr>
          <a:lstStyle/>
          <a:p>
            <a:pPr>
              <a:lnSpc>
                <a:spcPts val="2949"/>
              </a:lnSpc>
            </a:pPr>
            <a:r>
              <a:rPr lang="en-US" sz="1776" b="1">
                <a:solidFill>
                  <a:srgbClr val="000000"/>
                </a:solidFill>
                <a:latin typeface="Open Sauce Bold"/>
                <a:ea typeface="Open Sauce Bold"/>
                <a:cs typeface="Open Sauce Bold"/>
                <a:sym typeface="Open Sauce Bold"/>
              </a:rPr>
              <a:t>Director Student Engagement/</a:t>
            </a:r>
          </a:p>
          <a:p>
            <a:pPr>
              <a:lnSpc>
                <a:spcPts val="2949"/>
              </a:lnSpc>
              <a:spcBef>
                <a:spcPct val="0"/>
              </a:spcBef>
            </a:pPr>
            <a:r>
              <a:rPr lang="en-US" sz="1776" b="1">
                <a:solidFill>
                  <a:srgbClr val="000000"/>
                </a:solidFill>
                <a:latin typeface="Open Sauce Bold"/>
                <a:ea typeface="Open Sauce Bold"/>
                <a:cs typeface="Open Sauce Bold"/>
                <a:sym typeface="Open Sauce Bold"/>
              </a:rPr>
              <a:t>Welcome Center</a:t>
            </a:r>
          </a:p>
        </p:txBody>
      </p:sp>
      <p:sp>
        <p:nvSpPr>
          <p:cNvPr id="7" name="TextBox 7"/>
          <p:cNvSpPr txBox="1"/>
          <p:nvPr/>
        </p:nvSpPr>
        <p:spPr>
          <a:xfrm>
            <a:off x="3058116" y="4816965"/>
            <a:ext cx="3503249" cy="1566519"/>
          </a:xfrm>
          <a:prstGeom prst="rect">
            <a:avLst/>
          </a:prstGeom>
        </p:spPr>
        <p:txBody>
          <a:bodyPr lIns="0" tIns="0" rIns="0" bIns="0" rtlCol="0" anchor="t">
            <a:spAutoFit/>
          </a:bodyPr>
          <a:lstStyle/>
          <a:p>
            <a:pPr>
              <a:lnSpc>
                <a:spcPts val="2483"/>
              </a:lnSpc>
            </a:pPr>
            <a:r>
              <a:rPr lang="en-US" sz="1495">
                <a:solidFill>
                  <a:srgbClr val="000000"/>
                </a:solidFill>
                <a:latin typeface="Open Sauce Light"/>
                <a:ea typeface="Open Sauce Light"/>
                <a:cs typeface="Open Sauce Light"/>
                <a:sym typeface="Open Sauce Light"/>
              </a:rPr>
              <a:t>cesmith@purdueforlife.org</a:t>
            </a:r>
          </a:p>
          <a:p>
            <a:pPr>
              <a:lnSpc>
                <a:spcPts val="2483"/>
              </a:lnSpc>
            </a:pPr>
            <a:endParaRPr lang="en-US" sz="1495">
              <a:solidFill>
                <a:srgbClr val="000000"/>
              </a:solidFill>
              <a:latin typeface="Open Sauce Light"/>
              <a:ea typeface="Open Sauce Light"/>
              <a:cs typeface="Open Sauce Light"/>
              <a:sym typeface="Open Sauce Light"/>
            </a:endParaRPr>
          </a:p>
          <a:p>
            <a:pPr>
              <a:lnSpc>
                <a:spcPts val="2483"/>
              </a:lnSpc>
            </a:pPr>
            <a:r>
              <a:rPr lang="en-US" sz="1495">
                <a:solidFill>
                  <a:srgbClr val="000000"/>
                </a:solidFill>
                <a:latin typeface="Open Sauce Light"/>
                <a:ea typeface="Open Sauce Light"/>
                <a:cs typeface="Open Sauce Light"/>
                <a:sym typeface="Open Sauce Light"/>
              </a:rPr>
              <a:t>Master, Educational Psychology ‘22</a:t>
            </a:r>
          </a:p>
          <a:p>
            <a:pPr>
              <a:lnSpc>
                <a:spcPts val="2483"/>
              </a:lnSpc>
            </a:pPr>
            <a:r>
              <a:rPr lang="en-US" sz="1495">
                <a:solidFill>
                  <a:srgbClr val="000000"/>
                </a:solidFill>
                <a:latin typeface="Open Sauce Light"/>
                <a:ea typeface="Open Sauce Light"/>
                <a:cs typeface="Open Sauce Light"/>
                <a:sym typeface="Open Sauce Light"/>
              </a:rPr>
              <a:t>Bachelor, Special Education, ‘00</a:t>
            </a:r>
          </a:p>
          <a:p>
            <a:pPr>
              <a:lnSpc>
                <a:spcPts val="2483"/>
              </a:lnSpc>
              <a:spcBef>
                <a:spcPct val="0"/>
              </a:spcBef>
            </a:pPr>
            <a:endParaRPr lang="en-US" sz="1495">
              <a:solidFill>
                <a:srgbClr val="000000"/>
              </a:solidFill>
              <a:latin typeface="Open Sauce Light"/>
              <a:ea typeface="Open Sauce Light"/>
              <a:cs typeface="Open Sauce Light"/>
              <a:sym typeface="Open Sauce Light"/>
            </a:endParaRPr>
          </a:p>
        </p:txBody>
      </p:sp>
      <p:sp>
        <p:nvSpPr>
          <p:cNvPr id="8" name="TextBox 8"/>
          <p:cNvSpPr txBox="1"/>
          <p:nvPr/>
        </p:nvSpPr>
        <p:spPr>
          <a:xfrm>
            <a:off x="3058278" y="3593872"/>
            <a:ext cx="2638881" cy="384721"/>
          </a:xfrm>
          <a:prstGeom prst="rect">
            <a:avLst/>
          </a:prstGeom>
        </p:spPr>
        <p:txBody>
          <a:bodyPr lIns="0" tIns="0" rIns="0" bIns="0" rtlCol="0" anchor="t">
            <a:spAutoFit/>
          </a:bodyPr>
          <a:lstStyle/>
          <a:p>
            <a:pPr>
              <a:lnSpc>
                <a:spcPts val="3001"/>
              </a:lnSpc>
              <a:spcBef>
                <a:spcPct val="0"/>
              </a:spcBef>
            </a:pPr>
            <a:r>
              <a:rPr lang="en-US" sz="2805" b="1">
                <a:solidFill>
                  <a:srgbClr val="CFB991"/>
                </a:solidFill>
                <a:latin typeface="Open Sauce Bold"/>
                <a:ea typeface="Open Sauce Bold"/>
                <a:cs typeface="Open Sauce Bold"/>
                <a:sym typeface="Open Sauce Bold"/>
              </a:rPr>
              <a:t>Carol Smith</a:t>
            </a:r>
          </a:p>
        </p:txBody>
      </p:sp>
      <p:sp>
        <p:nvSpPr>
          <p:cNvPr id="9" name="TextBox 9"/>
          <p:cNvSpPr txBox="1"/>
          <p:nvPr/>
        </p:nvSpPr>
        <p:spPr>
          <a:xfrm>
            <a:off x="685800" y="762000"/>
            <a:ext cx="10820400" cy="743793"/>
          </a:xfrm>
          <a:prstGeom prst="rect">
            <a:avLst/>
          </a:prstGeom>
        </p:spPr>
        <p:txBody>
          <a:bodyPr lIns="0" tIns="0" rIns="0" bIns="0" rtlCol="0" anchor="t">
            <a:spAutoFit/>
          </a:bodyPr>
          <a:lstStyle/>
          <a:p>
            <a:pPr algn="ctr">
              <a:lnSpc>
                <a:spcPts val="5778"/>
              </a:lnSpc>
              <a:spcBef>
                <a:spcPct val="0"/>
              </a:spcBef>
            </a:pPr>
            <a:r>
              <a:rPr lang="en-US" sz="5400">
                <a:solidFill>
                  <a:srgbClr val="CFB991"/>
                </a:solidFill>
                <a:latin typeface="Open Sauce Light"/>
                <a:ea typeface="Open Sauce Light"/>
                <a:cs typeface="Open Sauce Light"/>
                <a:sym typeface="Open Sauce Light"/>
              </a:rPr>
              <a:t>Contact Information</a:t>
            </a:r>
          </a:p>
        </p:txBody>
      </p:sp>
      <p:sp>
        <p:nvSpPr>
          <p:cNvPr id="10" name="TextBox 10"/>
          <p:cNvSpPr txBox="1"/>
          <p:nvPr/>
        </p:nvSpPr>
        <p:spPr>
          <a:xfrm>
            <a:off x="7018659" y="4045580"/>
            <a:ext cx="3503087" cy="702693"/>
          </a:xfrm>
          <a:prstGeom prst="rect">
            <a:avLst/>
          </a:prstGeom>
        </p:spPr>
        <p:txBody>
          <a:bodyPr lIns="0" tIns="0" rIns="0" bIns="0" rtlCol="0" anchor="t">
            <a:spAutoFit/>
          </a:bodyPr>
          <a:lstStyle/>
          <a:p>
            <a:pPr>
              <a:lnSpc>
                <a:spcPts val="2949"/>
              </a:lnSpc>
              <a:spcBef>
                <a:spcPct val="0"/>
              </a:spcBef>
            </a:pPr>
            <a:r>
              <a:rPr lang="en-US" sz="1776" b="1">
                <a:solidFill>
                  <a:srgbClr val="000000"/>
                </a:solidFill>
                <a:latin typeface="Open Sauce Bold"/>
                <a:ea typeface="Open Sauce Bold"/>
                <a:cs typeface="Open Sauce Bold"/>
                <a:sym typeface="Open Sauce Bold"/>
              </a:rPr>
              <a:t>Vice President Engagement &amp; Volunteerism </a:t>
            </a:r>
          </a:p>
        </p:txBody>
      </p:sp>
      <p:sp>
        <p:nvSpPr>
          <p:cNvPr id="11" name="TextBox 11"/>
          <p:cNvSpPr txBox="1"/>
          <p:nvPr/>
        </p:nvSpPr>
        <p:spPr>
          <a:xfrm>
            <a:off x="7018496" y="4816965"/>
            <a:ext cx="3503249" cy="1566519"/>
          </a:xfrm>
          <a:prstGeom prst="rect">
            <a:avLst/>
          </a:prstGeom>
        </p:spPr>
        <p:txBody>
          <a:bodyPr lIns="0" tIns="0" rIns="0" bIns="0" rtlCol="0" anchor="t">
            <a:spAutoFit/>
          </a:bodyPr>
          <a:lstStyle/>
          <a:p>
            <a:pPr>
              <a:lnSpc>
                <a:spcPts val="2483"/>
              </a:lnSpc>
            </a:pPr>
            <a:r>
              <a:rPr lang="en-US" sz="1495">
                <a:solidFill>
                  <a:srgbClr val="000000"/>
                </a:solidFill>
                <a:latin typeface="Open Sauce"/>
                <a:ea typeface="Open Sauce"/>
                <a:cs typeface="Open Sauce"/>
                <a:sym typeface="Open Sauce"/>
              </a:rPr>
              <a:t>coffey39@purdue.edu</a:t>
            </a:r>
          </a:p>
          <a:p>
            <a:pPr>
              <a:lnSpc>
                <a:spcPts val="2483"/>
              </a:lnSpc>
            </a:pPr>
            <a:endParaRPr lang="en-US" sz="1495">
              <a:solidFill>
                <a:srgbClr val="000000"/>
              </a:solidFill>
              <a:latin typeface="Open Sauce"/>
              <a:ea typeface="Open Sauce"/>
              <a:cs typeface="Open Sauce"/>
              <a:sym typeface="Open Sauce"/>
            </a:endParaRPr>
          </a:p>
          <a:p>
            <a:pPr>
              <a:lnSpc>
                <a:spcPts val="2483"/>
              </a:lnSpc>
            </a:pPr>
            <a:r>
              <a:rPr lang="en-US" sz="1495">
                <a:solidFill>
                  <a:srgbClr val="000000"/>
                </a:solidFill>
                <a:latin typeface="Open Sauce"/>
                <a:ea typeface="Open Sauce"/>
                <a:cs typeface="Open Sauce"/>
                <a:sym typeface="Open Sauce"/>
              </a:rPr>
              <a:t>Finance and Political Science ‘27</a:t>
            </a:r>
          </a:p>
          <a:p>
            <a:pPr>
              <a:lnSpc>
                <a:spcPts val="2483"/>
              </a:lnSpc>
            </a:pPr>
            <a:endParaRPr lang="en-US" sz="1495">
              <a:solidFill>
                <a:srgbClr val="000000"/>
              </a:solidFill>
              <a:latin typeface="Open Sauce"/>
              <a:ea typeface="Open Sauce"/>
              <a:cs typeface="Open Sauce"/>
              <a:sym typeface="Open Sauce"/>
            </a:endParaRPr>
          </a:p>
          <a:p>
            <a:pPr>
              <a:lnSpc>
                <a:spcPts val="2483"/>
              </a:lnSpc>
              <a:spcBef>
                <a:spcPct val="0"/>
              </a:spcBef>
            </a:pPr>
            <a:endParaRPr lang="en-US" sz="1495">
              <a:solidFill>
                <a:srgbClr val="000000"/>
              </a:solidFill>
              <a:latin typeface="Open Sauce"/>
              <a:ea typeface="Open Sauce"/>
              <a:cs typeface="Open Sauce"/>
              <a:sym typeface="Open Sauce"/>
            </a:endParaRPr>
          </a:p>
        </p:txBody>
      </p:sp>
      <p:sp>
        <p:nvSpPr>
          <p:cNvPr id="12" name="TextBox 12"/>
          <p:cNvSpPr txBox="1"/>
          <p:nvPr/>
        </p:nvSpPr>
        <p:spPr>
          <a:xfrm>
            <a:off x="7018658" y="3593872"/>
            <a:ext cx="3744261" cy="384721"/>
          </a:xfrm>
          <a:prstGeom prst="rect">
            <a:avLst/>
          </a:prstGeom>
        </p:spPr>
        <p:txBody>
          <a:bodyPr lIns="0" tIns="0" rIns="0" bIns="0" rtlCol="0" anchor="t">
            <a:spAutoFit/>
          </a:bodyPr>
          <a:lstStyle/>
          <a:p>
            <a:pPr>
              <a:lnSpc>
                <a:spcPts val="3001"/>
              </a:lnSpc>
              <a:spcBef>
                <a:spcPct val="0"/>
              </a:spcBef>
            </a:pPr>
            <a:r>
              <a:rPr lang="en-US" sz="2805" b="1">
                <a:solidFill>
                  <a:srgbClr val="CFB991"/>
                </a:solidFill>
                <a:latin typeface="Open Sauce Bold"/>
                <a:ea typeface="Open Sauce Bold"/>
                <a:cs typeface="Open Sauce Bold"/>
                <a:sym typeface="Open Sauce Bold"/>
              </a:rPr>
              <a:t>Bennett Coffey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4995-7623-54D3-631A-67F601E9E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C819E-D27D-0602-7421-CAA4EB38512A}"/>
              </a:ext>
            </a:extLst>
          </p:cNvPr>
          <p:cNvSpPr>
            <a:spLocks noGrp="1"/>
          </p:cNvSpPr>
          <p:nvPr>
            <p:ph type="title"/>
          </p:nvPr>
        </p:nvSpPr>
        <p:spPr>
          <a:xfrm>
            <a:off x="1023257" y="2337582"/>
            <a:ext cx="9822194" cy="739886"/>
          </a:xfrm>
        </p:spPr>
        <p:txBody>
          <a:bodyPr/>
          <a:lstStyle/>
          <a:p>
            <a:r>
              <a:rPr lang="en-US">
                <a:latin typeface="+mj-lt"/>
              </a:rPr>
              <a:t>Purdue Day of Giving (</a:t>
            </a:r>
            <a:r>
              <a:rPr lang="en-US" err="1">
                <a:latin typeface="+mj-lt"/>
              </a:rPr>
              <a:t>PDoG</a:t>
            </a:r>
            <a:r>
              <a:rPr lang="en-US">
                <a:latin typeface="+mj-lt"/>
              </a:rPr>
              <a:t>): Latest Updates</a:t>
            </a:r>
            <a:r>
              <a:rPr lang="en-US" sz="4000">
                <a:latin typeface="+mj-lt"/>
              </a:rPr>
              <a:t> </a:t>
            </a:r>
            <a:br>
              <a:rPr lang="en-US" sz="4000">
                <a:latin typeface="+mj-lt"/>
              </a:rPr>
            </a:br>
            <a:endParaRPr lang="en-US" sz="4000">
              <a:latin typeface="+mj-lt"/>
            </a:endParaRPr>
          </a:p>
        </p:txBody>
      </p:sp>
    </p:spTree>
    <p:extLst>
      <p:ext uri="{BB962C8B-B14F-4D97-AF65-F5344CB8AC3E}">
        <p14:creationId xmlns:p14="http://schemas.microsoft.com/office/powerpoint/2010/main" val="1764900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B8FF7-373A-FFBF-5A8F-A8721A8BFD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A2B808-7188-254F-1902-ADEADD9FC75A}"/>
              </a:ext>
            </a:extLst>
          </p:cNvPr>
          <p:cNvSpPr>
            <a:spLocks noGrp="1"/>
          </p:cNvSpPr>
          <p:nvPr>
            <p:ph type="ctrTitle"/>
          </p:nvPr>
        </p:nvSpPr>
        <p:spPr>
          <a:xfrm>
            <a:off x="1043553" y="442674"/>
            <a:ext cx="9234309" cy="997196"/>
          </a:xfrm>
        </p:spPr>
        <p:txBody>
          <a:bodyPr/>
          <a:lstStyle/>
          <a:p>
            <a:r>
              <a:rPr lang="en-US">
                <a:solidFill>
                  <a:schemeClr val="accent1"/>
                </a:solidFill>
                <a:latin typeface="Acumin Pro ExtraCondensed"/>
              </a:rPr>
              <a:t>Purdue Day of Giving (</a:t>
            </a:r>
            <a:r>
              <a:rPr lang="en-US" err="1">
                <a:solidFill>
                  <a:schemeClr val="accent1"/>
                </a:solidFill>
                <a:latin typeface="Acumin Pro ExtraCondensed"/>
              </a:rPr>
              <a:t>PDoG</a:t>
            </a:r>
            <a:r>
              <a:rPr lang="en-US">
                <a:solidFill>
                  <a:schemeClr val="accent1"/>
                </a:solidFill>
                <a:latin typeface="Acumin Pro ExtraCondensed"/>
              </a:rPr>
              <a:t>) – Resources </a:t>
            </a:r>
            <a:endParaRPr lang="en-US" b="0" i="0">
              <a:solidFill>
                <a:schemeClr val="accent1"/>
              </a:solidFill>
              <a:latin typeface="Acumin Pro ExtraCondensed"/>
            </a:endParaRPr>
          </a:p>
          <a:p>
            <a:endParaRPr lang="en-US"/>
          </a:p>
        </p:txBody>
      </p:sp>
      <p:sp>
        <p:nvSpPr>
          <p:cNvPr id="8" name="TextBox 7">
            <a:extLst>
              <a:ext uri="{FF2B5EF4-FFF2-40B4-BE49-F238E27FC236}">
                <a16:creationId xmlns:a16="http://schemas.microsoft.com/office/drawing/2014/main" id="{3C2D6013-46AE-0BA5-5E8F-2C07DE06C003}"/>
              </a:ext>
            </a:extLst>
          </p:cNvPr>
          <p:cNvSpPr txBox="1"/>
          <p:nvPr/>
        </p:nvSpPr>
        <p:spPr>
          <a:xfrm>
            <a:off x="460665" y="1145328"/>
            <a:ext cx="10878577" cy="4524315"/>
          </a:xfrm>
          <a:prstGeom prst="rect">
            <a:avLst/>
          </a:prstGeom>
          <a:noFill/>
        </p:spPr>
        <p:txBody>
          <a:bodyPr wrap="square" lIns="91440" tIns="45720" rIns="91440" bIns="45720" rtlCol="0" anchor="t">
            <a:spAutoFit/>
          </a:bodyPr>
          <a:lstStyle/>
          <a:p>
            <a:r>
              <a:rPr lang="en-US" sz="2400">
                <a:solidFill>
                  <a:schemeClr val="bg1"/>
                </a:solidFill>
                <a:latin typeface="Franklin Gothic Medium"/>
              </a:rPr>
              <a:t>Reminders:</a:t>
            </a:r>
          </a:p>
          <a:p>
            <a:pPr marL="342900" indent="-342900">
              <a:buFont typeface="Arial"/>
              <a:buChar char="•"/>
            </a:pPr>
            <a:r>
              <a:rPr lang="en-US" sz="2400">
                <a:solidFill>
                  <a:schemeClr val="bg1"/>
                </a:solidFill>
                <a:latin typeface="Franklin Gothic Medium"/>
              </a:rPr>
              <a:t>The Purdue Day of Giving Website is live! </a:t>
            </a:r>
            <a:r>
              <a:rPr lang="en-US" sz="2400">
                <a:solidFill>
                  <a:schemeClr val="bg1"/>
                </a:solidFill>
                <a:latin typeface="Franklin Gothic Medium"/>
                <a:hlinkClick r:id="rId3">
                  <a:extLst>
                    <a:ext uri="{A12FA001-AC4F-418D-AE19-62706E023703}">
                      <ahyp:hlinkClr xmlns:ahyp="http://schemas.microsoft.com/office/drawing/2018/hyperlinkcolor" val="tx"/>
                    </a:ext>
                  </a:extLst>
                </a:hlinkClick>
              </a:rPr>
              <a:t>https://dayofgiving.purdue.edu/</a:t>
            </a:r>
            <a:endParaRPr lang="en-US" sz="2400">
              <a:solidFill>
                <a:schemeClr val="bg1"/>
              </a:solidFill>
              <a:latin typeface="Franklin Gothic Medium"/>
            </a:endParaRPr>
          </a:p>
          <a:p>
            <a:pPr marL="800100" lvl="1" indent="-342900">
              <a:buFont typeface="Arial"/>
              <a:buChar char="•"/>
            </a:pPr>
            <a:r>
              <a:rPr lang="en-US" sz="2400" b="1">
                <a:solidFill>
                  <a:schemeClr val="bg1"/>
                </a:solidFill>
                <a:latin typeface="Franklin Gothic Medium"/>
              </a:rPr>
              <a:t>Access Toolkit =&gt; </a:t>
            </a:r>
            <a:r>
              <a:rPr lang="en-US" sz="2400" b="1">
                <a:solidFill>
                  <a:srgbClr val="0070C0"/>
                </a:solidFill>
                <a:latin typeface="Franklin Gothic Medium"/>
                <a:hlinkClick r:id="rId4">
                  <a:extLst>
                    <a:ext uri="{A12FA001-AC4F-418D-AE19-62706E023703}">
                      <ahyp:hlinkClr xmlns:ahyp="http://schemas.microsoft.com/office/drawing/2018/hyperlinkcolor" val="tx"/>
                    </a:ext>
                  </a:extLst>
                </a:hlinkClick>
              </a:rPr>
              <a:t>Here</a:t>
            </a:r>
            <a:endParaRPr lang="en-US" sz="2400">
              <a:solidFill>
                <a:srgbClr val="0070C0"/>
              </a:solidFill>
              <a:latin typeface="Franklin Gothic Medium"/>
            </a:endParaRPr>
          </a:p>
          <a:p>
            <a:pPr marL="1257300" lvl="2" indent="-342900">
              <a:buFont typeface="Wingdings"/>
              <a:buChar char="§"/>
            </a:pPr>
            <a:r>
              <a:rPr lang="en-US" sz="2400">
                <a:solidFill>
                  <a:schemeClr val="bg1"/>
                </a:solidFill>
                <a:latin typeface="Franklin Gothic Medium"/>
              </a:rPr>
              <a:t>The toolkit has access to:</a:t>
            </a:r>
          </a:p>
          <a:p>
            <a:pPr marL="1657350" lvl="3" indent="-285750">
              <a:buFont typeface="Arial" panose="020B0604020202020204" pitchFamily="34" charset="0"/>
              <a:buChar char="•"/>
            </a:pPr>
            <a:r>
              <a:rPr lang="en-US" sz="2400">
                <a:solidFill>
                  <a:schemeClr val="bg1"/>
                </a:solidFill>
                <a:latin typeface="Franklin Gothic Medium" panose="020B0603020102020204" pitchFamily="34" charset="0"/>
              </a:rPr>
              <a:t>Logos</a:t>
            </a:r>
          </a:p>
          <a:p>
            <a:pPr marL="1657350" lvl="3" indent="-285750">
              <a:buFont typeface="Arial" panose="020B0604020202020204" pitchFamily="34" charset="0"/>
              <a:buChar char="•"/>
            </a:pPr>
            <a:r>
              <a:rPr lang="en-US" sz="2400">
                <a:solidFill>
                  <a:schemeClr val="bg1"/>
                </a:solidFill>
                <a:latin typeface="Franklin Gothic Medium" panose="020B0603020102020204" pitchFamily="34" charset="0"/>
              </a:rPr>
              <a:t>Social Media Content</a:t>
            </a:r>
          </a:p>
          <a:p>
            <a:pPr marL="1657350" lvl="3" indent="-285750">
              <a:buFont typeface="Arial" panose="020B0604020202020204" pitchFamily="34" charset="0"/>
              <a:buChar char="•"/>
            </a:pPr>
            <a:r>
              <a:rPr lang="en-US" sz="2400">
                <a:solidFill>
                  <a:schemeClr val="bg1"/>
                </a:solidFill>
                <a:latin typeface="Franklin Gothic Medium"/>
              </a:rPr>
              <a:t>Impact One Pager</a:t>
            </a:r>
          </a:p>
          <a:p>
            <a:pPr marL="1657350" lvl="3" indent="-285750">
              <a:buFont typeface="Arial" panose="020B0604020202020204" pitchFamily="34" charset="0"/>
              <a:buChar char="•"/>
            </a:pPr>
            <a:r>
              <a:rPr lang="en-US" sz="2400">
                <a:solidFill>
                  <a:schemeClr val="bg1"/>
                </a:solidFill>
                <a:latin typeface="Franklin Gothic Medium" panose="020B0603020102020204" pitchFamily="34" charset="0"/>
              </a:rPr>
              <a:t>Email Graphics/Footer</a:t>
            </a:r>
          </a:p>
          <a:p>
            <a:pPr marL="1657350" lvl="3" indent="-285750">
              <a:buFont typeface="Arial" panose="020B0604020202020204" pitchFamily="34" charset="0"/>
              <a:buChar char="•"/>
            </a:pPr>
            <a:r>
              <a:rPr lang="en-US" sz="2400">
                <a:solidFill>
                  <a:schemeClr val="bg1"/>
                </a:solidFill>
                <a:latin typeface="Franklin Gothic Medium" panose="020B0603020102020204" pitchFamily="34" charset="0"/>
              </a:rPr>
              <a:t>Print Advertisements</a:t>
            </a:r>
          </a:p>
          <a:p>
            <a:pPr marL="1657350" lvl="3" indent="-285750">
              <a:buFont typeface="Arial" panose="020B0604020202020204" pitchFamily="34" charset="0"/>
              <a:buChar char="•"/>
            </a:pPr>
            <a:r>
              <a:rPr lang="en-US" sz="2400">
                <a:solidFill>
                  <a:schemeClr val="bg1"/>
                </a:solidFill>
                <a:latin typeface="Franklin Gothic Medium" panose="020B0603020102020204" pitchFamily="34" charset="0"/>
              </a:rPr>
              <a:t>Save the Date Cards</a:t>
            </a:r>
          </a:p>
          <a:p>
            <a:pPr marL="285750" indent="-285750">
              <a:buFont typeface="Arial" panose="020B0604020202020204" pitchFamily="34" charset="0"/>
              <a:buChar char="•"/>
            </a:pPr>
            <a:r>
              <a:rPr lang="en-US" sz="2400">
                <a:solidFill>
                  <a:schemeClr val="bg1"/>
                </a:solidFill>
                <a:latin typeface="Franklin Gothic Medium"/>
              </a:rPr>
              <a:t>QR Codes &amp; Links are on their way!</a:t>
            </a:r>
          </a:p>
          <a:p>
            <a:pPr marL="285750" indent="-285750">
              <a:buFont typeface="Arial" panose="020B0604020202020204" pitchFamily="34" charset="0"/>
              <a:buChar char="•"/>
            </a:pPr>
            <a:r>
              <a:rPr lang="en-US" sz="2400">
                <a:solidFill>
                  <a:schemeClr val="bg1"/>
                </a:solidFill>
                <a:latin typeface="Franklin Gothic Medium"/>
                <a:hlinkClick r:id="rId5">
                  <a:extLst>
                    <a:ext uri="{A12FA001-AC4F-418D-AE19-62706E023703}">
                      <ahyp:hlinkClr xmlns:ahyp="http://schemas.microsoft.com/office/drawing/2018/hyperlinkcolor" val="tx"/>
                    </a:ext>
                  </a:extLst>
                </a:hlinkClick>
              </a:rPr>
              <a:t>Purdue Alumni Clubs Video</a:t>
            </a:r>
            <a:r>
              <a:rPr lang="en-US" sz="2400">
                <a:solidFill>
                  <a:schemeClr val="bg1"/>
                </a:solidFill>
                <a:latin typeface="Franklin Gothic Medium"/>
              </a:rPr>
              <a:t>:</a:t>
            </a:r>
            <a:r>
              <a:rPr lang="en-US" sz="2400">
                <a:solidFill>
                  <a:schemeClr val="bg1"/>
                </a:solidFill>
                <a:latin typeface="Franklin Gothic Book"/>
              </a:rPr>
              <a:t> </a:t>
            </a:r>
            <a:r>
              <a:rPr lang="en-US" sz="2400" b="1">
                <a:solidFill>
                  <a:schemeClr val="bg1"/>
                </a:solidFill>
                <a:latin typeface="Franklin Gothic Book"/>
              </a:rPr>
              <a:t>Share out on your social media!</a:t>
            </a:r>
          </a:p>
        </p:txBody>
      </p:sp>
    </p:spTree>
    <p:extLst>
      <p:ext uri="{BB962C8B-B14F-4D97-AF65-F5344CB8AC3E}">
        <p14:creationId xmlns:p14="http://schemas.microsoft.com/office/powerpoint/2010/main" val="93537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23F0-19C2-87BF-37DE-23EF451910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1156AB-D7C3-8F4B-E435-60F9577DED66}"/>
              </a:ext>
            </a:extLst>
          </p:cNvPr>
          <p:cNvSpPr>
            <a:spLocks noGrp="1"/>
          </p:cNvSpPr>
          <p:nvPr>
            <p:ph type="body" sz="half" idx="2"/>
          </p:nvPr>
        </p:nvSpPr>
        <p:spPr>
          <a:xfrm>
            <a:off x="2553797" y="832973"/>
            <a:ext cx="7940106" cy="1763219"/>
          </a:xfrm>
        </p:spPr>
        <p:txBody>
          <a:bodyPr vert="horz" lIns="91440" tIns="45720" rIns="91440" bIns="45720" rtlCol="0" anchor="t">
            <a:normAutofit/>
          </a:bodyPr>
          <a:lstStyle/>
          <a:p>
            <a:r>
              <a:rPr lang="en-US" sz="2000">
                <a:solidFill>
                  <a:schemeClr val="tx1"/>
                </a:solidFill>
                <a:latin typeface="Acumin Pro Condensed Semibold"/>
              </a:rPr>
              <a:t>Social Media Post Cards: </a:t>
            </a:r>
            <a:r>
              <a:rPr lang="en-US" sz="2000" b="0">
                <a:solidFill>
                  <a:schemeClr val="tx1"/>
                </a:solidFill>
                <a:latin typeface="Acumin Pro Condensed Semibold"/>
              </a:rPr>
              <a:t>https://canva.link/pdogqrcodes</a:t>
            </a:r>
            <a:endParaRPr lang="en-US" sz="2000">
              <a:solidFill>
                <a:schemeClr val="tx1"/>
              </a:solidFill>
              <a:latin typeface="Acumin Pro Condensed Semibold"/>
            </a:endParaRPr>
          </a:p>
        </p:txBody>
      </p:sp>
      <p:sp>
        <p:nvSpPr>
          <p:cNvPr id="5" name="Title 4">
            <a:extLst>
              <a:ext uri="{FF2B5EF4-FFF2-40B4-BE49-F238E27FC236}">
                <a16:creationId xmlns:a16="http://schemas.microsoft.com/office/drawing/2014/main" id="{60924AB7-407D-F46F-5047-D19F106E8B0F}"/>
              </a:ext>
            </a:extLst>
          </p:cNvPr>
          <p:cNvSpPr>
            <a:spLocks noGrp="1"/>
          </p:cNvSpPr>
          <p:nvPr>
            <p:ph type="title"/>
          </p:nvPr>
        </p:nvSpPr>
        <p:spPr/>
        <p:txBody>
          <a:bodyPr anchor="ctr">
            <a:normAutofit/>
          </a:bodyPr>
          <a:lstStyle/>
          <a:p>
            <a:r>
              <a:rPr lang="en-US" sz="3400"/>
              <a:t>Purdue Day of Giving (</a:t>
            </a:r>
            <a:r>
              <a:rPr lang="en-US" sz="3400" err="1"/>
              <a:t>PDoG</a:t>
            </a:r>
            <a:r>
              <a:rPr lang="en-US" sz="3400"/>
              <a:t>) – Resources </a:t>
            </a:r>
            <a:endParaRPr lang="en-US" sz="3400" b="0" i="0"/>
          </a:p>
          <a:p>
            <a:endParaRPr lang="en-US" sz="3400"/>
          </a:p>
        </p:txBody>
      </p:sp>
      <p:sp>
        <p:nvSpPr>
          <p:cNvPr id="21" name="Slide Number Placeholder 10">
            <a:extLst>
              <a:ext uri="{FF2B5EF4-FFF2-40B4-BE49-F238E27FC236}">
                <a16:creationId xmlns:a16="http://schemas.microsoft.com/office/drawing/2014/main" id="{6EB7A85E-7613-2689-9D6F-4EF96B56D597}"/>
              </a:ext>
            </a:extLst>
          </p:cNvPr>
          <p:cNvSpPr>
            <a:spLocks noGrp="1"/>
          </p:cNvSpPr>
          <p:nvPr>
            <p:ph type="sldNum" sz="quarter" idx="26"/>
          </p:nvPr>
        </p:nvSpPr>
        <p:spPr/>
        <p:txBody>
          <a:bodyPr anchor="ctr">
            <a:normAutofit/>
          </a:bodyPr>
          <a:lstStyle/>
          <a:p>
            <a:pPr>
              <a:spcAft>
                <a:spcPts val="600"/>
              </a:spcAft>
            </a:pPr>
            <a:fld id="{F994776A-187E-9540-9EA4-8D5781AB769D}" type="slidenum">
              <a:rPr lang="en-US" smtClean="0"/>
              <a:pPr>
                <a:spcAft>
                  <a:spcPts val="600"/>
                </a:spcAft>
              </a:pPr>
              <a:t>23</a:t>
            </a:fld>
            <a:endParaRPr lang="en-US"/>
          </a:p>
        </p:txBody>
      </p:sp>
      <p:pic>
        <p:nvPicPr>
          <p:cNvPr id="12" name="Picture 11" descr="A logo with qr code&#10;&#10;AI-generated content may be incorrect.">
            <a:extLst>
              <a:ext uri="{FF2B5EF4-FFF2-40B4-BE49-F238E27FC236}">
                <a16:creationId xmlns:a16="http://schemas.microsoft.com/office/drawing/2014/main" id="{413084A3-E957-D32D-38FD-8445C709DF8C}"/>
              </a:ext>
            </a:extLst>
          </p:cNvPr>
          <p:cNvPicPr>
            <a:picLocks noChangeAspect="1"/>
          </p:cNvPicPr>
          <p:nvPr/>
        </p:nvPicPr>
        <p:blipFill>
          <a:blip r:embed="rId3"/>
          <a:stretch>
            <a:fillRect/>
          </a:stretch>
        </p:blipFill>
        <p:spPr>
          <a:xfrm>
            <a:off x="6098875" y="1495245"/>
            <a:ext cx="3329797" cy="4212567"/>
          </a:xfrm>
          <a:prstGeom prst="rect">
            <a:avLst/>
          </a:prstGeom>
        </p:spPr>
      </p:pic>
      <p:pic>
        <p:nvPicPr>
          <p:cNvPr id="25" name="Picture 24" descr="A black background with a qr code and a logo&#10;&#10;AI-generated content may be incorrect.">
            <a:extLst>
              <a:ext uri="{FF2B5EF4-FFF2-40B4-BE49-F238E27FC236}">
                <a16:creationId xmlns:a16="http://schemas.microsoft.com/office/drawing/2014/main" id="{B26BF483-205C-3366-A35F-39C4848985FF}"/>
              </a:ext>
            </a:extLst>
          </p:cNvPr>
          <p:cNvPicPr>
            <a:picLocks noChangeAspect="1"/>
          </p:cNvPicPr>
          <p:nvPr/>
        </p:nvPicPr>
        <p:blipFill>
          <a:blip r:embed="rId4"/>
          <a:stretch>
            <a:fillRect/>
          </a:stretch>
        </p:blipFill>
        <p:spPr>
          <a:xfrm>
            <a:off x="2547668" y="1495244"/>
            <a:ext cx="3444816" cy="4212566"/>
          </a:xfrm>
          <a:prstGeom prst="rect">
            <a:avLst/>
          </a:prstGeom>
        </p:spPr>
      </p:pic>
    </p:spTree>
    <p:extLst>
      <p:ext uri="{BB962C8B-B14F-4D97-AF65-F5344CB8AC3E}">
        <p14:creationId xmlns:p14="http://schemas.microsoft.com/office/powerpoint/2010/main" val="792184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96285-8E10-2EFD-343A-777D254CB2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E8A19F-A9AC-5E3A-8BDD-0D61D1DB395C}"/>
              </a:ext>
            </a:extLst>
          </p:cNvPr>
          <p:cNvSpPr>
            <a:spLocks noGrp="1"/>
          </p:cNvSpPr>
          <p:nvPr>
            <p:ph type="ctrTitle"/>
          </p:nvPr>
        </p:nvSpPr>
        <p:spPr>
          <a:xfrm>
            <a:off x="511590" y="212636"/>
            <a:ext cx="11329889" cy="1495794"/>
          </a:xfrm>
        </p:spPr>
        <p:txBody>
          <a:bodyPr/>
          <a:lstStyle/>
          <a:p>
            <a:r>
              <a:rPr lang="en-US">
                <a:solidFill>
                  <a:schemeClr val="accent1"/>
                </a:solidFill>
                <a:latin typeface="Acumin Pro ExtraCondensed"/>
              </a:rPr>
              <a:t>Purdue Day of Giving (</a:t>
            </a:r>
            <a:r>
              <a:rPr lang="en-US" err="1">
                <a:solidFill>
                  <a:schemeClr val="accent1"/>
                </a:solidFill>
                <a:latin typeface="Acumin Pro ExtraCondensed"/>
              </a:rPr>
              <a:t>PDoG</a:t>
            </a:r>
            <a:r>
              <a:rPr lang="en-US">
                <a:solidFill>
                  <a:schemeClr val="accent1"/>
                </a:solidFill>
                <a:latin typeface="Acumin Pro ExtraCondensed"/>
              </a:rPr>
              <a:t>) – </a:t>
            </a:r>
            <a:r>
              <a:rPr lang="en-US" b="0" i="0">
                <a:solidFill>
                  <a:schemeClr val="accent1"/>
                </a:solidFill>
                <a:latin typeface="Acumin Pro ExtraCondensed"/>
              </a:rPr>
              <a:t>Alumni Club Ambassadors – “Xtra Special Boilermakers”</a:t>
            </a:r>
            <a:endParaRPr lang="en-US">
              <a:solidFill>
                <a:schemeClr val="accent1"/>
              </a:solidFill>
              <a:latin typeface="Acumin Pro ExtraCondensed"/>
            </a:endParaRPr>
          </a:p>
          <a:p>
            <a:endParaRPr lang="en-US"/>
          </a:p>
        </p:txBody>
      </p:sp>
      <p:sp>
        <p:nvSpPr>
          <p:cNvPr id="8" name="TextBox 7">
            <a:extLst>
              <a:ext uri="{FF2B5EF4-FFF2-40B4-BE49-F238E27FC236}">
                <a16:creationId xmlns:a16="http://schemas.microsoft.com/office/drawing/2014/main" id="{62B0FE25-A26A-B058-C492-67A2D5E19AF2}"/>
              </a:ext>
            </a:extLst>
          </p:cNvPr>
          <p:cNvSpPr txBox="1"/>
          <p:nvPr/>
        </p:nvSpPr>
        <p:spPr>
          <a:xfrm>
            <a:off x="690702" y="958422"/>
            <a:ext cx="10662917" cy="5355312"/>
          </a:xfrm>
          <a:prstGeom prst="rect">
            <a:avLst/>
          </a:prstGeom>
          <a:noFill/>
        </p:spPr>
        <p:txBody>
          <a:bodyPr wrap="square" lIns="91440" tIns="45720" rIns="91440" bIns="45720" rtlCol="0" anchor="t">
            <a:spAutoFit/>
          </a:bodyPr>
          <a:lstStyle/>
          <a:p>
            <a:r>
              <a:rPr lang="en-US" b="1">
                <a:solidFill>
                  <a:schemeClr val="bg1"/>
                </a:solidFill>
                <a:latin typeface="Acumin Pro SemiCondensed"/>
                <a:ea typeface="+mn-lt"/>
                <a:cs typeface="+mn-lt"/>
              </a:rPr>
              <a:t>All club leaders are encouraged to create an Ambassador page—more donations through your efforts will help boost your club’s standing on the overall leaderboards, including both total dollars raised and number of gifts received. </a:t>
            </a:r>
          </a:p>
          <a:p>
            <a:endParaRPr lang="en-US" b="1">
              <a:solidFill>
                <a:schemeClr val="bg1"/>
              </a:solidFill>
              <a:latin typeface="Acumin Pro SemiCondensed"/>
              <a:ea typeface="+mn-lt"/>
              <a:cs typeface="+mn-lt"/>
            </a:endParaRPr>
          </a:p>
          <a:p>
            <a:r>
              <a:rPr lang="en-US" b="1">
                <a:solidFill>
                  <a:schemeClr val="bg1"/>
                </a:solidFill>
                <a:latin typeface="Acumin Pro SemiCondensed"/>
                <a:ea typeface="+mn-lt"/>
                <a:cs typeface="+mn-lt"/>
              </a:rPr>
              <a:t>Here’s how it works: </a:t>
            </a:r>
          </a:p>
          <a:p>
            <a:pPr marL="628650" lvl="1" indent="-171450">
              <a:buFont typeface="Courier New"/>
              <a:buChar char="o"/>
            </a:pPr>
            <a:r>
              <a:rPr lang="en-US" b="1">
                <a:solidFill>
                  <a:schemeClr val="bg1"/>
                </a:solidFill>
                <a:latin typeface="Acumin Pro SemiCondensed"/>
                <a:ea typeface="+mn-lt"/>
                <a:cs typeface="+mn-lt"/>
              </a:rPr>
              <a:t>Sign up as an Xtra Special Boilermaker using this link: </a:t>
            </a:r>
            <a:r>
              <a:rPr lang="en-US" b="1">
                <a:solidFill>
                  <a:schemeClr val="bg1"/>
                </a:solidFill>
                <a:latin typeface="Acumin Pro SemiCondensed"/>
                <a:ea typeface="+mn-lt"/>
                <a:cs typeface="+mn-lt"/>
                <a:hlinkClick r:id="rId3">
                  <a:extLst>
                    <a:ext uri="{A12FA001-AC4F-418D-AE19-62706E023703}">
                      <ahyp:hlinkClr xmlns:ahyp="http://schemas.microsoft.com/office/drawing/2018/hyperlinkcolor" val="tx"/>
                    </a:ext>
                  </a:extLst>
                </a:hlinkClick>
              </a:rPr>
              <a:t>https://purdue.tfaforms.net/f/PDOG-Ambassador-2026</a:t>
            </a:r>
            <a:r>
              <a:rPr lang="en-US" b="1">
                <a:solidFill>
                  <a:schemeClr val="bg1"/>
                </a:solidFill>
                <a:latin typeface="Acumin Pro SemiCondensed"/>
                <a:ea typeface="+mn-lt"/>
                <a:cs typeface="+mn-lt"/>
              </a:rPr>
              <a:t> </a:t>
            </a:r>
            <a:endParaRPr lang="en-US" b="1">
              <a:solidFill>
                <a:schemeClr val="bg1"/>
              </a:solidFill>
              <a:latin typeface="Acumin Pro SemiCondensed"/>
            </a:endParaRPr>
          </a:p>
          <a:p>
            <a:pPr marL="628650" lvl="1" indent="-171450">
              <a:buFont typeface="Courier New"/>
              <a:buChar char="o"/>
            </a:pPr>
            <a:r>
              <a:rPr lang="en-US" b="1">
                <a:solidFill>
                  <a:schemeClr val="bg1"/>
                </a:solidFill>
                <a:latin typeface="Acumin Pro SemiCondensed"/>
                <a:ea typeface="+mn-lt"/>
                <a:cs typeface="+mn-lt"/>
              </a:rPr>
              <a:t>After signing up, Alyssa will send a follow-up email (via </a:t>
            </a:r>
            <a:r>
              <a:rPr lang="en-US" b="1" err="1">
                <a:solidFill>
                  <a:schemeClr val="bg1"/>
                </a:solidFill>
                <a:latin typeface="Acumin Pro SemiCondensed"/>
                <a:ea typeface="+mn-lt"/>
                <a:cs typeface="+mn-lt"/>
              </a:rPr>
              <a:t>GiveGab</a:t>
            </a:r>
            <a:r>
              <a:rPr lang="en-US" b="1">
                <a:solidFill>
                  <a:schemeClr val="bg1"/>
                </a:solidFill>
                <a:latin typeface="Acumin Pro SemiCondensed"/>
                <a:ea typeface="+mn-lt"/>
                <a:cs typeface="+mn-lt"/>
              </a:rPr>
              <a:t>, the Purdue Day of Giving platform) to help you set up your custom fundraising page </a:t>
            </a:r>
          </a:p>
          <a:p>
            <a:pPr marL="628650" lvl="1" indent="-171450">
              <a:buFont typeface="Courier New"/>
              <a:buChar char="o"/>
            </a:pPr>
            <a:r>
              <a:rPr lang="en-US" b="1">
                <a:solidFill>
                  <a:schemeClr val="bg1"/>
                </a:solidFill>
                <a:latin typeface="Acumin Pro SemiCondensed"/>
                <a:ea typeface="+mn-lt"/>
                <a:cs typeface="+mn-lt"/>
              </a:rPr>
              <a:t>Personalize your page with photos and a message about why you’re supporting your club or community </a:t>
            </a:r>
          </a:p>
          <a:p>
            <a:pPr marL="628650" lvl="1" indent="-171450">
              <a:buFont typeface="Courier New"/>
              <a:buChar char="o"/>
            </a:pPr>
            <a:r>
              <a:rPr lang="en-US" b="1">
                <a:solidFill>
                  <a:schemeClr val="bg1"/>
                </a:solidFill>
                <a:latin typeface="Acumin Pro SemiCondensed"/>
                <a:ea typeface="+mn-lt"/>
                <a:cs typeface="+mn-lt"/>
              </a:rPr>
              <a:t>Share your page with your network to encourage participation </a:t>
            </a:r>
            <a:endParaRPr lang="en-US" b="1">
              <a:solidFill>
                <a:schemeClr val="bg1"/>
              </a:solidFill>
              <a:latin typeface="Acumin Pro SemiCondensed"/>
            </a:endParaRPr>
          </a:p>
          <a:p>
            <a:pPr>
              <a:buFont typeface="Arial"/>
              <a:buChar char="•"/>
            </a:pPr>
            <a:endParaRPr lang="en-US" b="1">
              <a:latin typeface="Acumin Pro SemiCondensed"/>
            </a:endParaRPr>
          </a:p>
          <a:p>
            <a:r>
              <a:rPr lang="en-US" b="1">
                <a:solidFill>
                  <a:schemeClr val="bg1"/>
                </a:solidFill>
                <a:latin typeface="Acumin Pro SemiCondensed"/>
                <a:ea typeface="+mn-lt"/>
                <a:cs typeface="+mn-lt"/>
              </a:rPr>
              <a:t>Incentives for Participation: You can earn exclusive Purdue Day of Giving items—we encourage club leader(s) o use them as scholarship fundraising incentives (i.e., door prizes, silent auction items, trivia night prizes, etc.): </a:t>
            </a:r>
            <a:endParaRPr lang="en-US" b="1">
              <a:solidFill>
                <a:schemeClr val="bg1"/>
              </a:solidFill>
              <a:latin typeface="Acumin Pro SemiCondensed"/>
            </a:endParaRPr>
          </a:p>
          <a:p>
            <a:pPr marL="742950" lvl="1" indent="-285750">
              <a:buFont typeface="Courier New"/>
              <a:buChar char="o"/>
            </a:pPr>
            <a:r>
              <a:rPr lang="en-US" b="1">
                <a:solidFill>
                  <a:schemeClr val="bg1"/>
                </a:solidFill>
                <a:latin typeface="Acumin Pro SemiCondensed"/>
                <a:ea typeface="+mn-lt"/>
                <a:cs typeface="+mn-lt"/>
              </a:rPr>
              <a:t>3 donors → Purdue Day of Giving sticker  </a:t>
            </a:r>
          </a:p>
          <a:p>
            <a:pPr marL="742950" lvl="1" indent="-285750">
              <a:buFont typeface="Courier New"/>
              <a:buChar char="o"/>
            </a:pPr>
            <a:r>
              <a:rPr lang="en-US" b="1">
                <a:solidFill>
                  <a:schemeClr val="bg1"/>
                </a:solidFill>
                <a:latin typeface="Acumin Pro SemiCondensed"/>
                <a:ea typeface="+mn-lt"/>
                <a:cs typeface="+mn-lt"/>
              </a:rPr>
              <a:t>5 donors → Purdue socks + sticker </a:t>
            </a:r>
          </a:p>
          <a:p>
            <a:pPr marL="742950" lvl="1" indent="-285750">
              <a:buFont typeface="Courier New"/>
              <a:buChar char="o"/>
            </a:pPr>
            <a:r>
              <a:rPr lang="en-US" b="1">
                <a:solidFill>
                  <a:schemeClr val="bg1"/>
                </a:solidFill>
                <a:latin typeface="Acumin Pro SemiCondensed"/>
                <a:ea typeface="+mn-lt"/>
                <a:cs typeface="+mn-lt"/>
              </a:rPr>
              <a:t>10 donors → Purdue Day of Giving mug + socks + sticker</a:t>
            </a:r>
            <a:endParaRPr lang="en-US" b="1">
              <a:solidFill>
                <a:schemeClr val="bg1"/>
              </a:solidFill>
              <a:latin typeface="Acumin Pro SemiCondensed"/>
            </a:endParaRPr>
          </a:p>
        </p:txBody>
      </p:sp>
    </p:spTree>
    <p:extLst>
      <p:ext uri="{BB962C8B-B14F-4D97-AF65-F5344CB8AC3E}">
        <p14:creationId xmlns:p14="http://schemas.microsoft.com/office/powerpoint/2010/main" val="4280338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D7003-B07E-5BD9-0CAC-9B34BB74BC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221241-1737-550D-DCB8-C29457D94845}"/>
              </a:ext>
            </a:extLst>
          </p:cNvPr>
          <p:cNvSpPr>
            <a:spLocks noGrp="1"/>
          </p:cNvSpPr>
          <p:nvPr>
            <p:ph type="ctrTitle"/>
          </p:nvPr>
        </p:nvSpPr>
        <p:spPr>
          <a:xfrm>
            <a:off x="1043553" y="442674"/>
            <a:ext cx="9234309" cy="997196"/>
          </a:xfrm>
        </p:spPr>
        <p:txBody>
          <a:bodyPr/>
          <a:lstStyle/>
          <a:p>
            <a:r>
              <a:rPr lang="en-US">
                <a:solidFill>
                  <a:schemeClr val="accent1"/>
                </a:solidFill>
                <a:latin typeface="Acumin Pro ExtraCondensed"/>
              </a:rPr>
              <a:t>Purdue Day of Giving (</a:t>
            </a:r>
            <a:r>
              <a:rPr lang="en-US" err="1">
                <a:solidFill>
                  <a:schemeClr val="accent1"/>
                </a:solidFill>
                <a:latin typeface="Acumin Pro ExtraCondensed"/>
              </a:rPr>
              <a:t>PDoG</a:t>
            </a:r>
            <a:r>
              <a:rPr lang="en-US">
                <a:solidFill>
                  <a:schemeClr val="accent1"/>
                </a:solidFill>
                <a:latin typeface="Acumin Pro ExtraCondensed"/>
              </a:rPr>
              <a:t>) – Leadership Board</a:t>
            </a:r>
            <a:endParaRPr lang="en-US" b="0" i="0">
              <a:solidFill>
                <a:schemeClr val="accent1"/>
              </a:solidFill>
              <a:latin typeface="Acumin Pro ExtraCondensed"/>
            </a:endParaRPr>
          </a:p>
          <a:p>
            <a:endParaRPr lang="en-US"/>
          </a:p>
        </p:txBody>
      </p:sp>
      <p:pic>
        <p:nvPicPr>
          <p:cNvPr id="3" name="Picture 2">
            <a:extLst>
              <a:ext uri="{FF2B5EF4-FFF2-40B4-BE49-F238E27FC236}">
                <a16:creationId xmlns:a16="http://schemas.microsoft.com/office/drawing/2014/main" id="{0BD9F334-8E7C-31E9-BFDB-C9623D76384A}"/>
              </a:ext>
            </a:extLst>
          </p:cNvPr>
          <p:cNvPicPr>
            <a:picLocks noChangeAspect="1"/>
          </p:cNvPicPr>
          <p:nvPr/>
        </p:nvPicPr>
        <p:blipFill>
          <a:blip r:embed="rId3"/>
          <a:stretch>
            <a:fillRect/>
          </a:stretch>
        </p:blipFill>
        <p:spPr>
          <a:xfrm>
            <a:off x="9424811" y="5061760"/>
            <a:ext cx="2227357" cy="1608600"/>
          </a:xfrm>
          <a:prstGeom prst="rect">
            <a:avLst/>
          </a:prstGeom>
        </p:spPr>
      </p:pic>
      <p:graphicFrame>
        <p:nvGraphicFramePr>
          <p:cNvPr id="4" name="Table 3">
            <a:extLst>
              <a:ext uri="{FF2B5EF4-FFF2-40B4-BE49-F238E27FC236}">
                <a16:creationId xmlns:a16="http://schemas.microsoft.com/office/drawing/2014/main" id="{F446EDC7-4586-8607-2BB6-2A136D8A3D32}"/>
              </a:ext>
            </a:extLst>
          </p:cNvPr>
          <p:cNvGraphicFramePr>
            <a:graphicFrameLocks noGrp="1"/>
          </p:cNvGraphicFramePr>
          <p:nvPr>
            <p:extLst>
              <p:ext uri="{D42A27DB-BD31-4B8C-83A1-F6EECF244321}">
                <p14:modId xmlns:p14="http://schemas.microsoft.com/office/powerpoint/2010/main" val="3924697965"/>
              </p:ext>
            </p:extLst>
          </p:nvPr>
        </p:nvGraphicFramePr>
        <p:xfrm>
          <a:off x="1380226" y="1135811"/>
          <a:ext cx="8573466" cy="4586896"/>
        </p:xfrm>
        <a:graphic>
          <a:graphicData uri="http://schemas.openxmlformats.org/drawingml/2006/table">
            <a:tbl>
              <a:tblPr firstRow="1" bandRow="1">
                <a:tableStyleId>{5C22544A-7EE6-4342-B048-85BDC9FD1C3A}</a:tableStyleId>
              </a:tblPr>
              <a:tblGrid>
                <a:gridCol w="4087350">
                  <a:extLst>
                    <a:ext uri="{9D8B030D-6E8A-4147-A177-3AD203B41FA5}">
                      <a16:colId xmlns:a16="http://schemas.microsoft.com/office/drawing/2014/main" val="3629434390"/>
                    </a:ext>
                  </a:extLst>
                </a:gridCol>
                <a:gridCol w="4486116">
                  <a:extLst>
                    <a:ext uri="{9D8B030D-6E8A-4147-A177-3AD203B41FA5}">
                      <a16:colId xmlns:a16="http://schemas.microsoft.com/office/drawing/2014/main" val="4105940856"/>
                    </a:ext>
                  </a:extLst>
                </a:gridCol>
              </a:tblGrid>
              <a:tr h="573363">
                <a:tc>
                  <a:txBody>
                    <a:bodyPr/>
                    <a:lstStyle/>
                    <a:p>
                      <a:pPr marL="0" marR="0" algn="l" fontAlgn="b">
                        <a:buNone/>
                      </a:pPr>
                      <a:r>
                        <a:rPr lang="en-US" sz="2000" b="1">
                          <a:solidFill>
                            <a:srgbClr val="000000"/>
                          </a:solidFill>
                          <a:effectLst/>
                          <a:latin typeface="Aptos"/>
                          <a:ea typeface="PMingLiU"/>
                        </a:rPr>
                        <a:t>By # of Donations:</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FFFFFF"/>
                          </a:solidFill>
                          <a:effectLst/>
                          <a:latin typeface="Aptos"/>
                          <a:ea typeface="PMingLiU"/>
                        </a:rPr>
                        <a:t>Scholarship Bonus Funds</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38100" cap="flat" cmpd="sng" algn="ctr">
                      <a:solidFill>
                        <a:srgbClr val="FEFFFF"/>
                      </a:solidFill>
                      <a:prstDash val="solid"/>
                      <a:round/>
                      <a:headEnd type="none" w="med" len="med"/>
                      <a:tailEnd type="none" w="med" len="med"/>
                    </a:lnB>
                    <a:solidFill>
                      <a:srgbClr val="000000"/>
                    </a:solidFill>
                  </a:tcPr>
                </a:tc>
                <a:extLst>
                  <a:ext uri="{0D108BD9-81ED-4DB2-BD59-A6C34878D82A}">
                    <a16:rowId xmlns:a16="http://schemas.microsoft.com/office/drawing/2014/main" val="3259761460"/>
                  </a:ext>
                </a:extLst>
              </a:tr>
              <a:tr h="622508">
                <a:tc>
                  <a:txBody>
                    <a:bodyPr/>
                    <a:lstStyle/>
                    <a:p>
                      <a:pPr marL="0" marR="0" algn="l" fontAlgn="b">
                        <a:buNone/>
                      </a:pPr>
                      <a:r>
                        <a:rPr lang="en-US" sz="2000" b="1">
                          <a:solidFill>
                            <a:srgbClr val="000000"/>
                          </a:solidFill>
                          <a:effectLst/>
                          <a:latin typeface="Aptos"/>
                          <a:ea typeface="PMingLiU"/>
                        </a:rPr>
                        <a:t> Club #1</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$1,000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381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4226107438"/>
                  </a:ext>
                </a:extLst>
              </a:tr>
              <a:tr h="393162">
                <a:tc>
                  <a:txBody>
                    <a:bodyPr/>
                    <a:lstStyle/>
                    <a:p>
                      <a:pPr marL="0" marR="0" algn="l" fontAlgn="b">
                        <a:buNone/>
                      </a:pPr>
                      <a:r>
                        <a:rPr lang="en-US" sz="2000" b="1">
                          <a:solidFill>
                            <a:srgbClr val="000000"/>
                          </a:solidFill>
                          <a:effectLst/>
                          <a:latin typeface="Aptos"/>
                          <a:ea typeface="PMingLiU"/>
                        </a:rPr>
                        <a:t> Club #2</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$700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586129339"/>
                  </a:ext>
                </a:extLst>
              </a:tr>
              <a:tr h="409545">
                <a:tc>
                  <a:txBody>
                    <a:bodyPr/>
                    <a:lstStyle/>
                    <a:p>
                      <a:pPr marL="0" marR="0" algn="l" fontAlgn="b">
                        <a:buNone/>
                      </a:pPr>
                      <a:r>
                        <a:rPr lang="en-US" sz="2000" b="1">
                          <a:solidFill>
                            <a:srgbClr val="000000"/>
                          </a:solidFill>
                          <a:effectLst/>
                          <a:latin typeface="Aptos"/>
                          <a:ea typeface="PMingLiU"/>
                        </a:rPr>
                        <a:t> Club #3</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$500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3788356826"/>
                  </a:ext>
                </a:extLst>
              </a:tr>
              <a:tr h="393162">
                <a:tc>
                  <a:txBody>
                    <a:bodyPr/>
                    <a:lstStyle/>
                    <a:p>
                      <a:pPr marL="0" marR="0" algn="l" fontAlgn="b">
                        <a:buNone/>
                      </a:pPr>
                      <a:r>
                        <a:rPr lang="en-US" sz="2000" b="1">
                          <a:solidFill>
                            <a:srgbClr val="000000"/>
                          </a:solidFill>
                          <a:effectLst/>
                          <a:latin typeface="Aptos"/>
                          <a:ea typeface="PMingLiU"/>
                        </a:rPr>
                        <a:t> Club #4</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$200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309780897"/>
                  </a:ext>
                </a:extLst>
              </a:tr>
              <a:tr h="622508">
                <a:tc>
                  <a:txBody>
                    <a:bodyPr/>
                    <a:lstStyle/>
                    <a:p>
                      <a:pPr marL="0" marR="0" algn="l" fontAlgn="b">
                        <a:buNone/>
                      </a:pPr>
                      <a:r>
                        <a:rPr lang="en-US" sz="2000" b="1">
                          <a:solidFill>
                            <a:srgbClr val="000000"/>
                          </a:solidFill>
                          <a:effectLst/>
                          <a:latin typeface="Aptos"/>
                          <a:ea typeface="PMingLiU"/>
                        </a:rPr>
                        <a:t>By $ Amount Raised: </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algn="l" fontAlgn="b">
                        <a:buNone/>
                      </a:pPr>
                      <a:endParaRPr lang="en-US" sz="2000">
                        <a:effectLst/>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2155843475"/>
                  </a:ext>
                </a:extLst>
              </a:tr>
              <a:tr h="393162">
                <a:tc>
                  <a:txBody>
                    <a:bodyPr/>
                    <a:lstStyle/>
                    <a:p>
                      <a:pPr marL="0" marR="0" algn="l" fontAlgn="b">
                        <a:buNone/>
                      </a:pPr>
                      <a:r>
                        <a:rPr lang="en-US" sz="2000" b="1">
                          <a:solidFill>
                            <a:srgbClr val="000000"/>
                          </a:solidFill>
                          <a:effectLst/>
                          <a:latin typeface="Aptos"/>
                          <a:ea typeface="PMingLiU"/>
                        </a:rPr>
                        <a:t> Club #1</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$1,200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1121450720"/>
                  </a:ext>
                </a:extLst>
              </a:tr>
              <a:tr h="393162">
                <a:tc>
                  <a:txBody>
                    <a:bodyPr/>
                    <a:lstStyle/>
                    <a:p>
                      <a:pPr marL="0" marR="0" algn="l" fontAlgn="b">
                        <a:buNone/>
                      </a:pPr>
                      <a:r>
                        <a:rPr lang="en-US" sz="2000" b="1">
                          <a:solidFill>
                            <a:srgbClr val="000000"/>
                          </a:solidFill>
                          <a:effectLst/>
                          <a:latin typeface="Aptos"/>
                          <a:ea typeface="PMingLiU"/>
                        </a:rPr>
                        <a:t> Club #2</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$800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850595713"/>
                  </a:ext>
                </a:extLst>
              </a:tr>
              <a:tr h="393162">
                <a:tc>
                  <a:txBody>
                    <a:bodyPr/>
                    <a:lstStyle/>
                    <a:p>
                      <a:pPr marL="0" marR="0" algn="l" fontAlgn="b">
                        <a:buNone/>
                      </a:pPr>
                      <a:r>
                        <a:rPr lang="en-US" sz="2000" b="1">
                          <a:solidFill>
                            <a:srgbClr val="000000"/>
                          </a:solidFill>
                          <a:effectLst/>
                          <a:latin typeface="Aptos"/>
                          <a:ea typeface="PMingLiU"/>
                        </a:rPr>
                        <a:t> Club #3</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$600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3858508626"/>
                  </a:ext>
                </a:extLst>
              </a:tr>
              <a:tr h="393162">
                <a:tc>
                  <a:txBody>
                    <a:bodyPr/>
                    <a:lstStyle/>
                    <a:p>
                      <a:pPr marL="0" marR="0" algn="l" fontAlgn="b">
                        <a:buNone/>
                      </a:pPr>
                      <a:r>
                        <a:rPr lang="en-US" sz="2000" b="1">
                          <a:solidFill>
                            <a:srgbClr val="000000"/>
                          </a:solidFill>
                          <a:effectLst/>
                          <a:latin typeface="Aptos"/>
                          <a:ea typeface="PMingLiU"/>
                        </a:rPr>
                        <a:t> Club #4</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rgbClr val="FFFFFF"/>
                    </a:solidFill>
                  </a:tcPr>
                </a:tc>
                <a:tc>
                  <a:txBody>
                    <a:bodyPr/>
                    <a:lstStyle/>
                    <a:p>
                      <a:pPr marL="0" marR="0" algn="l" fontAlgn="b">
                        <a:buNone/>
                      </a:pPr>
                      <a:r>
                        <a:rPr lang="en-US" sz="2000" b="1">
                          <a:solidFill>
                            <a:srgbClr val="000000"/>
                          </a:solidFill>
                          <a:effectLst/>
                          <a:latin typeface="Aptos"/>
                          <a:ea typeface="PMingLiU"/>
                        </a:rPr>
                        <a:t>$500</a:t>
                      </a:r>
                      <a:endParaRPr lang="en-US" sz="2000">
                        <a:effectLst/>
                        <a:latin typeface="Aptos"/>
                        <a:ea typeface="PMingLiU"/>
                      </a:endParaRPr>
                    </a:p>
                  </a:txBody>
                  <a:tcPr marL="68580" marR="68580" marT="9525" marB="0" anchor="b">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2309066604"/>
                  </a:ext>
                </a:extLst>
              </a:tr>
            </a:tbl>
          </a:graphicData>
        </a:graphic>
      </p:graphicFrame>
    </p:spTree>
    <p:extLst>
      <p:ext uri="{BB962C8B-B14F-4D97-AF65-F5344CB8AC3E}">
        <p14:creationId xmlns:p14="http://schemas.microsoft.com/office/powerpoint/2010/main" val="3754151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A8B14-64B4-0C23-C87C-55BD4C140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E622A-B6A9-4E2F-15E2-E739299D3EF9}"/>
              </a:ext>
            </a:extLst>
          </p:cNvPr>
          <p:cNvSpPr>
            <a:spLocks noGrp="1"/>
          </p:cNvSpPr>
          <p:nvPr>
            <p:ph type="ctrTitle"/>
          </p:nvPr>
        </p:nvSpPr>
        <p:spPr>
          <a:xfrm>
            <a:off x="1043553" y="442674"/>
            <a:ext cx="9234309" cy="498598"/>
          </a:xfrm>
        </p:spPr>
        <p:txBody>
          <a:bodyPr/>
          <a:lstStyle/>
          <a:p>
            <a:r>
              <a:rPr lang="en-US">
                <a:solidFill>
                  <a:schemeClr val="accent1"/>
                </a:solidFill>
                <a:latin typeface="Acumin Pro ExtraCondensed"/>
              </a:rPr>
              <a:t>Purdue Day of Giving (</a:t>
            </a:r>
            <a:r>
              <a:rPr lang="en-US" err="1">
                <a:solidFill>
                  <a:schemeClr val="accent1"/>
                </a:solidFill>
                <a:latin typeface="Acumin Pro ExtraCondensed"/>
              </a:rPr>
              <a:t>PDoG</a:t>
            </a:r>
            <a:r>
              <a:rPr lang="en-US">
                <a:solidFill>
                  <a:schemeClr val="accent1"/>
                </a:solidFill>
                <a:latin typeface="Acumin Pro ExtraCondensed"/>
              </a:rPr>
              <a:t>)</a:t>
            </a:r>
            <a:endParaRPr lang="en-US">
              <a:solidFill>
                <a:schemeClr val="accent1"/>
              </a:solidFill>
            </a:endParaRPr>
          </a:p>
        </p:txBody>
      </p:sp>
      <p:sp>
        <p:nvSpPr>
          <p:cNvPr id="3" name="Subtitle 2">
            <a:extLst>
              <a:ext uri="{FF2B5EF4-FFF2-40B4-BE49-F238E27FC236}">
                <a16:creationId xmlns:a16="http://schemas.microsoft.com/office/drawing/2014/main" id="{5FB0AB6E-6805-2554-9EAC-B4C71F3FF91E}"/>
              </a:ext>
            </a:extLst>
          </p:cNvPr>
          <p:cNvSpPr>
            <a:spLocks noGrp="1"/>
          </p:cNvSpPr>
          <p:nvPr>
            <p:ph type="subTitle" idx="1"/>
          </p:nvPr>
        </p:nvSpPr>
        <p:spPr>
          <a:xfrm>
            <a:off x="1992459" y="1087148"/>
            <a:ext cx="8604537" cy="5174750"/>
          </a:xfrm>
        </p:spPr>
        <p:txBody>
          <a:bodyPr/>
          <a:lstStyle/>
          <a:p>
            <a:r>
              <a:rPr lang="en-US" sz="2000">
                <a:solidFill>
                  <a:schemeClr val="bg1"/>
                </a:solidFill>
                <a:latin typeface="Franklin Gothic Medium"/>
              </a:rPr>
              <a:t>Purdue Day of Giving Weekend – Share the “Why”</a:t>
            </a:r>
          </a:p>
          <a:p>
            <a:r>
              <a:rPr lang="en-US" sz="1600">
                <a:solidFill>
                  <a:schemeClr val="bg1"/>
                </a:solidFill>
                <a:latin typeface="Franklin Gothic Medium"/>
              </a:rPr>
              <a:t> </a:t>
            </a:r>
            <a:r>
              <a:rPr lang="en-US" sz="1600" i="1">
                <a:solidFill>
                  <a:schemeClr val="bg1"/>
                </a:solidFill>
                <a:latin typeface="Franklin Gothic Medium"/>
              </a:rPr>
              <a:t>Goal:</a:t>
            </a:r>
            <a:r>
              <a:rPr lang="en-US" sz="1600" b="0" i="1">
                <a:solidFill>
                  <a:schemeClr val="bg1"/>
                </a:solidFill>
                <a:latin typeface="Franklin Gothic Medium"/>
              </a:rPr>
              <a:t> Help clubs tell the story behind their scholarship fund and inspire participation.</a:t>
            </a:r>
            <a:endParaRPr lang="en-US" sz="1600" i="1">
              <a:solidFill>
                <a:schemeClr val="bg1"/>
              </a:solidFill>
              <a:latin typeface="Franklin Gothic Medium"/>
            </a:endParaRPr>
          </a:p>
          <a:p>
            <a:r>
              <a:rPr lang="en-US" sz="1600" i="1">
                <a:solidFill>
                  <a:schemeClr val="accent3"/>
                </a:solidFill>
                <a:latin typeface="Franklin Gothic Medium"/>
              </a:rPr>
              <a:t>Focus on Impact</a:t>
            </a:r>
          </a:p>
          <a:p>
            <a:pPr marL="285750" indent="-285750">
              <a:buFont typeface="Arial"/>
              <a:buChar char="•"/>
            </a:pPr>
            <a:r>
              <a:rPr lang="en-US" sz="1600" b="0">
                <a:solidFill>
                  <a:schemeClr val="bg1"/>
                </a:solidFill>
                <a:latin typeface="Franklin Gothic Medium"/>
              </a:rPr>
              <a:t>Share </a:t>
            </a:r>
            <a:r>
              <a:rPr lang="en-US" sz="1600" b="0" i="1">
                <a:solidFill>
                  <a:schemeClr val="bg1"/>
                </a:solidFill>
                <a:latin typeface="Franklin Gothic Medium"/>
              </a:rPr>
              <a:t>why your club’s scholarship matters</a:t>
            </a:r>
            <a:r>
              <a:rPr lang="en-US" sz="1600" b="0">
                <a:solidFill>
                  <a:schemeClr val="bg1"/>
                </a:solidFill>
                <a:latin typeface="Franklin Gothic Medium"/>
              </a:rPr>
              <a:t> to local students</a:t>
            </a:r>
            <a:endParaRPr lang="en-US" sz="1600">
              <a:solidFill>
                <a:schemeClr val="bg1"/>
              </a:solidFill>
              <a:latin typeface="Franklin Gothic Medium"/>
            </a:endParaRPr>
          </a:p>
          <a:p>
            <a:pPr marL="285750" indent="-285750">
              <a:buFont typeface="Arial"/>
              <a:buChar char="•"/>
            </a:pPr>
            <a:r>
              <a:rPr lang="en-US" sz="1600" b="0">
                <a:solidFill>
                  <a:schemeClr val="bg1"/>
                </a:solidFill>
                <a:latin typeface="Franklin Gothic Medium"/>
              </a:rPr>
              <a:t>Highlight how gifts make an </a:t>
            </a:r>
            <a:r>
              <a:rPr lang="en-US" sz="1600">
                <a:solidFill>
                  <a:schemeClr val="bg1"/>
                </a:solidFill>
                <a:latin typeface="Franklin Gothic Medium"/>
              </a:rPr>
              <a:t>immediate impact on future Boilermakers</a:t>
            </a:r>
          </a:p>
          <a:p>
            <a:pPr marL="285750" indent="-285750">
              <a:buFont typeface="Arial"/>
              <a:buChar char="•"/>
            </a:pPr>
            <a:r>
              <a:rPr lang="en-US" sz="1600" b="0">
                <a:solidFill>
                  <a:schemeClr val="bg1"/>
                </a:solidFill>
                <a:latin typeface="Franklin Gothic Medium"/>
              </a:rPr>
              <a:t>Encourage </a:t>
            </a:r>
            <a:r>
              <a:rPr lang="en-US" sz="1600">
                <a:solidFill>
                  <a:schemeClr val="bg1"/>
                </a:solidFill>
                <a:latin typeface="Franklin Gothic Medium"/>
              </a:rPr>
              <a:t>participation at every level</a:t>
            </a:r>
            <a:r>
              <a:rPr lang="en-US" sz="1600" b="0">
                <a:solidFill>
                  <a:schemeClr val="bg1"/>
                </a:solidFill>
                <a:latin typeface="Franklin Gothic Medium"/>
              </a:rPr>
              <a:t> — every gift counts</a:t>
            </a:r>
            <a:endParaRPr lang="en-US" sz="1600">
              <a:solidFill>
                <a:schemeClr val="bg1"/>
              </a:solidFill>
              <a:latin typeface="Franklin Gothic Medium"/>
            </a:endParaRPr>
          </a:p>
          <a:p>
            <a:r>
              <a:rPr lang="en-US" sz="1600" i="1">
                <a:solidFill>
                  <a:schemeClr val="accent3"/>
                </a:solidFill>
                <a:latin typeface="Franklin Gothic Medium"/>
              </a:rPr>
              <a:t>Ways Clubs Can Engage Alumni</a:t>
            </a:r>
          </a:p>
          <a:p>
            <a:pPr marL="285750" indent="-285750">
              <a:buFont typeface="Arial"/>
              <a:buChar char="•"/>
            </a:pPr>
            <a:r>
              <a:rPr lang="en-US" sz="1600" b="0">
                <a:solidFill>
                  <a:schemeClr val="bg1"/>
                </a:solidFill>
                <a:latin typeface="Franklin Gothic Medium"/>
              </a:rPr>
              <a:t>Host a </a:t>
            </a:r>
            <a:r>
              <a:rPr lang="en-US" sz="1600">
                <a:solidFill>
                  <a:schemeClr val="bg1"/>
                </a:solidFill>
                <a:latin typeface="Franklin Gothic Medium"/>
              </a:rPr>
              <a:t>Purdue Day of Giving Weekend event</a:t>
            </a:r>
            <a:r>
              <a:rPr lang="en-US" sz="1600" b="0">
                <a:solidFill>
                  <a:schemeClr val="bg1"/>
                </a:solidFill>
                <a:latin typeface="Franklin Gothic Medium"/>
              </a:rPr>
              <a:t> to connect with local alumni</a:t>
            </a:r>
            <a:endParaRPr lang="en-US" sz="1600">
              <a:solidFill>
                <a:schemeClr val="bg1"/>
              </a:solidFill>
              <a:latin typeface="Franklin Gothic Medium"/>
            </a:endParaRPr>
          </a:p>
          <a:p>
            <a:pPr marL="285750" indent="-285750" algn="l">
              <a:buFont typeface="Arial"/>
              <a:buChar char="•"/>
            </a:pPr>
            <a:r>
              <a:rPr lang="en-US" sz="1600">
                <a:solidFill>
                  <a:schemeClr val="bg1"/>
                </a:solidFill>
                <a:latin typeface="Franklin Gothic Medium"/>
              </a:rPr>
              <a:t>Share stories about students supported by your scholarship</a:t>
            </a:r>
          </a:p>
          <a:p>
            <a:pPr marL="285750" indent="-285750" algn="l">
              <a:buFont typeface="Arial"/>
              <a:buChar char="•"/>
            </a:pPr>
            <a:r>
              <a:rPr lang="en-US" sz="1600">
                <a:solidFill>
                  <a:schemeClr val="bg1"/>
                </a:solidFill>
                <a:latin typeface="Franklin Gothic Medium"/>
              </a:rPr>
              <a:t>Use email and social media to spread the message</a:t>
            </a:r>
          </a:p>
          <a:p>
            <a:pPr marL="285750" indent="-285750" algn="l">
              <a:buFont typeface="Arial"/>
              <a:buChar char="•"/>
            </a:pPr>
            <a:r>
              <a:rPr lang="en-US" sz="1600">
                <a:solidFill>
                  <a:schemeClr val="bg1"/>
                </a:solidFill>
                <a:latin typeface="Franklin Gothic Medium"/>
              </a:rPr>
              <a:t>Promote the club giving link and QR codes when available</a:t>
            </a:r>
          </a:p>
          <a:p>
            <a:pPr algn="l"/>
            <a:r>
              <a:rPr lang="en-US" sz="1600" i="1">
                <a:solidFill>
                  <a:schemeClr val="accent3"/>
                </a:solidFill>
                <a:latin typeface="Franklin Gothic Medium"/>
              </a:rPr>
              <a:t>Key Message to Alumni</a:t>
            </a:r>
          </a:p>
          <a:p>
            <a:pPr marL="285750" indent="-285750" algn="l">
              <a:buFont typeface="Arial"/>
              <a:buChar char="•"/>
            </a:pPr>
            <a:r>
              <a:rPr lang="en-US" sz="1600">
                <a:solidFill>
                  <a:schemeClr val="bg1"/>
                </a:solidFill>
                <a:latin typeface="Franklin Gothic Medium"/>
              </a:rPr>
              <a:t>Your gift supports students from your region</a:t>
            </a:r>
          </a:p>
          <a:p>
            <a:pPr marL="285750" indent="-285750" algn="l">
              <a:buFont typeface="Arial"/>
              <a:buChar char="•"/>
            </a:pPr>
            <a:r>
              <a:rPr lang="en-US" sz="1600">
                <a:solidFill>
                  <a:schemeClr val="bg1"/>
                </a:solidFill>
                <a:latin typeface="Franklin Gothic Medium"/>
              </a:rPr>
              <a:t>Together we can open doors for the next generation of Boilermakers</a:t>
            </a:r>
          </a:p>
          <a:p>
            <a:pPr algn="l"/>
            <a:endParaRPr lang="en-US" sz="1600">
              <a:solidFill>
                <a:schemeClr val="bg1"/>
              </a:solidFill>
              <a:latin typeface="Franklin Gothic Medium"/>
            </a:endParaRPr>
          </a:p>
        </p:txBody>
      </p:sp>
    </p:spTree>
    <p:extLst>
      <p:ext uri="{BB962C8B-B14F-4D97-AF65-F5344CB8AC3E}">
        <p14:creationId xmlns:p14="http://schemas.microsoft.com/office/powerpoint/2010/main" val="1405084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7A859-603D-9F85-FA37-6F5FC6EF12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0EC07-009C-036A-7510-E45EA03F863D}"/>
              </a:ext>
            </a:extLst>
          </p:cNvPr>
          <p:cNvSpPr>
            <a:spLocks noGrp="1"/>
          </p:cNvSpPr>
          <p:nvPr>
            <p:ph type="ctrTitle"/>
          </p:nvPr>
        </p:nvSpPr>
        <p:spPr>
          <a:xfrm>
            <a:off x="1043553" y="442674"/>
            <a:ext cx="9234309" cy="997196"/>
          </a:xfrm>
        </p:spPr>
        <p:txBody>
          <a:bodyPr/>
          <a:lstStyle/>
          <a:p>
            <a:r>
              <a:rPr lang="en-US">
                <a:solidFill>
                  <a:schemeClr val="accent1"/>
                </a:solidFill>
                <a:latin typeface="Acumin Pro ExtraCondensed"/>
              </a:rPr>
              <a:t>Purdue Day of Giving (</a:t>
            </a:r>
            <a:r>
              <a:rPr lang="en-US" err="1">
                <a:solidFill>
                  <a:schemeClr val="accent1"/>
                </a:solidFill>
                <a:latin typeface="Acumin Pro ExtraCondensed"/>
              </a:rPr>
              <a:t>PDoG</a:t>
            </a:r>
            <a:r>
              <a:rPr lang="en-US">
                <a:solidFill>
                  <a:schemeClr val="accent1"/>
                </a:solidFill>
                <a:latin typeface="Acumin Pro ExtraCondensed"/>
              </a:rPr>
              <a:t>)</a:t>
            </a:r>
            <a:endParaRPr lang="en-US" b="0" i="0">
              <a:solidFill>
                <a:schemeClr val="accent1"/>
              </a:solidFill>
              <a:latin typeface="Acumin Pro ExtraCondensed"/>
            </a:endParaRPr>
          </a:p>
          <a:p>
            <a:endParaRPr lang="en-US">
              <a:solidFill>
                <a:schemeClr val="accent1"/>
              </a:solidFill>
            </a:endParaRPr>
          </a:p>
        </p:txBody>
      </p:sp>
      <p:sp>
        <p:nvSpPr>
          <p:cNvPr id="3" name="Subtitle 2">
            <a:extLst>
              <a:ext uri="{FF2B5EF4-FFF2-40B4-BE49-F238E27FC236}">
                <a16:creationId xmlns:a16="http://schemas.microsoft.com/office/drawing/2014/main" id="{C34E4583-50A0-78B2-EEA6-9DE82D815528}"/>
              </a:ext>
            </a:extLst>
          </p:cNvPr>
          <p:cNvSpPr>
            <a:spLocks noGrp="1"/>
          </p:cNvSpPr>
          <p:nvPr>
            <p:ph type="subTitle" idx="1"/>
          </p:nvPr>
        </p:nvSpPr>
        <p:spPr>
          <a:xfrm>
            <a:off x="1043553" y="1022807"/>
            <a:ext cx="10028066" cy="4524828"/>
          </a:xfrm>
        </p:spPr>
        <p:txBody>
          <a:bodyPr/>
          <a:lstStyle/>
          <a:p>
            <a:r>
              <a:rPr lang="en-US" sz="2400">
                <a:solidFill>
                  <a:schemeClr val="bg1"/>
                </a:solidFill>
                <a:latin typeface="Franklin Gothic Medium"/>
              </a:rPr>
              <a:t>Activating Alumni &amp; Building Momentum</a:t>
            </a:r>
          </a:p>
          <a:p>
            <a:pPr marL="285750" indent="-285750">
              <a:buFont typeface="Arial" pitchFamily="2" charset="2"/>
              <a:buChar char="•"/>
            </a:pPr>
            <a:r>
              <a:rPr lang="en-US" sz="1600">
                <a:solidFill>
                  <a:schemeClr val="accent3"/>
                </a:solidFill>
                <a:latin typeface="Franklin Gothic Medium"/>
              </a:rPr>
              <a:t>Before &amp; During </a:t>
            </a:r>
            <a:r>
              <a:rPr lang="en-US" sz="1600" err="1">
                <a:solidFill>
                  <a:schemeClr val="accent3"/>
                </a:solidFill>
                <a:latin typeface="Franklin Gothic Medium"/>
              </a:rPr>
              <a:t>PDoG</a:t>
            </a:r>
            <a:endParaRPr lang="en-US" sz="1600">
              <a:solidFill>
                <a:schemeClr val="accent3"/>
              </a:solidFill>
              <a:latin typeface="Franklin Gothic Medium"/>
            </a:endParaRPr>
          </a:p>
          <a:p>
            <a:pPr marL="742950" lvl="1" indent="-285750" algn="l">
              <a:buFont typeface="Courier New" pitchFamily="2" charset="2"/>
              <a:buChar char="o"/>
            </a:pPr>
            <a:r>
              <a:rPr lang="en-US" sz="1600" b="0">
                <a:solidFill>
                  <a:schemeClr val="bg1"/>
                </a:solidFill>
                <a:latin typeface="Franklin Gothic Medium"/>
              </a:rPr>
              <a:t>Promote the scholarship fund through </a:t>
            </a:r>
            <a:r>
              <a:rPr lang="en-US" sz="1600" b="1">
                <a:solidFill>
                  <a:schemeClr val="bg1"/>
                </a:solidFill>
                <a:latin typeface="Franklin Gothic Medium"/>
              </a:rPr>
              <a:t>emails, newsletters, and social media</a:t>
            </a:r>
          </a:p>
          <a:p>
            <a:pPr marL="742950" lvl="1" indent="-285750" algn="l">
              <a:buFont typeface="Courier New" pitchFamily="2" charset="2"/>
              <a:buChar char="o"/>
            </a:pPr>
            <a:r>
              <a:rPr lang="en-US" sz="1600">
                <a:solidFill>
                  <a:schemeClr val="bg1"/>
                </a:solidFill>
                <a:latin typeface="Franklin Gothic Medium"/>
              </a:rPr>
              <a:t>Encourage</a:t>
            </a:r>
            <a:r>
              <a:rPr lang="en-US" sz="1600" b="0">
                <a:solidFill>
                  <a:schemeClr val="bg1"/>
                </a:solidFill>
                <a:latin typeface="Franklin Gothic Medium"/>
              </a:rPr>
              <a:t> alumni to </a:t>
            </a:r>
            <a:r>
              <a:rPr lang="en-US" sz="1600" b="1">
                <a:solidFill>
                  <a:schemeClr val="bg1"/>
                </a:solidFill>
                <a:latin typeface="Franklin Gothic Medium"/>
              </a:rPr>
              <a:t>give and share with fellow Boilermakers</a:t>
            </a:r>
          </a:p>
          <a:p>
            <a:pPr marL="742950" lvl="1" indent="-285750" algn="l">
              <a:buFont typeface="Courier New" pitchFamily="2" charset="2"/>
              <a:buChar char="o"/>
            </a:pPr>
            <a:r>
              <a:rPr lang="en-US" sz="1600">
                <a:solidFill>
                  <a:schemeClr val="bg1"/>
                </a:solidFill>
                <a:latin typeface="Franklin Gothic Medium"/>
              </a:rPr>
              <a:t>Recognize</a:t>
            </a:r>
            <a:r>
              <a:rPr lang="en-US" sz="1600" b="0">
                <a:solidFill>
                  <a:schemeClr val="bg1"/>
                </a:solidFill>
                <a:latin typeface="Franklin Gothic Medium"/>
              </a:rPr>
              <a:t> donors and celebrate </a:t>
            </a:r>
            <a:r>
              <a:rPr lang="en-US" sz="1600">
                <a:solidFill>
                  <a:schemeClr val="bg1"/>
                </a:solidFill>
                <a:latin typeface="Franklin Gothic Medium"/>
              </a:rPr>
              <a:t>participation – Share at event &amp; on social media (if they approve)</a:t>
            </a:r>
          </a:p>
          <a:p>
            <a:pPr marL="742950" lvl="1" indent="-285750" algn="l">
              <a:buFont typeface="Courier New" pitchFamily="2" charset="2"/>
              <a:buChar char="o"/>
            </a:pPr>
            <a:r>
              <a:rPr lang="en-US" sz="1600">
                <a:solidFill>
                  <a:schemeClr val="bg1"/>
                </a:solidFill>
                <a:latin typeface="Franklin Gothic Medium"/>
              </a:rPr>
              <a:t>Brief</a:t>
            </a:r>
            <a:r>
              <a:rPr lang="en-US" sz="1600" b="0">
                <a:solidFill>
                  <a:schemeClr val="bg1"/>
                </a:solidFill>
                <a:latin typeface="Franklin Gothic Medium"/>
              </a:rPr>
              <a:t> remarks highlighting the </a:t>
            </a:r>
            <a:r>
              <a:rPr lang="en-US" sz="1600">
                <a:solidFill>
                  <a:schemeClr val="bg1"/>
                </a:solidFill>
                <a:latin typeface="Franklin Gothic Medium"/>
              </a:rPr>
              <a:t>club’s scholarship impact</a:t>
            </a:r>
          </a:p>
          <a:p>
            <a:pPr marL="742950" lvl="1" indent="-285750" algn="l">
              <a:buFont typeface="Courier New" pitchFamily="2" charset="2"/>
              <a:buChar char="o"/>
            </a:pPr>
            <a:r>
              <a:rPr lang="en-US" sz="1600">
                <a:solidFill>
                  <a:schemeClr val="bg1"/>
                </a:solidFill>
                <a:latin typeface="Franklin Gothic Medium"/>
              </a:rPr>
              <a:t>Encourage</a:t>
            </a:r>
            <a:r>
              <a:rPr lang="en-US" sz="1600" b="0">
                <a:solidFill>
                  <a:schemeClr val="bg1"/>
                </a:solidFill>
                <a:latin typeface="Franklin Gothic Medium"/>
              </a:rPr>
              <a:t> </a:t>
            </a:r>
            <a:r>
              <a:rPr lang="en-US" sz="1600" b="1">
                <a:solidFill>
                  <a:schemeClr val="bg1"/>
                </a:solidFill>
                <a:latin typeface="Franklin Gothic Medium"/>
              </a:rPr>
              <a:t>real-time giving and social sharing – Share the "Why"</a:t>
            </a:r>
          </a:p>
          <a:p>
            <a:pPr marL="285750" indent="-285750">
              <a:buFont typeface="Arial" pitchFamily="2" charset="2"/>
              <a:buChar char="•"/>
            </a:pPr>
            <a:r>
              <a:rPr lang="en-US" sz="1600" b="1">
                <a:solidFill>
                  <a:schemeClr val="accent3"/>
                </a:solidFill>
                <a:latin typeface="Franklin Gothic Medium"/>
              </a:rPr>
              <a:t>After Purdue Day of </a:t>
            </a:r>
            <a:r>
              <a:rPr lang="en-US" sz="1600">
                <a:solidFill>
                  <a:schemeClr val="accent3"/>
                </a:solidFill>
                <a:latin typeface="Franklin Gothic Medium"/>
              </a:rPr>
              <a:t>Giving</a:t>
            </a:r>
          </a:p>
          <a:p>
            <a:pPr marL="742950" lvl="1" indent="-285750" algn="l">
              <a:buFont typeface="Courier New" pitchFamily="2" charset="2"/>
              <a:buChar char="o"/>
            </a:pPr>
            <a:r>
              <a:rPr lang="en-US" sz="1600">
                <a:solidFill>
                  <a:schemeClr val="bg1"/>
                </a:solidFill>
                <a:latin typeface="Franklin Gothic Medium"/>
              </a:rPr>
              <a:t>Thank donors and participants</a:t>
            </a:r>
          </a:p>
          <a:p>
            <a:pPr marL="742950" lvl="1" indent="-285750" algn="l">
              <a:buFont typeface="Courier New" pitchFamily="2" charset="2"/>
              <a:buChar char="o"/>
            </a:pPr>
            <a:r>
              <a:rPr lang="en-US" sz="1600" b="1">
                <a:solidFill>
                  <a:schemeClr val="bg1"/>
                </a:solidFill>
                <a:latin typeface="Franklin Gothic Medium"/>
              </a:rPr>
              <a:t>Share results and impact stories</a:t>
            </a:r>
            <a:endParaRPr lang="en-US" sz="1600">
              <a:solidFill>
                <a:schemeClr val="bg1"/>
              </a:solidFill>
              <a:latin typeface="Franklin Gothic Medium"/>
            </a:endParaRPr>
          </a:p>
          <a:p>
            <a:pPr marL="742950" lvl="1" indent="-285750" algn="l">
              <a:buFont typeface="Courier New" pitchFamily="2" charset="2"/>
              <a:buChar char="o"/>
            </a:pPr>
            <a:r>
              <a:rPr lang="en-US" sz="1600">
                <a:solidFill>
                  <a:schemeClr val="bg1"/>
                </a:solidFill>
                <a:latin typeface="Franklin Gothic Medium"/>
              </a:rPr>
              <a:t>Invite</a:t>
            </a:r>
            <a:r>
              <a:rPr lang="en-US" sz="1600" b="0">
                <a:solidFill>
                  <a:schemeClr val="bg1"/>
                </a:solidFill>
                <a:latin typeface="Franklin Gothic Medium"/>
              </a:rPr>
              <a:t> alumni </a:t>
            </a:r>
            <a:r>
              <a:rPr lang="en-US" sz="1600" b="1">
                <a:solidFill>
                  <a:schemeClr val="bg1"/>
                </a:solidFill>
                <a:latin typeface="Franklin Gothic Medium"/>
              </a:rPr>
              <a:t>to stay connected with the club</a:t>
            </a:r>
            <a:endParaRPr lang="en-US" sz="1600">
              <a:solidFill>
                <a:schemeClr val="bg1"/>
              </a:solidFill>
              <a:latin typeface="Franklin Gothic Medium"/>
            </a:endParaRPr>
          </a:p>
          <a:p>
            <a:pPr marL="285750" indent="-285750" algn="l">
              <a:buFont typeface="Arial" pitchFamily="2" charset="2"/>
              <a:buChar char="•"/>
            </a:pPr>
            <a:r>
              <a:rPr lang="en-US" sz="1600">
                <a:solidFill>
                  <a:schemeClr val="accent3"/>
                </a:solidFill>
                <a:latin typeface="Franklin Gothic Medium"/>
              </a:rPr>
              <a:t>The Bigger Impact</a:t>
            </a:r>
          </a:p>
          <a:p>
            <a:pPr marL="742950" lvl="1" indent="-285750" algn="l">
              <a:buFont typeface="Courier New" pitchFamily="2" charset="2"/>
              <a:buChar char="o"/>
            </a:pPr>
            <a:r>
              <a:rPr lang="en-US" sz="1600" b="0">
                <a:solidFill>
                  <a:schemeClr val="bg1"/>
                </a:solidFill>
                <a:latin typeface="Franklin Gothic Medium"/>
              </a:rPr>
              <a:t>Strengthens club </a:t>
            </a:r>
            <a:r>
              <a:rPr lang="en-US" sz="1600">
                <a:solidFill>
                  <a:schemeClr val="bg1"/>
                </a:solidFill>
                <a:latin typeface="Franklin Gothic Medium"/>
              </a:rPr>
              <a:t>engagement</a:t>
            </a:r>
          </a:p>
          <a:p>
            <a:pPr marL="742950" lvl="1" indent="-285750" algn="l">
              <a:buFont typeface="Courier New" pitchFamily="2" charset="2"/>
              <a:buChar char="o"/>
            </a:pPr>
            <a:r>
              <a:rPr lang="en-US" sz="1600">
                <a:solidFill>
                  <a:schemeClr val="bg1"/>
                </a:solidFill>
                <a:latin typeface="Franklin Gothic Medium"/>
              </a:rPr>
              <a:t>Elevates</a:t>
            </a:r>
            <a:r>
              <a:rPr lang="en-US" sz="1600" b="0">
                <a:solidFill>
                  <a:schemeClr val="bg1"/>
                </a:solidFill>
                <a:latin typeface="Franklin Gothic Medium"/>
              </a:rPr>
              <a:t> local Purdue </a:t>
            </a:r>
            <a:r>
              <a:rPr lang="en-US" sz="1600">
                <a:solidFill>
                  <a:schemeClr val="bg1"/>
                </a:solidFill>
                <a:latin typeface="Franklin Gothic Medium"/>
              </a:rPr>
              <a:t>pride</a:t>
            </a:r>
          </a:p>
          <a:p>
            <a:pPr marL="742950" lvl="1" indent="-285750" algn="l">
              <a:buFont typeface="Courier New" pitchFamily="2" charset="2"/>
              <a:buChar char="o"/>
            </a:pPr>
            <a:r>
              <a:rPr lang="en-US" sz="1600">
                <a:solidFill>
                  <a:schemeClr val="bg1"/>
                </a:solidFill>
                <a:latin typeface="Franklin Gothic Medium"/>
              </a:rPr>
              <a:t>Supports</a:t>
            </a:r>
            <a:r>
              <a:rPr lang="en-US" sz="1600" b="0">
                <a:solidFill>
                  <a:schemeClr val="bg1"/>
                </a:solidFill>
                <a:latin typeface="Franklin Gothic Medium"/>
              </a:rPr>
              <a:t> </a:t>
            </a:r>
            <a:r>
              <a:rPr lang="en-US" sz="1600">
                <a:solidFill>
                  <a:schemeClr val="bg1"/>
                </a:solidFill>
                <a:latin typeface="Franklin Gothic Medium"/>
              </a:rPr>
              <a:t>future Purdue students through scholarships</a:t>
            </a:r>
          </a:p>
        </p:txBody>
      </p:sp>
    </p:spTree>
    <p:extLst>
      <p:ext uri="{BB962C8B-B14F-4D97-AF65-F5344CB8AC3E}">
        <p14:creationId xmlns:p14="http://schemas.microsoft.com/office/powerpoint/2010/main" val="2021897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F87D-C268-37AD-43C7-64E3961E9C86}"/>
              </a:ext>
            </a:extLst>
          </p:cNvPr>
          <p:cNvSpPr>
            <a:spLocks noGrp="1"/>
          </p:cNvSpPr>
          <p:nvPr>
            <p:ph type="ctrTitle"/>
          </p:nvPr>
        </p:nvSpPr>
        <p:spPr/>
        <p:txBody>
          <a:bodyPr/>
          <a:lstStyle/>
          <a:p>
            <a:r>
              <a:rPr lang="en-US" err="1">
                <a:solidFill>
                  <a:schemeClr val="accent1"/>
                </a:solidFill>
              </a:rPr>
              <a:t>PDoG</a:t>
            </a:r>
            <a:r>
              <a:rPr lang="en-US">
                <a:solidFill>
                  <a:schemeClr val="accent1"/>
                </a:solidFill>
              </a:rPr>
              <a:t> – Check Handling Process </a:t>
            </a:r>
          </a:p>
        </p:txBody>
      </p:sp>
      <p:sp>
        <p:nvSpPr>
          <p:cNvPr id="3" name="Subtitle 2">
            <a:extLst>
              <a:ext uri="{FF2B5EF4-FFF2-40B4-BE49-F238E27FC236}">
                <a16:creationId xmlns:a16="http://schemas.microsoft.com/office/drawing/2014/main" id="{5C74399A-31C8-5A41-8506-A51EE23FA0A3}"/>
              </a:ext>
            </a:extLst>
          </p:cNvPr>
          <p:cNvSpPr>
            <a:spLocks noGrp="1"/>
          </p:cNvSpPr>
          <p:nvPr>
            <p:ph type="subTitle" idx="1"/>
          </p:nvPr>
        </p:nvSpPr>
        <p:spPr>
          <a:xfrm>
            <a:off x="1043553" y="1175889"/>
            <a:ext cx="7288495" cy="369332"/>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rPr>
              <a:t>Deadline for Counting Toward </a:t>
            </a:r>
            <a:r>
              <a:rPr kumimoji="0" lang="en-US" altLang="en-US" sz="2400" b="1" i="0" u="none" strike="noStrike" cap="none" normalizeH="0" baseline="0" err="1">
                <a:ln>
                  <a:noFill/>
                </a:ln>
                <a:solidFill>
                  <a:schemeClr val="tx1"/>
                </a:solidFill>
                <a:effectLst/>
                <a:latin typeface="Arial" panose="020B0604020202020204" pitchFamily="34" charset="0"/>
              </a:rPr>
              <a:t>PDoG</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
        <p:nvSpPr>
          <p:cNvPr id="4" name="Text Placeholder 3">
            <a:extLst>
              <a:ext uri="{FF2B5EF4-FFF2-40B4-BE49-F238E27FC236}">
                <a16:creationId xmlns:a16="http://schemas.microsoft.com/office/drawing/2014/main" id="{2703F61A-5046-2199-E3F3-02163A597D98}"/>
              </a:ext>
            </a:extLst>
          </p:cNvPr>
          <p:cNvSpPr>
            <a:spLocks noGrp="1"/>
          </p:cNvSpPr>
          <p:nvPr>
            <p:ph type="body" sz="quarter" idx="14"/>
          </p:nvPr>
        </p:nvSpPr>
        <p:spPr>
          <a:xfrm>
            <a:off x="1043553" y="1175889"/>
            <a:ext cx="10193942" cy="4266398"/>
          </a:xfrm>
        </p:spPr>
        <p:txBody>
          <a:bodyPr>
            <a:normAutofit fontScale="70000" lnSpcReduction="20000"/>
          </a:bodyPr>
          <a:lstStyle/>
          <a:p>
            <a:r>
              <a:rPr lang="en-US" sz="2600" b="1">
                <a:effectLst/>
                <a:latin typeface="+mj-lt"/>
                <a:ea typeface="Aptos" panose="020B0004020202020204" pitchFamily="34" charset="0"/>
                <a:cs typeface="Aptos" panose="020B0004020202020204" pitchFamily="34" charset="0"/>
              </a:rPr>
              <a:t>Check Deadline: </a:t>
            </a:r>
            <a:r>
              <a:rPr lang="en-US" sz="2600">
                <a:effectLst/>
                <a:latin typeface="+mj-lt"/>
                <a:ea typeface="Aptos" panose="020B0004020202020204" pitchFamily="34" charset="0"/>
                <a:cs typeface="Aptos" panose="020B0004020202020204" pitchFamily="34" charset="0"/>
              </a:rPr>
              <a:t>Checks must be delivered to Dauch by 5:00 p.m. ET on Wednesday, April 22 to be counted toward </a:t>
            </a:r>
            <a:r>
              <a:rPr lang="en-US" sz="2600" err="1">
                <a:effectLst/>
                <a:latin typeface="+mj-lt"/>
                <a:ea typeface="Aptos" panose="020B0004020202020204" pitchFamily="34" charset="0"/>
                <a:cs typeface="Aptos" panose="020B0004020202020204" pitchFamily="34" charset="0"/>
              </a:rPr>
              <a:t>PDoG</a:t>
            </a:r>
            <a:r>
              <a:rPr lang="en-US" sz="2600">
                <a:effectLst/>
                <a:latin typeface="+mj-lt"/>
                <a:ea typeface="Aptos" panose="020B0004020202020204" pitchFamily="34" charset="0"/>
                <a:cs typeface="Aptos" panose="020B0004020202020204" pitchFamily="34" charset="0"/>
              </a:rPr>
              <a:t>.</a:t>
            </a:r>
          </a:p>
          <a:p>
            <a:pPr marL="11430" indent="-285750"/>
            <a:endParaRPr lang="en-US" sz="2600">
              <a:effectLst/>
              <a:latin typeface="+mj-lt"/>
              <a:ea typeface="Aptos" panose="020B0004020202020204" pitchFamily="34" charset="0"/>
              <a:cs typeface="Aptos" panose="020B0004020202020204" pitchFamily="34" charset="0"/>
            </a:endParaRPr>
          </a:p>
          <a:p>
            <a:r>
              <a:rPr lang="en-US" sz="2600" b="1">
                <a:effectLst/>
                <a:latin typeface="+mj-lt"/>
                <a:ea typeface="Aptos" panose="020B0004020202020204" pitchFamily="34" charset="0"/>
                <a:cs typeface="Aptos" panose="020B0004020202020204" pitchFamily="34" charset="0"/>
              </a:rPr>
              <a:t>Advanced Coordination: </a:t>
            </a:r>
            <a:r>
              <a:rPr lang="en-US" sz="2600">
                <a:effectLst/>
                <a:latin typeface="+mj-lt"/>
                <a:ea typeface="Aptos" panose="020B0004020202020204" pitchFamily="34" charset="0"/>
                <a:cs typeface="Aptos" panose="020B0004020202020204" pitchFamily="34" charset="0"/>
              </a:rPr>
              <a:t>If your club anticipates delivering a large number many provide advance notice via @</a:t>
            </a:r>
            <a:r>
              <a:rPr lang="en-US" sz="2600">
                <a:latin typeface="+mj-lt"/>
              </a:rPr>
              <a:t>alumniclubs@purdueforlife.org prior to April 22</a:t>
            </a:r>
            <a:r>
              <a:rPr lang="en-US" sz="2600" baseline="30000">
                <a:latin typeface="+mj-lt"/>
              </a:rPr>
              <a:t>nd</a:t>
            </a:r>
            <a:r>
              <a:rPr lang="en-US" sz="2600">
                <a:latin typeface="+mj-lt"/>
              </a:rPr>
              <a:t> </a:t>
            </a:r>
            <a:r>
              <a:rPr lang="en-US" sz="2600">
                <a:effectLst/>
                <a:latin typeface="+mj-lt"/>
                <a:ea typeface="Aptos" panose="020B0004020202020204" pitchFamily="34" charset="0"/>
                <a:cs typeface="Aptos" panose="020B0004020202020204" pitchFamily="34" charset="0"/>
              </a:rPr>
              <a:t>so we can coordinate with Gift Processing and plan accordingly.  </a:t>
            </a:r>
          </a:p>
          <a:p>
            <a:endParaRPr lang="en-US" sz="2600">
              <a:effectLst/>
              <a:latin typeface="+mj-lt"/>
              <a:ea typeface="Aptos" panose="020B0004020202020204" pitchFamily="34" charset="0"/>
              <a:cs typeface="Aptos" panose="020B0004020202020204" pitchFamily="34" charset="0"/>
            </a:endParaRPr>
          </a:p>
          <a:p>
            <a:r>
              <a:rPr lang="en-US" sz="2600" b="1">
                <a:effectLst/>
                <a:latin typeface="+mj-lt"/>
                <a:ea typeface="Aptos" panose="020B0004020202020204" pitchFamily="34" charset="0"/>
                <a:cs typeface="Aptos" panose="020B0004020202020204" pitchFamily="34" charset="0"/>
              </a:rPr>
              <a:t>Collection Timeline: </a:t>
            </a:r>
            <a:r>
              <a:rPr lang="en-US" sz="2600">
                <a:effectLst/>
                <a:latin typeface="+mj-lt"/>
                <a:ea typeface="Aptos" panose="020B0004020202020204" pitchFamily="34" charset="0"/>
                <a:cs typeface="Aptos" panose="020B0004020202020204" pitchFamily="34" charset="0"/>
              </a:rPr>
              <a:t>Checks should not be collected or dropped off prior to April 15.</a:t>
            </a:r>
          </a:p>
          <a:p>
            <a:pPr marL="11430" indent="-285750"/>
            <a:endParaRPr lang="en-US" sz="2600">
              <a:effectLst/>
              <a:latin typeface="+mj-lt"/>
              <a:ea typeface="Aptos" panose="020B0004020202020204" pitchFamily="34" charset="0"/>
              <a:cs typeface="Aptos" panose="020B0004020202020204" pitchFamily="34" charset="0"/>
            </a:endParaRPr>
          </a:p>
          <a:p>
            <a:pPr marL="0" indent="0">
              <a:buNone/>
            </a:pPr>
            <a:r>
              <a:rPr lang="en-US" sz="3600" b="1">
                <a:effectLst/>
                <a:latin typeface="+mj-lt"/>
                <a:ea typeface="Aptos" panose="020B0004020202020204" pitchFamily="34" charset="0"/>
                <a:cs typeface="Aptos" panose="020B0004020202020204" pitchFamily="34" charset="0"/>
              </a:rPr>
              <a:t>Important Considerations</a:t>
            </a:r>
          </a:p>
          <a:p>
            <a:pPr marL="11430" indent="-285750"/>
            <a:endParaRPr lang="en-US" sz="2600">
              <a:effectLst/>
              <a:latin typeface="+mj-lt"/>
              <a:ea typeface="Aptos" panose="020B0004020202020204" pitchFamily="34" charset="0"/>
              <a:cs typeface="Aptos" panose="020B0004020202020204" pitchFamily="34" charset="0"/>
            </a:endParaRPr>
          </a:p>
          <a:p>
            <a:pPr marL="11430" indent="-285750"/>
            <a:r>
              <a:rPr lang="en-US" sz="2600">
                <a:effectLst/>
                <a:latin typeface="+mj-lt"/>
                <a:ea typeface="Aptos" panose="020B0004020202020204" pitchFamily="34" charset="0"/>
                <a:cs typeface="Aptos" panose="020B0004020202020204" pitchFamily="34" charset="0"/>
              </a:rPr>
              <a:t>To preserve the integrity and energy of </a:t>
            </a:r>
            <a:r>
              <a:rPr lang="en-US" sz="2600" err="1">
                <a:effectLst/>
                <a:latin typeface="+mj-lt"/>
                <a:ea typeface="Aptos" panose="020B0004020202020204" pitchFamily="34" charset="0"/>
                <a:cs typeface="Aptos" panose="020B0004020202020204" pitchFamily="34" charset="0"/>
              </a:rPr>
              <a:t>PDoG</a:t>
            </a:r>
            <a:r>
              <a:rPr lang="en-US" sz="2600">
                <a:effectLst/>
                <a:latin typeface="+mj-lt"/>
                <a:ea typeface="Aptos" panose="020B0004020202020204" pitchFamily="34" charset="0"/>
                <a:cs typeface="Aptos" panose="020B0004020202020204" pitchFamily="34" charset="0"/>
              </a:rPr>
              <a:t>, we strongly encourage use of official </a:t>
            </a:r>
            <a:r>
              <a:rPr lang="en-US" sz="2600" err="1">
                <a:effectLst/>
                <a:latin typeface="+mj-lt"/>
                <a:ea typeface="Aptos" panose="020B0004020202020204" pitchFamily="34" charset="0"/>
                <a:cs typeface="Aptos" panose="020B0004020202020204" pitchFamily="34" charset="0"/>
              </a:rPr>
              <a:t>PDoG</a:t>
            </a:r>
            <a:r>
              <a:rPr lang="en-US" sz="2600">
                <a:effectLst/>
                <a:latin typeface="+mj-lt"/>
                <a:ea typeface="Aptos" panose="020B0004020202020204" pitchFamily="34" charset="0"/>
                <a:cs typeface="Aptos" panose="020B0004020202020204" pitchFamily="34" charset="0"/>
              </a:rPr>
              <a:t> Giving Links.</a:t>
            </a:r>
          </a:p>
          <a:p>
            <a:pPr marL="11430" indent="-285750"/>
            <a:endParaRPr lang="en-US" sz="2600">
              <a:effectLst/>
              <a:latin typeface="+mj-lt"/>
              <a:ea typeface="Aptos" panose="020B0004020202020204" pitchFamily="34" charset="0"/>
              <a:cs typeface="Aptos" panose="020B0004020202020204" pitchFamily="34" charset="0"/>
            </a:endParaRPr>
          </a:p>
          <a:p>
            <a:pPr marL="11430" indent="-285750"/>
            <a:r>
              <a:rPr lang="en-US" sz="2600">
                <a:effectLst/>
                <a:latin typeface="+mj-lt"/>
                <a:ea typeface="Aptos" panose="020B0004020202020204" pitchFamily="34" charset="0"/>
                <a:cs typeface="Aptos" panose="020B0004020202020204" pitchFamily="34" charset="0"/>
              </a:rPr>
              <a:t>While we are willing to work with clubs that collect checks, this is not the preferred or advertised method, as it increases operational complexity.</a:t>
            </a:r>
          </a:p>
          <a:p>
            <a:pPr marL="11430" indent="-285750"/>
            <a:endParaRPr lang="en-US" sz="2600">
              <a:effectLst/>
              <a:latin typeface="+mj-lt"/>
              <a:ea typeface="Aptos" panose="020B0004020202020204" pitchFamily="34" charset="0"/>
              <a:cs typeface="Aptos" panose="020B0004020202020204" pitchFamily="34" charset="0"/>
            </a:endParaRPr>
          </a:p>
          <a:p>
            <a:pPr marL="11430" indent="-285750"/>
            <a:r>
              <a:rPr lang="en-US" sz="2600" b="1">
                <a:effectLst/>
                <a:latin typeface="+mj-lt"/>
                <a:ea typeface="Aptos" panose="020B0004020202020204" pitchFamily="34" charset="0"/>
                <a:cs typeface="Aptos" panose="020B0004020202020204" pitchFamily="34" charset="0"/>
              </a:rPr>
              <a:t>Our goal: </a:t>
            </a:r>
            <a:r>
              <a:rPr lang="en-US" sz="2600">
                <a:effectLst/>
                <a:latin typeface="+mj-lt"/>
                <a:ea typeface="Aptos" panose="020B0004020202020204" pitchFamily="34" charset="0"/>
                <a:cs typeface="Aptos" panose="020B0004020202020204" pitchFamily="34" charset="0"/>
              </a:rPr>
              <a:t>Support clubs while maintaining a streamlined, consistent process for everyone.</a:t>
            </a:r>
            <a:endParaRPr lang="en-US" sz="2600">
              <a:latin typeface="+mj-lt"/>
              <a:ea typeface="Aptos" panose="020B0004020202020204" pitchFamily="34" charset="0"/>
              <a:cs typeface="Aptos" panose="020B0004020202020204" pitchFamily="34" charset="0"/>
            </a:endParaRPr>
          </a:p>
          <a:p>
            <a:pPr marL="0" marR="0" indent="0">
              <a:buNone/>
            </a:pPr>
            <a:endParaRPr lang="en-US" sz="2000">
              <a:effectLst/>
              <a:latin typeface="+mn-lt"/>
              <a:ea typeface="Aptos" panose="020B0004020202020204" pitchFamily="34" charset="0"/>
              <a:cs typeface="Aptos" panose="020B0004020202020204" pitchFamily="34" charset="0"/>
            </a:endParaRPr>
          </a:p>
          <a:p>
            <a:endParaRPr lang="en-US"/>
          </a:p>
        </p:txBody>
      </p:sp>
    </p:spTree>
    <p:extLst>
      <p:ext uri="{BB962C8B-B14F-4D97-AF65-F5344CB8AC3E}">
        <p14:creationId xmlns:p14="http://schemas.microsoft.com/office/powerpoint/2010/main" val="2282824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5AA7A-BCD9-F9B4-8732-DFCD02AFD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60C52-91BD-643A-39E4-ACA567D51DD7}"/>
              </a:ext>
            </a:extLst>
          </p:cNvPr>
          <p:cNvSpPr>
            <a:spLocks noGrp="1"/>
          </p:cNvSpPr>
          <p:nvPr>
            <p:ph type="title"/>
          </p:nvPr>
        </p:nvSpPr>
        <p:spPr>
          <a:xfrm>
            <a:off x="1023257" y="2337582"/>
            <a:ext cx="9822194" cy="739886"/>
          </a:xfrm>
        </p:spPr>
        <p:txBody>
          <a:bodyPr/>
          <a:lstStyle/>
          <a:p>
            <a:r>
              <a:rPr lang="en-US">
                <a:latin typeface="+mj-lt"/>
              </a:rPr>
              <a:t>Planning for ACES 2026</a:t>
            </a:r>
            <a:br>
              <a:rPr lang="en-US">
                <a:latin typeface="+mj-lt"/>
              </a:rPr>
            </a:br>
            <a:endParaRPr lang="en-US" sz="4000">
              <a:latin typeface="+mj-lt"/>
            </a:endParaRPr>
          </a:p>
        </p:txBody>
      </p:sp>
    </p:spTree>
    <p:extLst>
      <p:ext uri="{BB962C8B-B14F-4D97-AF65-F5344CB8AC3E}">
        <p14:creationId xmlns:p14="http://schemas.microsoft.com/office/powerpoint/2010/main" val="151912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AC51-BFB3-34CE-79C8-A7584A240442}"/>
              </a:ext>
            </a:extLst>
          </p:cNvPr>
          <p:cNvSpPr>
            <a:spLocks noGrp="1"/>
          </p:cNvSpPr>
          <p:nvPr>
            <p:ph type="ctrTitle"/>
          </p:nvPr>
        </p:nvSpPr>
        <p:spPr>
          <a:xfrm>
            <a:off x="1043553" y="380328"/>
            <a:ext cx="9234309" cy="512448"/>
          </a:xfrm>
        </p:spPr>
        <p:txBody>
          <a:bodyPr/>
          <a:lstStyle/>
          <a:p>
            <a:r>
              <a:rPr lang="en-US">
                <a:latin typeface="+mj-lt"/>
              </a:rPr>
              <a:t>Purdue Alumni Clubs Forum</a:t>
            </a:r>
          </a:p>
        </p:txBody>
      </p:sp>
      <p:sp>
        <p:nvSpPr>
          <p:cNvPr id="6" name="Subtitle 5">
            <a:extLst>
              <a:ext uri="{FF2B5EF4-FFF2-40B4-BE49-F238E27FC236}">
                <a16:creationId xmlns:a16="http://schemas.microsoft.com/office/drawing/2014/main" id="{489DC085-3DCF-E217-7A47-5D847D0451ED}"/>
              </a:ext>
            </a:extLst>
          </p:cNvPr>
          <p:cNvSpPr>
            <a:spLocks noGrp="1"/>
          </p:cNvSpPr>
          <p:nvPr>
            <p:ph type="subTitle" idx="1"/>
          </p:nvPr>
        </p:nvSpPr>
        <p:spPr>
          <a:xfrm>
            <a:off x="1043553" y="1139064"/>
            <a:ext cx="7288495" cy="369332"/>
          </a:xfrm>
        </p:spPr>
        <p:txBody>
          <a:bodyPr/>
          <a:lstStyle/>
          <a:p>
            <a:r>
              <a:rPr lang="en-US" sz="2400">
                <a:latin typeface="Franklin Gothic Medium" panose="020B0603020102020204" pitchFamily="34" charset="0"/>
              </a:rPr>
              <a:t>Agenda</a:t>
            </a:r>
          </a:p>
        </p:txBody>
      </p:sp>
      <p:sp>
        <p:nvSpPr>
          <p:cNvPr id="8" name="Text Placeholder 7">
            <a:extLst>
              <a:ext uri="{FF2B5EF4-FFF2-40B4-BE49-F238E27FC236}">
                <a16:creationId xmlns:a16="http://schemas.microsoft.com/office/drawing/2014/main" id="{72E2FD31-F6CC-7D63-84D8-92FCB20CB108}"/>
              </a:ext>
            </a:extLst>
          </p:cNvPr>
          <p:cNvSpPr>
            <a:spLocks noGrp="1"/>
          </p:cNvSpPr>
          <p:nvPr>
            <p:ph type="body" sz="quarter" idx="14"/>
          </p:nvPr>
        </p:nvSpPr>
        <p:spPr>
          <a:xfrm>
            <a:off x="893617" y="1711214"/>
            <a:ext cx="10584509" cy="3945376"/>
          </a:xfrm>
        </p:spPr>
        <p:txBody>
          <a:bodyPr lIns="0" tIns="0" rIns="0" bIns="0" anchor="t">
            <a:normAutofit lnSpcReduction="10000"/>
          </a:bodyPr>
          <a:lstStyle/>
          <a:p>
            <a:r>
              <a:rPr lang="en-US" sz="2200" b="1">
                <a:latin typeface="Franklin Gothic Medium" panose="020B0603020102020204" pitchFamily="34" charset="0"/>
              </a:rPr>
              <a:t>University Updates</a:t>
            </a:r>
          </a:p>
          <a:p>
            <a:endParaRPr lang="en-US" sz="2200" b="1">
              <a:latin typeface="Franklin Gothic Medium" panose="020B0603020102020204" pitchFamily="34" charset="0"/>
            </a:endParaRPr>
          </a:p>
          <a:p>
            <a:pPr>
              <a:buFont typeface="Wingdings,Sans-Serif" charset="2"/>
            </a:pPr>
            <a:r>
              <a:rPr lang="en-US" sz="2200" b="1">
                <a:latin typeface="Franklin Gothic Medium" panose="020B0603020102020204" pitchFamily="34" charset="0"/>
              </a:rPr>
              <a:t>Purdue for Life Updates</a:t>
            </a:r>
            <a:endParaRPr lang="en-US" sz="2000">
              <a:latin typeface="Franklin Gothic Medium" panose="020B0603020102020204" pitchFamily="34" charset="0"/>
            </a:endParaRPr>
          </a:p>
          <a:p>
            <a:pPr>
              <a:spcBef>
                <a:spcPts val="0"/>
              </a:spcBef>
              <a:buFont typeface="Wingdings" charset="2"/>
              <a:buChar char="§"/>
            </a:pPr>
            <a:endParaRPr lang="en-US" sz="2200" b="1">
              <a:solidFill>
                <a:schemeClr val="bg1"/>
              </a:solidFill>
              <a:latin typeface="Franklin Gothic Medium" panose="020B0603020102020204" pitchFamily="34" charset="0"/>
            </a:endParaRPr>
          </a:p>
          <a:p>
            <a:pPr marL="274320" marR="0" lvl="0" indent="-274320" algn="l" defTabSz="457200">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a:ln>
                  <a:noFill/>
                </a:ln>
                <a:effectLst/>
                <a:uLnTx/>
                <a:uFillTx/>
                <a:latin typeface="Franklin Gothic Medium" panose="020B0603020102020204" pitchFamily="34" charset="0"/>
              </a:rPr>
              <a:t>Alumni Clubs Updates</a:t>
            </a:r>
            <a:endParaRPr lang="en-US">
              <a:latin typeface="Franklin Gothic Medium" panose="020B0603020102020204" pitchFamily="34" charset="0"/>
            </a:endParaRPr>
          </a:p>
          <a:p>
            <a:pPr marL="525780" lvl="1" indent="-342900" defTabSz="457200">
              <a:spcBef>
                <a:spcPts val="0"/>
              </a:spcBef>
              <a:buClrTx/>
              <a:defRPr/>
            </a:pPr>
            <a:r>
              <a:rPr lang="en-US" sz="2000" err="1">
                <a:solidFill>
                  <a:schemeClr val="bg1"/>
                </a:solidFill>
                <a:latin typeface="Franklin Gothic Medium" panose="020B0603020102020204" pitchFamily="34" charset="0"/>
              </a:rPr>
              <a:t>PDoG</a:t>
            </a:r>
            <a:r>
              <a:rPr lang="en-US" sz="2000">
                <a:solidFill>
                  <a:schemeClr val="bg1"/>
                </a:solidFill>
                <a:latin typeface="Franklin Gothic Medium" panose="020B0603020102020204" pitchFamily="34" charset="0"/>
              </a:rPr>
              <a:t> – Latest Updates </a:t>
            </a:r>
          </a:p>
          <a:p>
            <a:pPr marL="525780" lvl="1" indent="-342900" defTabSz="457200">
              <a:spcBef>
                <a:spcPts val="0"/>
              </a:spcBef>
              <a:buClrTx/>
              <a:defRPr/>
            </a:pPr>
            <a:r>
              <a:rPr lang="en-US" sz="2000" kern="100">
                <a:effectLst/>
                <a:latin typeface="Franklin Gothic Medium" panose="020B0603020102020204" pitchFamily="34" charset="0"/>
                <a:ea typeface="Times New Roman" panose="02020603050405020304" pitchFamily="18" charset="0"/>
                <a:cs typeface="Times New Roman" panose="02020603050405020304" pitchFamily="18" charset="0"/>
              </a:rPr>
              <a:t>Lifelong Learning Offerings/ Featuring: Leslie Fernung - Sr Director, Lifelong Learning • Engagement (LeAnne) </a:t>
            </a:r>
            <a:endParaRPr lang="en-US" sz="1400" kern="10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525780" lvl="1" indent="-342900" defTabSz="457200">
              <a:spcBef>
                <a:spcPts val="0"/>
              </a:spcBef>
              <a:buClrTx/>
              <a:defRPr/>
            </a:pPr>
            <a:r>
              <a:rPr lang="en-US" sz="2000">
                <a:solidFill>
                  <a:schemeClr val="bg1"/>
                </a:solidFill>
                <a:latin typeface="Franklin Gothic Medium" panose="020B0603020102020204" pitchFamily="34" charset="0"/>
              </a:rPr>
              <a:t>Student Pathways to Clubs </a:t>
            </a:r>
            <a:r>
              <a:rPr lang="en-US" sz="2000" kern="100">
                <a:effectLst/>
                <a:latin typeface="Franklin Gothic Medium" panose="020B0603020102020204" pitchFamily="34" charset="0"/>
                <a:ea typeface="Times New Roman" panose="02020603050405020304" pitchFamily="18" charset="0"/>
                <a:cs typeface="Times New Roman" panose="02020603050405020304" pitchFamily="18" charset="0"/>
              </a:rPr>
              <a:t>/ Featuring Carol Smith - Director, Student Engagement &amp; Welcome Center (Darien)</a:t>
            </a:r>
          </a:p>
          <a:p>
            <a:pPr marL="342900" marR="0" lvl="0" indent="-342900">
              <a:buFont typeface="Symbol" panose="05050102010706020507" pitchFamily="18" charset="2"/>
              <a:buChar char=""/>
            </a:pPr>
            <a:r>
              <a:rPr lang="en-US" sz="2000" kern="100">
                <a:effectLst/>
                <a:latin typeface="Franklin Gothic Medium" panose="020B0603020102020204" pitchFamily="34" charset="0"/>
                <a:ea typeface="Times New Roman" panose="02020603050405020304" pitchFamily="18" charset="0"/>
                <a:cs typeface="Times New Roman" panose="02020603050405020304" pitchFamily="18" charset="0"/>
              </a:rPr>
              <a:t>ACES – Updates and What to Expect </a:t>
            </a:r>
            <a:endParaRPr lang="en-US" sz="1400" kern="10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r>
              <a:rPr lang="en-US" sz="2000" kern="100">
                <a:effectLst/>
                <a:latin typeface="Franklin Gothic Medium" panose="020B0603020102020204" pitchFamily="34" charset="0"/>
                <a:ea typeface="Times New Roman" panose="02020603050405020304" pitchFamily="18" charset="0"/>
                <a:cs typeface="Times New Roman" panose="02020603050405020304" pitchFamily="18" charset="0"/>
              </a:rPr>
              <a:t>Scholarship Process – Results and Appreciation (Denise/Darien)</a:t>
            </a:r>
            <a:endParaRPr lang="en-US" sz="1400" kern="10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r>
              <a:rPr lang="en-US" sz="2000" kern="100">
                <a:effectLst/>
                <a:latin typeface="Franklin Gothic Medium" panose="020B0603020102020204" pitchFamily="34" charset="0"/>
                <a:ea typeface="Times New Roman" panose="02020603050405020304" pitchFamily="18" charset="0"/>
                <a:cs typeface="Times New Roman" panose="02020603050405020304" pitchFamily="18" charset="0"/>
              </a:rPr>
              <a:t>Tournament Appreciation.</a:t>
            </a:r>
            <a:endParaRPr lang="en-US" sz="1400" kern="10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525780" lvl="1" indent="-342900" defTabSz="457200">
              <a:spcBef>
                <a:spcPts val="0"/>
              </a:spcBef>
              <a:buClrTx/>
              <a:defRPr/>
            </a:pPr>
            <a:endParaRPr lang="en-US" sz="2000">
              <a:solidFill>
                <a:schemeClr val="bg1"/>
              </a:solidFill>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a:ln>
                <a:noFill/>
              </a:ln>
              <a:solidFill>
                <a:srgbClr val="000000"/>
              </a:solidFill>
              <a:effectLst/>
              <a:uLnTx/>
              <a:uFillTx/>
              <a:latin typeface="Franklin Gothic Medium" panose="020B0603020102020204" pitchFamily="34" charset="0"/>
              <a:ea typeface="+mn-ea"/>
              <a:cs typeface="+mn-cs"/>
            </a:endParaRPr>
          </a:p>
          <a:p>
            <a:pPr lvl="1"/>
            <a:endParaRPr lang="en-US"/>
          </a:p>
          <a:p>
            <a:endParaRPr lang="en-US" b="1"/>
          </a:p>
          <a:p>
            <a:endParaRPr lang="en-US" b="1"/>
          </a:p>
        </p:txBody>
      </p:sp>
    </p:spTree>
    <p:extLst>
      <p:ext uri="{BB962C8B-B14F-4D97-AF65-F5344CB8AC3E}">
        <p14:creationId xmlns:p14="http://schemas.microsoft.com/office/powerpoint/2010/main" val="3379338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661AE-22FC-9598-C2AC-E1D5B2A050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E418C-15B4-E45B-2435-EA559C978440}"/>
              </a:ext>
            </a:extLst>
          </p:cNvPr>
          <p:cNvSpPr>
            <a:spLocks noGrp="1"/>
          </p:cNvSpPr>
          <p:nvPr>
            <p:ph type="ctrTitle"/>
          </p:nvPr>
        </p:nvSpPr>
        <p:spPr>
          <a:xfrm>
            <a:off x="715325" y="6336"/>
            <a:ext cx="9128420" cy="886397"/>
          </a:xfrm>
        </p:spPr>
        <p:txBody>
          <a:bodyPr/>
          <a:lstStyle/>
          <a:p>
            <a:r>
              <a:rPr lang="en-US" sz="3200" b="1">
                <a:solidFill>
                  <a:schemeClr val="accent1"/>
                </a:solidFill>
                <a:effectLst/>
                <a:latin typeface="Aptos" panose="020B0004020202020204" pitchFamily="34" charset="0"/>
                <a:ea typeface="Times New Roman" panose="02020603050405020304" pitchFamily="18" charset="0"/>
                <a:cs typeface="Aptos" panose="020B0004020202020204" pitchFamily="34" charset="0"/>
              </a:rPr>
              <a:t>Advancing Club Engagement and Strategy (ACES) Conference</a:t>
            </a:r>
            <a:r>
              <a:rPr lang="en-US" sz="3200">
                <a:solidFill>
                  <a:schemeClr val="accent1"/>
                </a:solidFill>
                <a:effectLst/>
                <a:latin typeface="Aptos" panose="020B0004020202020204" pitchFamily="34" charset="0"/>
                <a:ea typeface="Times New Roman" panose="02020603050405020304" pitchFamily="18" charset="0"/>
                <a:cs typeface="Aptos" panose="020B0004020202020204" pitchFamily="34" charset="0"/>
              </a:rPr>
              <a:t> - End of Summer 2026</a:t>
            </a:r>
            <a:endParaRPr lang="en-US" sz="3200">
              <a:solidFill>
                <a:schemeClr val="accent1"/>
              </a:solidFill>
              <a:latin typeface="Acumin Pro ExtraCondensed" panose="020B0604020202020204" charset="0"/>
              <a:cs typeface="Acumin Pro ExtraCondensed" panose="020B0604020202020204" charset="0"/>
            </a:endParaRPr>
          </a:p>
        </p:txBody>
      </p:sp>
      <p:sp>
        <p:nvSpPr>
          <p:cNvPr id="5" name="TextBox 4">
            <a:extLst>
              <a:ext uri="{FF2B5EF4-FFF2-40B4-BE49-F238E27FC236}">
                <a16:creationId xmlns:a16="http://schemas.microsoft.com/office/drawing/2014/main" id="{8ACD152B-1233-98E0-AE17-BF7E925FAE5C}"/>
              </a:ext>
            </a:extLst>
          </p:cNvPr>
          <p:cNvSpPr txBox="1"/>
          <p:nvPr/>
        </p:nvSpPr>
        <p:spPr>
          <a:xfrm>
            <a:off x="715325" y="1028343"/>
            <a:ext cx="11092543" cy="4801314"/>
          </a:xfrm>
          <a:prstGeom prst="rect">
            <a:avLst/>
          </a:prstGeom>
          <a:noFill/>
        </p:spPr>
        <p:txBody>
          <a:bodyPr wrap="square" rtlCol="0">
            <a:spAutoFit/>
          </a:bodyPr>
          <a:lstStyle/>
          <a:p>
            <a:pPr marL="0" marR="0">
              <a:buNone/>
            </a:pPr>
            <a:r>
              <a:rPr lang="en-US" sz="1800" b="1">
                <a:solidFill>
                  <a:srgbClr val="000000"/>
                </a:solidFill>
                <a:effectLst/>
                <a:latin typeface="Aptos" panose="020B0004020202020204" pitchFamily="34" charset="0"/>
                <a:ea typeface="Times New Roman" panose="02020603050405020304" pitchFamily="18" charset="0"/>
                <a:cs typeface="Aptos" panose="020B0004020202020204" pitchFamily="34" charset="0"/>
              </a:rPr>
              <a:t>(Due April 24) -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Please hare your availability and preferences : </a:t>
            </a:r>
            <a:r>
              <a:rPr lang="en-US" sz="1800" u="sng">
                <a:solidFill>
                  <a:srgbClr val="0070C0"/>
                </a:solidFill>
                <a:effectLst/>
                <a:latin typeface="Aptos" panose="020B0004020202020204" pitchFamily="34" charset="0"/>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HERE</a:t>
            </a:r>
            <a:endParaRPr lang="en-US" sz="1800">
              <a:solidFill>
                <a:srgbClr val="0070C0"/>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Proposed dates include:</a:t>
            </a:r>
            <a:endParaRPr lang="en-US" sz="18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July 29  &amp; July 30 </a:t>
            </a:r>
            <a:endPar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August 5 &amp; August 6</a:t>
            </a:r>
            <a:r>
              <a:rPr lang="en-US">
                <a:solidFill>
                  <a:srgbClr val="000000"/>
                </a:solidFill>
                <a:latin typeface="Aptos" panose="020B0004020202020204" pitchFamily="34" charset="0"/>
                <a:ea typeface="Times New Roman" panose="02020603050405020304" pitchFamily="18" charset="0"/>
                <a:cs typeface="Aptos" panose="020B0004020202020204" pitchFamily="34" charset="0"/>
              </a:rPr>
              <a:t>  (Awareness:  JPC Annual Golf outing August 6)</a:t>
            </a:r>
            <a:endPar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a:solidFill>
                  <a:srgbClr val="000000"/>
                </a:solidFill>
                <a:latin typeface="Aptos" panose="020B0004020202020204" pitchFamily="34" charset="0"/>
                <a:ea typeface="Aptos" panose="020B0004020202020204" pitchFamily="34" charset="0"/>
                <a:cs typeface="Aptos" panose="020B0004020202020204" pitchFamily="34" charset="0"/>
              </a:rPr>
              <a:t>If you can’t come to West Lafayette, preferences for virtual attendance</a:t>
            </a:r>
            <a:endPar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Plans: Include a social/happy hour as part of the experience, and 1:1 meeting with the Alumni Clubs Team &amp; your club.</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endParaRPr lang="en-US" sz="1800" b="1">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a:buNone/>
            </a:pPr>
            <a:r>
              <a:rPr lang="en-US" sz="1800" b="1">
                <a:solidFill>
                  <a:srgbClr val="000000"/>
                </a:solidFill>
                <a:effectLst/>
                <a:latin typeface="Aptos" panose="020B0004020202020204" pitchFamily="34" charset="0"/>
                <a:ea typeface="Times New Roman" panose="02020603050405020304" pitchFamily="18" charset="0"/>
                <a:cs typeface="Aptos" panose="020B0004020202020204" pitchFamily="34" charset="0"/>
              </a:rPr>
              <a:t>Awards &amp; Nominations (Due June 30):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Recognize your outstanding volunteers and clubs </a:t>
            </a:r>
          </a:p>
          <a:p>
            <a:pPr marL="285750" marR="0" indent="-285750">
              <a:buFont typeface="Arial" panose="020B0604020202020204" pitchFamily="34" charset="0"/>
              <a:buChar char="•"/>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Boilermaker Pride Award Nomination: </a:t>
            </a:r>
            <a:r>
              <a:rPr lang="en-US" sz="18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4"/>
              </a:rPr>
              <a:t>https://purdue.ca1.qualtrics.com/jfe/form/SV_3rNBcxPTnG8tibc</a:t>
            </a:r>
            <a:endParaRPr lang="en-US" u="sng">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marL="285750" marR="0" indent="-285750">
              <a:buFont typeface="Arial" panose="020B0604020202020204" pitchFamily="34" charset="0"/>
              <a:buChar char="•"/>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ACES Awards Nominees: </a:t>
            </a:r>
            <a:r>
              <a:rPr lang="en-US" sz="18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5"/>
              </a:rPr>
              <a:t>https://purdue.ca1.qualtrics.com/jfe/form/SV_e2uGFdPpDqHtdHM</a:t>
            </a:r>
            <a:endPar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buNone/>
            </a:pPr>
            <a:endParaRPr lang="en-US" sz="1800" b="1">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a:buNone/>
            </a:pPr>
            <a:r>
              <a:rPr lang="en-US" sz="1800" b="1">
                <a:solidFill>
                  <a:srgbClr val="000000"/>
                </a:solidFill>
                <a:effectLst/>
                <a:latin typeface="Aptos" panose="020B0004020202020204" pitchFamily="34" charset="0"/>
                <a:ea typeface="Times New Roman" panose="02020603050405020304" pitchFamily="18" charset="0"/>
                <a:cs typeface="Aptos" panose="020B0004020202020204" pitchFamily="34" charset="0"/>
              </a:rPr>
              <a:t>Travel Support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Engagement funds may be used to help subsidize conference-related travel expenses, including hotel, meals, and transportation (please note: alcohol is not eligible).</a:t>
            </a:r>
            <a:endParaRPr lang="en-US" sz="18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Up to $150 per in-state traveler</a:t>
            </a:r>
            <a:endPar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Up to $300 per out-of-state traveler</a:t>
            </a:r>
            <a:endPar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Itemized receipts must be uploaded through the bank statement portal to document how funds are used.</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569856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5FF5-3132-79A4-4094-18A80F929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6B882-3BA4-8594-4E7E-303BA4D0A4EF}"/>
              </a:ext>
            </a:extLst>
          </p:cNvPr>
          <p:cNvSpPr>
            <a:spLocks noGrp="1"/>
          </p:cNvSpPr>
          <p:nvPr>
            <p:ph type="title"/>
          </p:nvPr>
        </p:nvSpPr>
        <p:spPr>
          <a:xfrm>
            <a:off x="1023257" y="2337582"/>
            <a:ext cx="9822194" cy="739886"/>
          </a:xfrm>
        </p:spPr>
        <p:txBody>
          <a:bodyPr/>
          <a:lstStyle/>
          <a:p>
            <a:r>
              <a:rPr lang="en-US">
                <a:latin typeface="+mj-lt"/>
              </a:rPr>
              <a:t>Scholarship Program </a:t>
            </a:r>
            <a:br>
              <a:rPr lang="en-US">
                <a:latin typeface="+mj-lt"/>
              </a:rPr>
            </a:br>
            <a:r>
              <a:rPr lang="en-US">
                <a:latin typeface="+mj-lt"/>
              </a:rPr>
              <a:t>Results and Appreciation </a:t>
            </a:r>
            <a:endParaRPr lang="en-US" sz="4000">
              <a:latin typeface="+mj-lt"/>
            </a:endParaRPr>
          </a:p>
        </p:txBody>
      </p:sp>
    </p:spTree>
    <p:extLst>
      <p:ext uri="{BB962C8B-B14F-4D97-AF65-F5344CB8AC3E}">
        <p14:creationId xmlns:p14="http://schemas.microsoft.com/office/powerpoint/2010/main" val="1335240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AC51-BFB3-34CE-79C8-A7584A240442}"/>
              </a:ext>
            </a:extLst>
          </p:cNvPr>
          <p:cNvSpPr>
            <a:spLocks noGrp="1"/>
          </p:cNvSpPr>
          <p:nvPr>
            <p:ph type="ctrTitle"/>
          </p:nvPr>
        </p:nvSpPr>
        <p:spPr>
          <a:xfrm>
            <a:off x="1043553" y="380328"/>
            <a:ext cx="9234309" cy="498598"/>
          </a:xfrm>
        </p:spPr>
        <p:txBody>
          <a:bodyPr/>
          <a:lstStyle/>
          <a:p>
            <a:r>
              <a:rPr lang="en-US" sz="3600">
                <a:latin typeface="Franklin Gothic Medium" panose="020B0603020102020204" pitchFamily="34" charset="0"/>
              </a:rPr>
              <a:t>Alumni Clubs – Q3 Successes: </a:t>
            </a:r>
            <a:r>
              <a:rPr lang="en-US">
                <a:latin typeface="Franklin Gothic Medium" panose="020B0603020102020204" pitchFamily="34" charset="0"/>
              </a:rPr>
              <a:t>Scholarships</a:t>
            </a:r>
          </a:p>
        </p:txBody>
      </p:sp>
      <p:sp>
        <p:nvSpPr>
          <p:cNvPr id="8" name="Text Placeholder 7">
            <a:extLst>
              <a:ext uri="{FF2B5EF4-FFF2-40B4-BE49-F238E27FC236}">
                <a16:creationId xmlns:a16="http://schemas.microsoft.com/office/drawing/2014/main" id="{72E2FD31-F6CC-7D63-84D8-92FCB20CB108}"/>
              </a:ext>
            </a:extLst>
          </p:cNvPr>
          <p:cNvSpPr>
            <a:spLocks noGrp="1"/>
          </p:cNvSpPr>
          <p:nvPr>
            <p:ph type="body" sz="quarter" idx="14"/>
          </p:nvPr>
        </p:nvSpPr>
        <p:spPr>
          <a:xfrm>
            <a:off x="3422073" y="1197067"/>
            <a:ext cx="2855580" cy="5050824"/>
          </a:xfrm>
        </p:spPr>
        <p:txBody>
          <a:bodyPr lIns="0" tIns="0" rIns="0" bIns="0" anchor="t">
            <a:normAutofit/>
          </a:bodyPr>
          <a:lstStyle/>
          <a:p>
            <a:pPr marL="0" indent="0">
              <a:buNone/>
            </a:pPr>
            <a:r>
              <a:rPr lang="en-US" b="1">
                <a:solidFill>
                  <a:schemeClr val="accent1"/>
                </a:solidFill>
                <a:effectLst>
                  <a:outerShdw blurRad="38100" dist="38100" dir="2700000" algn="tl">
                    <a:srgbClr val="000000">
                      <a:alpha val="43137"/>
                    </a:srgbClr>
                  </a:outerShdw>
                </a:effectLst>
                <a:latin typeface="Franklin Gothic Medium" panose="020B0603020102020204" pitchFamily="34" charset="0"/>
                <a:ea typeface="Calibri" panose="020F0502020204030204" pitchFamily="34" charset="0"/>
                <a:cs typeface="Calibri" panose="020F0502020204030204" pitchFamily="34" charset="0"/>
              </a:rPr>
              <a:t>Incoming Freshmen </a:t>
            </a:r>
          </a:p>
          <a:p>
            <a:pPr marL="0" indent="0">
              <a:buNone/>
            </a:pPr>
            <a:r>
              <a:rPr lang="en-US" b="1">
                <a:latin typeface="Franklin Gothic Medium" panose="020B0603020102020204" pitchFamily="34" charset="0"/>
                <a:ea typeface="Calibri" panose="020F0502020204030204" pitchFamily="34" charset="0"/>
                <a:cs typeface="Calibri" panose="020F0502020204030204" pitchFamily="34" charset="0"/>
              </a:rPr>
              <a:t>Applications</a:t>
            </a:r>
          </a:p>
          <a:p>
            <a:pPr marL="0" indent="0">
              <a:buNone/>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2025-26</a:t>
            </a:r>
          </a:p>
          <a:p>
            <a:pPr lvl="1"/>
            <a:r>
              <a:rPr lang="en-US" sz="1800">
                <a:solidFill>
                  <a:schemeClr val="bg1"/>
                </a:solidFill>
                <a:latin typeface="Franklin Gothic Medium" panose="020B0603020102020204" pitchFamily="34" charset="0"/>
                <a:ea typeface="Calibri" panose="020F0502020204030204" pitchFamily="34" charset="0"/>
                <a:cs typeface="Calibri" panose="020F0502020204030204" pitchFamily="34" charset="0"/>
              </a:rPr>
              <a:t>434 applications</a:t>
            </a:r>
          </a:p>
          <a:p>
            <a:pPr lvl="1"/>
            <a:r>
              <a:rPr lang="en-US" sz="1800">
                <a:solidFill>
                  <a:schemeClr val="bg1"/>
                </a:solidFill>
                <a:latin typeface="Franklin Gothic Medium" panose="020B0603020102020204" pitchFamily="34" charset="0"/>
                <a:ea typeface="Calibri" panose="020F0502020204030204" pitchFamily="34" charset="0"/>
                <a:cs typeface="Calibri" panose="020F0502020204030204" pitchFamily="34" charset="0"/>
              </a:rPr>
              <a:t>74 awarded</a:t>
            </a:r>
          </a:p>
          <a:p>
            <a:pPr lvl="1"/>
            <a:r>
              <a:rPr lang="en-US" sz="1800">
                <a:solidFill>
                  <a:schemeClr val="bg1"/>
                </a:solidFill>
                <a:latin typeface="Franklin Gothic Medium" panose="020B0603020102020204" pitchFamily="34" charset="0"/>
                <a:ea typeface="Calibri" panose="020F0502020204030204" pitchFamily="34" charset="0"/>
                <a:cs typeface="Calibri" panose="020F0502020204030204" pitchFamily="34" charset="0"/>
              </a:rPr>
              <a:t>$114,500 awarded</a:t>
            </a:r>
          </a:p>
          <a:p>
            <a:pPr lvl="1"/>
            <a:endParaRPr lang="en-US" sz="18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45720" indent="0">
              <a:buNone/>
            </a:pPr>
            <a:r>
              <a:rPr lang="en-US" b="1">
                <a:solidFill>
                  <a:schemeClr val="bg1"/>
                </a:solidFill>
                <a:latin typeface="Franklin Gothic Medium" panose="020B0603020102020204" pitchFamily="34" charset="0"/>
                <a:ea typeface="Calibri" panose="020F0502020204030204" pitchFamily="34" charset="0"/>
                <a:cs typeface="Calibri" panose="020F0502020204030204" pitchFamily="34" charset="0"/>
              </a:rPr>
              <a:t>2026-27</a:t>
            </a:r>
          </a:p>
          <a:p>
            <a:pPr marL="571500" lvl="1" indent="-342900"/>
            <a:r>
              <a:rPr lang="en-US" sz="1800">
                <a:solidFill>
                  <a:schemeClr val="bg1"/>
                </a:solidFill>
                <a:latin typeface="Franklin Gothic Medium" panose="020B0603020102020204" pitchFamily="34" charset="0"/>
                <a:ea typeface="Calibri" panose="020F0502020204030204" pitchFamily="34" charset="0"/>
                <a:cs typeface="Calibri" panose="020F0502020204030204" pitchFamily="34" charset="0"/>
              </a:rPr>
              <a:t>1,515 applications</a:t>
            </a:r>
          </a:p>
          <a:p>
            <a:pPr marL="571500" lvl="1" indent="-342900"/>
            <a:r>
              <a:rPr lang="en-US" sz="1800">
                <a:solidFill>
                  <a:schemeClr val="bg1"/>
                </a:solidFill>
                <a:latin typeface="Franklin Gothic Medium" panose="020B0603020102020204" pitchFamily="34" charset="0"/>
                <a:ea typeface="Calibri" panose="020F0502020204030204" pitchFamily="34" charset="0"/>
                <a:cs typeface="Calibri" panose="020F0502020204030204" pitchFamily="34" charset="0"/>
              </a:rPr>
              <a:t>101 awarded (pending commitment)</a:t>
            </a:r>
          </a:p>
          <a:p>
            <a:pPr marL="571500" lvl="1" indent="-342900"/>
            <a:r>
              <a:rPr lang="en-US" sz="1800">
                <a:solidFill>
                  <a:schemeClr val="bg1"/>
                </a:solidFill>
                <a:latin typeface="Franklin Gothic Medium" panose="020B0603020102020204" pitchFamily="34" charset="0"/>
                <a:ea typeface="Calibri" panose="020F0502020204030204" pitchFamily="34" charset="0"/>
                <a:cs typeface="Calibri" panose="020F0502020204030204" pitchFamily="34" charset="0"/>
              </a:rPr>
              <a:t>$144,640 awarded (pending commitment)</a:t>
            </a:r>
          </a:p>
          <a:p>
            <a:pPr>
              <a:buFont typeface="Wingdings,Sans-Serif" charset="2"/>
            </a:pPr>
            <a:endParaRPr lang="en-US" b="1">
              <a:latin typeface="Franklin Gothic Medium" panose="020B0603020102020204" pitchFamily="34" charset="0"/>
              <a:ea typeface="Calibri" panose="020F0502020204030204" pitchFamily="34" charset="0"/>
              <a:cs typeface="Calibri" panose="020F0502020204030204" pitchFamily="34" charset="0"/>
            </a:endParaRPr>
          </a:p>
          <a:p>
            <a:pPr lvl="1">
              <a:buFont typeface="Wingdings,Sans-Serif" charset="2"/>
            </a:pPr>
            <a:endParaRPr lang="en-US" sz="1800">
              <a:latin typeface="Franklin Gothic Medium" panose="020B0603020102020204" pitchFamily="34" charset="0"/>
              <a:ea typeface="Calibri" panose="020F0502020204030204" pitchFamily="34" charset="0"/>
              <a:cs typeface="Calibri" panose="020F0502020204030204" pitchFamily="34" charset="0"/>
            </a:endParaRPr>
          </a:p>
          <a:p>
            <a:pPr>
              <a:spcBef>
                <a:spcPts val="0"/>
              </a:spcBef>
              <a:buFont typeface="Wingdings" charset="2"/>
              <a:buChar char="§"/>
            </a:pPr>
            <a:endParaRPr lang="en-US" b="1">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1800" b="1" i="0" u="none" strike="noStrike" kern="1200" cap="none" spc="0" normalizeH="0" baseline="0" noProof="0">
              <a:ln>
                <a:noFill/>
              </a:ln>
              <a:solidFill>
                <a:srgbClr val="FF0000"/>
              </a:solidFill>
              <a:effectLst/>
              <a:uLnTx/>
              <a:uFillTx/>
              <a:latin typeface="Franklin Gothic Medium" panose="020B0603020102020204" pitchFamily="34" charset="0"/>
              <a:ea typeface="Calibri" panose="020F0502020204030204" pitchFamily="34" charset="0"/>
              <a:cs typeface="Calibri" panose="020F050202020403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b="1" i="0" u="none" strike="noStrike" kern="1200" cap="none" spc="0" normalizeH="0" baseline="0" noProof="0">
              <a:ln>
                <a:noFill/>
              </a:ln>
              <a:solidFill>
                <a:srgbClr val="000000"/>
              </a:solidFill>
              <a:effectLst/>
              <a:uLnTx/>
              <a:uFillTx/>
              <a:latin typeface="Franklin Gothic Medium" panose="020B0603020102020204" pitchFamily="34" charset="0"/>
              <a:ea typeface="Calibri" panose="020F0502020204030204" pitchFamily="34" charset="0"/>
              <a:cs typeface="Calibri" panose="020F0502020204030204" pitchFamily="34" charset="0"/>
            </a:endParaRPr>
          </a:p>
          <a:p>
            <a:pPr lvl="1"/>
            <a:endParaRPr lang="en-US" sz="1800">
              <a:latin typeface="Franklin Gothic Medium" panose="020B0603020102020204" pitchFamily="34" charset="0"/>
              <a:ea typeface="Calibri" panose="020F0502020204030204" pitchFamily="34" charset="0"/>
              <a:cs typeface="Calibri" panose="020F0502020204030204" pitchFamily="34" charset="0"/>
            </a:endParaRPr>
          </a:p>
          <a:p>
            <a:endParaRPr lang="en-US" b="1">
              <a:latin typeface="Franklin Gothic Medium" panose="020B0603020102020204" pitchFamily="34" charset="0"/>
              <a:ea typeface="Calibri" panose="020F0502020204030204" pitchFamily="34" charset="0"/>
              <a:cs typeface="Calibri" panose="020F0502020204030204" pitchFamily="34" charset="0"/>
            </a:endParaRPr>
          </a:p>
          <a:p>
            <a:endParaRPr lang="en-US" b="1">
              <a:latin typeface="Franklin Gothic Medium" panose="020B060302010202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F34848F-9FD0-6AA2-C200-35F5D75867ED}"/>
              </a:ext>
            </a:extLst>
          </p:cNvPr>
          <p:cNvSpPr txBox="1"/>
          <p:nvPr/>
        </p:nvSpPr>
        <p:spPr>
          <a:xfrm>
            <a:off x="6448123" y="1156030"/>
            <a:ext cx="2744785" cy="4165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defTabSz="457200">
              <a:defRPr/>
            </a:pPr>
            <a:r>
              <a:rPr lang="en-US" b="1">
                <a:solidFill>
                  <a:schemeClr val="tx2"/>
                </a:solidFill>
                <a:effectLst>
                  <a:outerShdw blurRad="38100" dist="38100" dir="2700000" algn="tl">
                    <a:srgbClr val="000000">
                      <a:alpha val="43137"/>
                    </a:srgbClr>
                  </a:outerShdw>
                </a:effectLst>
                <a:latin typeface="Franklin Gothic Medium" panose="020B0603020102020204" pitchFamily="34" charset="0"/>
                <a:ea typeface="Calibri" panose="020F0502020204030204" pitchFamily="34" charset="0"/>
                <a:cs typeface="Calibri" panose="020F0502020204030204" pitchFamily="34" charset="0"/>
              </a:rPr>
              <a:t>Current Student </a:t>
            </a:r>
          </a:p>
          <a:p>
            <a:pPr lvl="0" defTabSz="457200">
              <a:defRPr/>
            </a:pPr>
            <a:r>
              <a:rPr lang="en-US" b="1">
                <a:solidFill>
                  <a:srgbClr val="000000"/>
                </a:solidFill>
                <a:latin typeface="Franklin Gothic Medium" panose="020B0603020102020204" pitchFamily="34" charset="0"/>
                <a:ea typeface="Calibri" panose="020F0502020204030204" pitchFamily="34" charset="0"/>
                <a:cs typeface="Calibri" panose="020F0502020204030204" pitchFamily="34" charset="0"/>
              </a:rPr>
              <a:t>Applications</a:t>
            </a:r>
          </a:p>
          <a:p>
            <a:pPr lvl="0" defTabSz="457200">
              <a:defRP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2025-26</a:t>
            </a:r>
          </a:p>
          <a:p>
            <a:pPr lvl="1" indent="-228600">
              <a:spcBef>
                <a:spcPts val="1000"/>
              </a:spcBef>
              <a:buClr>
                <a:srgbClr val="555960"/>
              </a:buClr>
              <a:buFont typeface="Arial" panose="020B0604020202020204" pitchFamily="34" charset="0"/>
              <a:buChar char="•"/>
              <a:defRP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375 applications</a:t>
            </a:r>
          </a:p>
          <a:p>
            <a:pPr lvl="1" indent="-228600">
              <a:spcBef>
                <a:spcPts val="1000"/>
              </a:spcBef>
              <a:buClr>
                <a:srgbClr val="555960"/>
              </a:buClr>
              <a:buFont typeface="Arial" panose="020B0604020202020204" pitchFamily="34" charset="0"/>
              <a:buChar char="•"/>
              <a:defRP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45 awarded</a:t>
            </a:r>
          </a:p>
          <a:p>
            <a:pPr lvl="1" indent="-228600">
              <a:spcBef>
                <a:spcPts val="1000"/>
              </a:spcBef>
              <a:buClr>
                <a:srgbClr val="555960"/>
              </a:buClr>
              <a:buFont typeface="Arial" panose="020B0604020202020204" pitchFamily="34" charset="0"/>
              <a:buChar char="•"/>
              <a:defRP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$80,850 awarded</a:t>
            </a:r>
          </a:p>
          <a:p>
            <a:pPr>
              <a:spcBef>
                <a:spcPts val="1000"/>
              </a:spcBef>
              <a:buClr>
                <a:srgbClr val="555960"/>
              </a:buClr>
              <a:defRPr/>
            </a:pPr>
            <a:endPar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a:spcBef>
                <a:spcPts val="1000"/>
              </a:spcBef>
              <a:buClr>
                <a:srgbClr val="555960"/>
              </a:buClr>
              <a:defRPr/>
            </a:pPr>
            <a:r>
              <a:rPr lang="en-US" b="1">
                <a:solidFill>
                  <a:schemeClr val="bg1"/>
                </a:solidFill>
                <a:latin typeface="Franklin Gothic Medium" panose="020B0603020102020204" pitchFamily="34" charset="0"/>
                <a:ea typeface="Calibri" panose="020F0502020204030204" pitchFamily="34" charset="0"/>
                <a:cs typeface="Calibri" panose="020F0502020204030204" pitchFamily="34" charset="0"/>
              </a:rPr>
              <a:t>2026-27</a:t>
            </a:r>
          </a:p>
          <a:p>
            <a:pPr lvl="1" indent="-228600">
              <a:spcBef>
                <a:spcPts val="1000"/>
              </a:spcBef>
              <a:buClr>
                <a:srgbClr val="555960"/>
              </a:buClr>
              <a:buFont typeface="Arial" panose="020B0604020202020204" pitchFamily="34" charset="0"/>
              <a:buChar char="•"/>
              <a:defRP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518 applications</a:t>
            </a:r>
          </a:p>
          <a:p>
            <a:pPr lvl="1" indent="-228600">
              <a:spcBef>
                <a:spcPts val="1000"/>
              </a:spcBef>
              <a:buClr>
                <a:srgbClr val="555960"/>
              </a:buClr>
              <a:buFont typeface="Arial" panose="020B0604020202020204" pitchFamily="34" charset="0"/>
              <a:buChar char="•"/>
              <a:defRP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54 awarded</a:t>
            </a:r>
          </a:p>
          <a:p>
            <a:pPr lvl="1" indent="-228600">
              <a:spcBef>
                <a:spcPts val="1000"/>
              </a:spcBef>
              <a:buClr>
                <a:srgbClr val="555960"/>
              </a:buClr>
              <a:buFont typeface="Arial" panose="020B0604020202020204" pitchFamily="34" charset="0"/>
              <a:buChar char="•"/>
              <a:defRP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$97,690 awarded</a:t>
            </a:r>
          </a:p>
        </p:txBody>
      </p:sp>
      <p:sp>
        <p:nvSpPr>
          <p:cNvPr id="2" name="TextBox 1">
            <a:extLst>
              <a:ext uri="{FF2B5EF4-FFF2-40B4-BE49-F238E27FC236}">
                <a16:creationId xmlns:a16="http://schemas.microsoft.com/office/drawing/2014/main" id="{614FED5C-789A-41E4-10D2-DCAE0D570FA6}"/>
              </a:ext>
            </a:extLst>
          </p:cNvPr>
          <p:cNvSpPr txBox="1"/>
          <p:nvPr/>
        </p:nvSpPr>
        <p:spPr>
          <a:xfrm>
            <a:off x="9025922" y="1114994"/>
            <a:ext cx="2384499" cy="4442242"/>
          </a:xfrm>
          <a:prstGeom prst="rect">
            <a:avLst/>
          </a:prstGeom>
          <a:noFill/>
          <a:ln>
            <a:solidFill>
              <a:schemeClr val="bg1"/>
            </a:solidFill>
          </a:ln>
        </p:spPr>
        <p:txBody>
          <a:bodyPr wrap="none" rtlCol="0">
            <a:spAutoFit/>
          </a:bodyPr>
          <a:lstStyle/>
          <a:p>
            <a:r>
              <a:rPr lang="en-US" b="1">
                <a:solidFill>
                  <a:schemeClr val="bg1"/>
                </a:solidFill>
                <a:effectLst>
                  <a:outerShdw blurRad="38100" dist="38100" dir="2700000" algn="tl">
                    <a:srgbClr val="000000">
                      <a:alpha val="43137"/>
                    </a:srgbClr>
                  </a:outerShdw>
                </a:effectLst>
                <a:latin typeface="Franklin Gothic Medium" panose="020B0603020102020204" pitchFamily="34" charset="0"/>
                <a:ea typeface="Calibri" panose="020F0502020204030204" pitchFamily="34" charset="0"/>
                <a:cs typeface="Calibri" panose="020F0502020204030204" pitchFamily="34" charset="0"/>
              </a:rPr>
              <a:t>Total </a:t>
            </a:r>
          </a:p>
          <a:p>
            <a:r>
              <a:rPr lang="en-US" b="1">
                <a:solidFill>
                  <a:schemeClr val="bg1"/>
                </a:solidFill>
                <a:latin typeface="Franklin Gothic Medium" panose="020B0603020102020204" pitchFamily="34" charset="0"/>
                <a:ea typeface="Calibri" panose="020F0502020204030204" pitchFamily="34" charset="0"/>
                <a:cs typeface="Calibri" panose="020F0502020204030204" pitchFamily="34" charset="0"/>
              </a:rPr>
              <a:t>Applications </a:t>
            </a:r>
            <a:endPar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r>
              <a:rPr lang="en-US">
                <a:solidFill>
                  <a:srgbClr val="262626"/>
                </a:solidFill>
                <a:latin typeface="Franklin Gothic Medium" panose="020B0603020102020204" pitchFamily="34" charset="0"/>
                <a:ea typeface="Calibri" panose="020F0502020204030204" pitchFamily="34" charset="0"/>
                <a:cs typeface="Calibri" panose="020F0502020204030204" pitchFamily="34" charset="0"/>
              </a:rPr>
              <a:t>2025-26</a:t>
            </a:r>
          </a:p>
          <a:p>
            <a:pPr marL="285750" indent="-285750">
              <a:spcBef>
                <a:spcPts val="1000"/>
              </a:spcBef>
              <a:buFont typeface="Arial"/>
              <a:buChar char="•"/>
            </a:pPr>
            <a:r>
              <a:rPr lang="en-US">
                <a:solidFill>
                  <a:srgbClr val="262626"/>
                </a:solidFill>
                <a:latin typeface="Franklin Gothic Medium" panose="020B0603020102020204" pitchFamily="34" charset="0"/>
                <a:ea typeface="Calibri" panose="020F0502020204030204" pitchFamily="34" charset="0"/>
                <a:cs typeface="Calibri" panose="020F0502020204030204" pitchFamily="34" charset="0"/>
              </a:rPr>
              <a:t>809 applications</a:t>
            </a:r>
            <a:endParaRPr lang="en-US">
              <a:latin typeface="Franklin Gothic Medium" panose="020B0603020102020204" pitchFamily="34" charset="0"/>
              <a:ea typeface="Calibri" panose="020F0502020204030204" pitchFamily="34" charset="0"/>
              <a:cs typeface="Calibri" panose="020F0502020204030204" pitchFamily="34" charset="0"/>
            </a:endParaRPr>
          </a:p>
          <a:p>
            <a:pPr marL="285750" indent="-285750">
              <a:spcBef>
                <a:spcPts val="1000"/>
              </a:spcBef>
              <a:buFont typeface="Arial"/>
              <a:buChar cha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119 awarded</a:t>
            </a:r>
          </a:p>
          <a:p>
            <a:pPr marL="285750" indent="-285750">
              <a:spcBef>
                <a:spcPts val="1000"/>
              </a:spcBef>
              <a:buFont typeface="Arial"/>
              <a:buChar cha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$193,350 awarded</a:t>
            </a:r>
          </a:p>
          <a:p>
            <a:pPr>
              <a:spcBef>
                <a:spcPts val="1000"/>
              </a:spcBef>
            </a:pPr>
            <a:endPar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a:spcBef>
                <a:spcPts val="1000"/>
              </a:spcBef>
            </a:pPr>
            <a:r>
              <a:rPr lang="en-US" b="1">
                <a:solidFill>
                  <a:schemeClr val="bg1"/>
                </a:solidFill>
                <a:latin typeface="Franklin Gothic Medium" panose="020B0603020102020204" pitchFamily="34" charset="0"/>
                <a:ea typeface="Calibri" panose="020F0502020204030204" pitchFamily="34" charset="0"/>
                <a:cs typeface="Calibri" panose="020F0502020204030204" pitchFamily="34" charset="0"/>
              </a:rPr>
              <a:t>2026-27</a:t>
            </a:r>
          </a:p>
          <a:p>
            <a:pPr marL="285750" indent="-285750">
              <a:spcBef>
                <a:spcPts val="1000"/>
              </a:spcBef>
              <a:buFont typeface="Arial"/>
              <a:buChar cha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2,033</a:t>
            </a:r>
          </a:p>
          <a:p>
            <a:pPr marL="285750" indent="-285750">
              <a:spcBef>
                <a:spcPts val="1000"/>
              </a:spcBef>
              <a:buFont typeface="Arial"/>
              <a:buChar cha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155</a:t>
            </a:r>
          </a:p>
          <a:p>
            <a:pPr marL="285750" indent="-285750">
              <a:spcBef>
                <a:spcPts val="1000"/>
              </a:spcBef>
              <a:buFont typeface="Arial"/>
              <a:buChar char="•"/>
            </a:pPr>
            <a:r>
              <a:rPr lang="en-US">
                <a:solidFill>
                  <a:schemeClr val="bg1"/>
                </a:solidFill>
                <a:latin typeface="Franklin Gothic Medium" panose="020B0603020102020204" pitchFamily="34" charset="0"/>
                <a:ea typeface="Calibri" panose="020F0502020204030204" pitchFamily="34" charset="0"/>
                <a:cs typeface="Calibri" panose="020F0502020204030204" pitchFamily="34" charset="0"/>
              </a:rPr>
              <a:t>$242,330</a:t>
            </a:r>
          </a:p>
          <a:p>
            <a:endParaRPr lang="en-US">
              <a:latin typeface="Franklin Gothic Medium" panose="020B060302010202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C0E131E-2CDE-9D97-D29E-834332E4F63C}"/>
              </a:ext>
            </a:extLst>
          </p:cNvPr>
          <p:cNvSpPr txBox="1"/>
          <p:nvPr/>
        </p:nvSpPr>
        <p:spPr>
          <a:xfrm>
            <a:off x="447002" y="1104834"/>
            <a:ext cx="2634131" cy="369331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b="1">
                <a:solidFill>
                  <a:schemeClr val="accent4"/>
                </a:solidFill>
              </a:rPr>
              <a:t>Delivered a DFA-compliant, end-to-end scholarship process</a:t>
            </a:r>
          </a:p>
          <a:p>
            <a:pPr marL="285750" indent="-285750">
              <a:buFont typeface="Arial" panose="020B0604020202020204" pitchFamily="34" charset="0"/>
              <a:buChar char="•"/>
            </a:pPr>
            <a:endParaRPr lang="en-US" b="1">
              <a:solidFill>
                <a:schemeClr val="accent4"/>
              </a:solidFill>
            </a:endParaRPr>
          </a:p>
          <a:p>
            <a:pPr marL="285750" indent="-285750">
              <a:buFont typeface="Arial" panose="020B0604020202020204" pitchFamily="34" charset="0"/>
              <a:buChar char="•"/>
            </a:pPr>
            <a:r>
              <a:rPr lang="en-US" b="1">
                <a:solidFill>
                  <a:schemeClr val="accent4"/>
                </a:solidFill>
              </a:rPr>
              <a:t>Enhancements in  tracking and reporting through dashboard</a:t>
            </a:r>
          </a:p>
          <a:p>
            <a:pPr marL="285750" indent="-285750">
              <a:buFont typeface="Arial" panose="020B0604020202020204" pitchFamily="34" charset="0"/>
              <a:buChar char="•"/>
            </a:pPr>
            <a:endParaRPr lang="en-US" b="1">
              <a:solidFill>
                <a:schemeClr val="accent4"/>
              </a:solidFill>
            </a:endParaRPr>
          </a:p>
          <a:p>
            <a:pPr marL="285750" indent="-285750">
              <a:buFont typeface="Arial" panose="020B0604020202020204" pitchFamily="34" charset="0"/>
              <a:buChar char="•"/>
            </a:pPr>
            <a:r>
              <a:rPr lang="en-US" b="1">
                <a:solidFill>
                  <a:schemeClr val="accent4"/>
                </a:solidFill>
              </a:rPr>
              <a:t>Improvements in scholarship marketing and in support of </a:t>
            </a:r>
            <a:r>
              <a:rPr lang="en-US" b="1">
                <a:solidFill>
                  <a:schemeClr val="accent4"/>
                </a:solidFill>
                <a:latin typeface="Franklin Gothic Medium" panose="020B0603020102020204" pitchFamily="34" charset="0"/>
              </a:rPr>
              <a:t>long-term</a:t>
            </a:r>
            <a:r>
              <a:rPr lang="en-US" b="1">
                <a:solidFill>
                  <a:schemeClr val="accent4"/>
                </a:solidFill>
              </a:rPr>
              <a:t> sustainability.</a:t>
            </a:r>
          </a:p>
        </p:txBody>
      </p:sp>
    </p:spTree>
    <p:extLst>
      <p:ext uri="{BB962C8B-B14F-4D97-AF65-F5344CB8AC3E}">
        <p14:creationId xmlns:p14="http://schemas.microsoft.com/office/powerpoint/2010/main" val="2650372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91C25-3147-5365-72C9-C1E56B194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2362C-9CE9-D1FC-04BC-4F8ED4023FA1}"/>
              </a:ext>
            </a:extLst>
          </p:cNvPr>
          <p:cNvSpPr>
            <a:spLocks noGrp="1"/>
          </p:cNvSpPr>
          <p:nvPr>
            <p:ph type="title"/>
          </p:nvPr>
        </p:nvSpPr>
        <p:spPr>
          <a:xfrm>
            <a:off x="1023257" y="2337582"/>
            <a:ext cx="9822194" cy="739886"/>
          </a:xfrm>
        </p:spPr>
        <p:txBody>
          <a:bodyPr/>
          <a:lstStyle/>
          <a:p>
            <a:r>
              <a:rPr lang="en-US">
                <a:latin typeface="+mj-lt"/>
              </a:rPr>
              <a:t>Event Planning</a:t>
            </a:r>
            <a:br>
              <a:rPr lang="en-US">
                <a:latin typeface="+mj-lt"/>
              </a:rPr>
            </a:br>
            <a:r>
              <a:rPr lang="en-US">
                <a:latin typeface="+mj-lt"/>
              </a:rPr>
              <a:t>May through Summer Ideas</a:t>
            </a:r>
            <a:endParaRPr lang="en-US" sz="4000">
              <a:latin typeface="+mj-lt"/>
            </a:endParaRPr>
          </a:p>
        </p:txBody>
      </p:sp>
    </p:spTree>
    <p:extLst>
      <p:ext uri="{BB962C8B-B14F-4D97-AF65-F5344CB8AC3E}">
        <p14:creationId xmlns:p14="http://schemas.microsoft.com/office/powerpoint/2010/main" val="1228378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C6591-E5EC-345B-3EBC-F60893D0E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EBF5F-80A1-2FE1-C1CD-D826E089AD91}"/>
              </a:ext>
            </a:extLst>
          </p:cNvPr>
          <p:cNvSpPr>
            <a:spLocks noGrp="1"/>
          </p:cNvSpPr>
          <p:nvPr>
            <p:ph type="ctrTitle"/>
          </p:nvPr>
        </p:nvSpPr>
        <p:spPr>
          <a:xfrm>
            <a:off x="682667" y="419322"/>
            <a:ext cx="9128420" cy="443198"/>
          </a:xfrm>
        </p:spPr>
        <p:txBody>
          <a:bodyPr/>
          <a:lstStyle/>
          <a:p>
            <a:r>
              <a:rPr lang="en-US" sz="3200">
                <a:solidFill>
                  <a:schemeClr val="accent1"/>
                </a:solidFill>
                <a:latin typeface="Acumin Pro ExtraCondensed" panose="020B0604020202020204" charset="0"/>
                <a:cs typeface="Acumin Pro ExtraCondensed" panose="020B0604020202020204" charset="0"/>
              </a:rPr>
              <a:t>Let’s Finish the Year Strong with a Great Calendar of Events </a:t>
            </a:r>
          </a:p>
        </p:txBody>
      </p:sp>
      <p:sp>
        <p:nvSpPr>
          <p:cNvPr id="4" name="Text Placeholder 3">
            <a:extLst>
              <a:ext uri="{FF2B5EF4-FFF2-40B4-BE49-F238E27FC236}">
                <a16:creationId xmlns:a16="http://schemas.microsoft.com/office/drawing/2014/main" id="{60155972-D0A1-5AC2-2F9B-CD2C06AFA0B2}"/>
              </a:ext>
            </a:extLst>
          </p:cNvPr>
          <p:cNvSpPr>
            <a:spLocks noGrp="1"/>
          </p:cNvSpPr>
          <p:nvPr>
            <p:ph type="body" sz="quarter" idx="14"/>
          </p:nvPr>
        </p:nvSpPr>
        <p:spPr>
          <a:xfrm>
            <a:off x="2182708" y="1202292"/>
            <a:ext cx="5783970" cy="1986053"/>
          </a:xfrm>
        </p:spPr>
        <p:txBody>
          <a:bodyPr vert="horz" lIns="0" tIns="0" rIns="0" bIns="0" numCol="1" rtlCol="0" anchor="t">
            <a:noAutofit/>
          </a:bodyPr>
          <a:lstStyle/>
          <a:p>
            <a:pPr marL="0" indent="0">
              <a:buNone/>
            </a:pPr>
            <a:endParaRPr lang="en-US" sz="1650">
              <a:solidFill>
                <a:srgbClr val="000000"/>
              </a:solidFill>
              <a:latin typeface="Franklin Gothic Medium" panose="020B0603020102020204" pitchFamily="34" charset="0"/>
            </a:endParaRPr>
          </a:p>
          <a:p>
            <a:pPr marL="0" indent="0">
              <a:buNone/>
            </a:pPr>
            <a:endParaRPr lang="en-US" sz="2800">
              <a:solidFill>
                <a:srgbClr val="000000"/>
              </a:solidFill>
              <a:latin typeface="Franklin Gothic Medium"/>
            </a:endParaRPr>
          </a:p>
          <a:p>
            <a:pPr marL="0" indent="0">
              <a:buNone/>
            </a:pPr>
            <a:endParaRPr lang="en-US" sz="3000">
              <a:solidFill>
                <a:srgbClr val="000000"/>
              </a:solidFill>
              <a:latin typeface="Franklin Gothic Medium"/>
            </a:endParaRPr>
          </a:p>
        </p:txBody>
      </p:sp>
      <p:sp>
        <p:nvSpPr>
          <p:cNvPr id="5" name="TextBox 4">
            <a:extLst>
              <a:ext uri="{FF2B5EF4-FFF2-40B4-BE49-F238E27FC236}">
                <a16:creationId xmlns:a16="http://schemas.microsoft.com/office/drawing/2014/main" id="{10CEB7D9-BFD6-126F-77B9-189236B64A80}"/>
              </a:ext>
            </a:extLst>
          </p:cNvPr>
          <p:cNvSpPr txBox="1"/>
          <p:nvPr/>
        </p:nvSpPr>
        <p:spPr>
          <a:xfrm>
            <a:off x="222374" y="956828"/>
            <a:ext cx="10363238" cy="4524315"/>
          </a:xfrm>
          <a:prstGeom prst="rect">
            <a:avLst/>
          </a:prstGeom>
          <a:noFill/>
        </p:spPr>
        <p:txBody>
          <a:bodyPr wrap="square" lIns="91440" tIns="45720" rIns="91440" bIns="45720" rtlCol="0" anchor="t">
            <a:spAutoFit/>
          </a:bodyPr>
          <a:lstStyle/>
          <a:p>
            <a:r>
              <a:rPr lang="en-US" b="1">
                <a:solidFill>
                  <a:schemeClr val="bg1"/>
                </a:solidFill>
                <a:latin typeface="Acumin Pro SemiCondensed"/>
              </a:rPr>
              <a:t>Planning Events:</a:t>
            </a:r>
          </a:p>
          <a:p>
            <a:pPr marL="285750" indent="-285750">
              <a:buFont typeface="Arial"/>
              <a:buChar char="•"/>
            </a:pPr>
            <a:r>
              <a:rPr lang="en-US" b="1">
                <a:solidFill>
                  <a:schemeClr val="bg1"/>
                </a:solidFill>
                <a:latin typeface="Acumin Pro SemiCondensed"/>
              </a:rPr>
              <a:t>Spring:</a:t>
            </a:r>
          </a:p>
          <a:p>
            <a:pPr marL="742950" lvl="1" indent="-285750">
              <a:buFont typeface="Courier New"/>
              <a:buChar char="o"/>
            </a:pPr>
            <a:r>
              <a:rPr lang="en-US">
                <a:solidFill>
                  <a:schemeClr val="bg1"/>
                </a:solidFill>
                <a:latin typeface="Acumin Pro SemiCondensed"/>
              </a:rPr>
              <a:t>Annual Golf Outings, Dinners</a:t>
            </a:r>
          </a:p>
          <a:p>
            <a:pPr marL="742950" lvl="1" indent="-285750">
              <a:buFont typeface="Courier New"/>
              <a:buChar char="o"/>
            </a:pPr>
            <a:r>
              <a:rPr lang="en-US">
                <a:solidFill>
                  <a:schemeClr val="bg1"/>
                </a:solidFill>
                <a:latin typeface="Acumin Pro SemiCondensed"/>
              </a:rPr>
              <a:t>Volunteer Focused – Park clean up, food banks, highway clean up</a:t>
            </a:r>
          </a:p>
          <a:p>
            <a:pPr marL="742950" lvl="1" indent="-285750">
              <a:buFont typeface="Courier New"/>
              <a:buChar char="o"/>
            </a:pPr>
            <a:r>
              <a:rPr lang="en-US">
                <a:solidFill>
                  <a:schemeClr val="bg1"/>
                </a:solidFill>
                <a:latin typeface="Acumin Pro SemiCondensed"/>
              </a:rPr>
              <a:t>Family-Focused</a:t>
            </a:r>
          </a:p>
          <a:p>
            <a:pPr marL="742950" lvl="1" indent="-285750">
              <a:buFont typeface="Courier New"/>
              <a:buChar char="o"/>
            </a:pPr>
            <a:r>
              <a:rPr lang="en-US">
                <a:solidFill>
                  <a:schemeClr val="bg1"/>
                </a:solidFill>
                <a:latin typeface="Acumin Pro SemiCondensed"/>
              </a:rPr>
              <a:t>Student Send-Offs</a:t>
            </a:r>
          </a:p>
          <a:p>
            <a:pPr marL="742950" lvl="1" indent="-285750">
              <a:buFont typeface="Courier New"/>
              <a:buChar char="o"/>
            </a:pPr>
            <a:r>
              <a:rPr lang="en-US">
                <a:solidFill>
                  <a:schemeClr val="bg1"/>
                </a:solidFill>
                <a:latin typeface="Acumin Pro SemiCondensed"/>
              </a:rPr>
              <a:t>Coffee Meet-Ups:  Bring a Friend, Meet the Board, New Members</a:t>
            </a:r>
          </a:p>
          <a:p>
            <a:pPr marL="1200150" lvl="2" indent="-285750">
              <a:buFont typeface="Wingdings"/>
              <a:buChar char="§"/>
            </a:pPr>
            <a:endParaRPr lang="en-US" b="1">
              <a:solidFill>
                <a:schemeClr val="bg1"/>
              </a:solidFill>
              <a:latin typeface="Acumin Pro SemiCondensed"/>
            </a:endParaRPr>
          </a:p>
          <a:p>
            <a:pPr marL="285750" indent="-285750">
              <a:buFont typeface="Arial"/>
              <a:buChar char="•"/>
            </a:pPr>
            <a:r>
              <a:rPr lang="en-US" b="1">
                <a:solidFill>
                  <a:schemeClr val="bg1"/>
                </a:solidFill>
                <a:latin typeface="Acumin Pro SemiCondensed"/>
              </a:rPr>
              <a:t>Summer:</a:t>
            </a:r>
          </a:p>
          <a:p>
            <a:pPr marL="742950" lvl="1" indent="-285750">
              <a:buFont typeface="Courier New"/>
              <a:buChar char="o"/>
            </a:pPr>
            <a:r>
              <a:rPr lang="en-US">
                <a:solidFill>
                  <a:schemeClr val="bg1"/>
                </a:solidFill>
                <a:latin typeface="Acumin Pro SemiCondensed"/>
              </a:rPr>
              <a:t>Annual Golf Outings</a:t>
            </a:r>
          </a:p>
          <a:p>
            <a:pPr marL="742950" lvl="1" indent="-285750">
              <a:buFont typeface="Courier New"/>
              <a:buChar char="o"/>
            </a:pPr>
            <a:r>
              <a:rPr lang="en-US">
                <a:solidFill>
                  <a:schemeClr val="bg1"/>
                </a:solidFill>
                <a:latin typeface="Acumin Pro SemiCondensed"/>
              </a:rPr>
              <a:t>Family Focused</a:t>
            </a:r>
          </a:p>
          <a:p>
            <a:pPr marL="742950" lvl="1" indent="-285750">
              <a:buFont typeface="Courier New"/>
              <a:buChar char="o"/>
            </a:pPr>
            <a:r>
              <a:rPr lang="en-US">
                <a:solidFill>
                  <a:schemeClr val="bg1"/>
                </a:solidFill>
                <a:latin typeface="Acumin Pro SemiCondensed"/>
              </a:rPr>
              <a:t>Student Send-Offs</a:t>
            </a:r>
          </a:p>
          <a:p>
            <a:pPr marL="742950" lvl="1" indent="-285750">
              <a:buFont typeface="Courier New"/>
              <a:buChar char="o"/>
            </a:pPr>
            <a:endParaRPr lang="en-US" b="1">
              <a:solidFill>
                <a:schemeClr val="bg1"/>
              </a:solidFill>
              <a:latin typeface="Acumin Pro SemiCondensed"/>
            </a:endParaRPr>
          </a:p>
          <a:p>
            <a:pPr marL="285750" indent="-285750">
              <a:buFont typeface="Arial"/>
              <a:buChar char="•"/>
            </a:pPr>
            <a:r>
              <a:rPr lang="en-US" b="1">
                <a:solidFill>
                  <a:schemeClr val="bg1"/>
                </a:solidFill>
                <a:latin typeface="Acumin Pro SemiCondensed"/>
              </a:rPr>
              <a:t>Reminders: </a:t>
            </a:r>
            <a:endParaRPr lang="en-US">
              <a:solidFill>
                <a:srgbClr val="FEFFFF"/>
              </a:solidFill>
              <a:latin typeface="Acumin Pro SemiCondensed"/>
            </a:endParaRPr>
          </a:p>
          <a:p>
            <a:pPr marL="742950" lvl="1" indent="-285750">
              <a:buFont typeface="Courier New"/>
              <a:buChar char="o"/>
            </a:pPr>
            <a:r>
              <a:rPr lang="en-US">
                <a:solidFill>
                  <a:schemeClr val="bg1"/>
                </a:solidFill>
                <a:latin typeface="Acumin Pro SemiCondensed"/>
              </a:rPr>
              <a:t>Students are usually home 1st 1-2 weeks after semester, or right before the Fall semester starts.</a:t>
            </a:r>
            <a:endParaRPr lang="en-US">
              <a:solidFill>
                <a:schemeClr val="bg1"/>
              </a:solidFill>
              <a:latin typeface="Franklin Gothic Book" panose="020B0503020102020204"/>
            </a:endParaRPr>
          </a:p>
          <a:p>
            <a:pPr marL="742950" lvl="1" indent="-285750">
              <a:buFont typeface="Courier New"/>
              <a:buChar char="o"/>
            </a:pPr>
            <a:r>
              <a:rPr lang="en-US">
                <a:solidFill>
                  <a:schemeClr val="bg1"/>
                </a:solidFill>
                <a:latin typeface="Acumin Pro SemiCondensed"/>
              </a:rPr>
              <a:t>We need up to 2 weeks to request student/parent data for emails</a:t>
            </a:r>
            <a:endParaRPr lang="en-US">
              <a:solidFill>
                <a:schemeClr val="bg1"/>
              </a:solidFill>
            </a:endParaRPr>
          </a:p>
        </p:txBody>
      </p:sp>
      <p:sp>
        <p:nvSpPr>
          <p:cNvPr id="3" name="TextBox 2">
            <a:extLst>
              <a:ext uri="{FF2B5EF4-FFF2-40B4-BE49-F238E27FC236}">
                <a16:creationId xmlns:a16="http://schemas.microsoft.com/office/drawing/2014/main" id="{0B05DA2D-117A-C013-0492-56FF264F6424}"/>
              </a:ext>
            </a:extLst>
          </p:cNvPr>
          <p:cNvSpPr txBox="1"/>
          <p:nvPr/>
        </p:nvSpPr>
        <p:spPr>
          <a:xfrm>
            <a:off x="2564686" y="5686565"/>
            <a:ext cx="74506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solidFill>
                  <a:schemeClr val="accent3"/>
                </a:solidFill>
                <a:latin typeface="Acumin Pro SemiCondensed"/>
              </a:rPr>
              <a:t>Recognition Numbers have been updated through 3rd quarter, reach out to LeAnne if you want to know your club's status.</a:t>
            </a:r>
            <a:endParaRPr lang="en-US"/>
          </a:p>
        </p:txBody>
      </p:sp>
      <p:sp>
        <p:nvSpPr>
          <p:cNvPr id="7" name="TextBox 6">
            <a:extLst>
              <a:ext uri="{FF2B5EF4-FFF2-40B4-BE49-F238E27FC236}">
                <a16:creationId xmlns:a16="http://schemas.microsoft.com/office/drawing/2014/main" id="{CAB9BB13-F02A-A733-D4D4-BD46F8D25E95}"/>
              </a:ext>
            </a:extLst>
          </p:cNvPr>
          <p:cNvSpPr txBox="1"/>
          <p:nvPr/>
        </p:nvSpPr>
        <p:spPr>
          <a:xfrm>
            <a:off x="8191705" y="1654667"/>
            <a:ext cx="2905759" cy="289310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Recognition Program </a:t>
            </a:r>
          </a:p>
          <a:p>
            <a:r>
              <a:rPr lang="en-US" i="1">
                <a:solidFill>
                  <a:schemeClr val="bg1"/>
                </a:solidFill>
              </a:rPr>
              <a:t>3rd Quarter FY '25-26</a:t>
            </a:r>
            <a:endParaRPr lang="en-US">
              <a:solidFill>
                <a:schemeClr val="bg1"/>
              </a:solidFill>
            </a:endParaRPr>
          </a:p>
          <a:p>
            <a:pPr marL="285750" indent="-285750">
              <a:buFont typeface="Arial"/>
              <a:buChar char="•"/>
            </a:pPr>
            <a:r>
              <a:rPr lang="en-US">
                <a:solidFill>
                  <a:schemeClr val="accent5"/>
                </a:solidFill>
              </a:rPr>
              <a:t>Gold = 37</a:t>
            </a:r>
          </a:p>
          <a:p>
            <a:pPr marL="285750" indent="-285750">
              <a:buFont typeface="Arial"/>
              <a:buChar char="•"/>
            </a:pPr>
            <a:r>
              <a:rPr lang="en-US">
                <a:solidFill>
                  <a:schemeClr val="tx2">
                    <a:lumMod val="76000"/>
                  </a:schemeClr>
                </a:solidFill>
              </a:rPr>
              <a:t>Silver = 9</a:t>
            </a:r>
          </a:p>
          <a:p>
            <a:pPr marL="285750" indent="-285750">
              <a:buFont typeface="Arial"/>
              <a:buChar char="•"/>
            </a:pPr>
            <a:r>
              <a:rPr lang="en-US">
                <a:solidFill>
                  <a:schemeClr val="accent3"/>
                </a:solidFill>
              </a:rPr>
              <a:t>Bronze = 12</a:t>
            </a:r>
          </a:p>
          <a:p>
            <a:pPr marL="285750" indent="-285750">
              <a:buFont typeface="Arial"/>
              <a:buChar char="•"/>
            </a:pPr>
            <a:endParaRPr lang="en-US">
              <a:solidFill>
                <a:schemeClr val="bg1"/>
              </a:solidFill>
            </a:endParaRPr>
          </a:p>
          <a:p>
            <a:r>
              <a:rPr lang="en-US" i="1">
                <a:solidFill>
                  <a:schemeClr val="bg1"/>
                </a:solidFill>
              </a:rPr>
              <a:t>FY '24-25 Final Results:</a:t>
            </a:r>
          </a:p>
          <a:p>
            <a:pPr marL="285750" indent="-285750">
              <a:buFont typeface="Arial"/>
              <a:buChar char="•"/>
            </a:pPr>
            <a:r>
              <a:rPr lang="en-US" i="1">
                <a:solidFill>
                  <a:schemeClr val="accent5"/>
                </a:solidFill>
              </a:rPr>
              <a:t>Gold = 37</a:t>
            </a:r>
          </a:p>
          <a:p>
            <a:pPr marL="285750" indent="-285750">
              <a:buFont typeface="Arial"/>
              <a:buChar char="•"/>
            </a:pPr>
            <a:r>
              <a:rPr lang="en-US" i="1">
                <a:solidFill>
                  <a:schemeClr val="tx2">
                    <a:lumMod val="76000"/>
                  </a:schemeClr>
                </a:solidFill>
              </a:rPr>
              <a:t>Silver = 6</a:t>
            </a:r>
          </a:p>
          <a:p>
            <a:pPr marL="285750" indent="-285750">
              <a:buFont typeface="Arial"/>
              <a:buChar char="•"/>
            </a:pPr>
            <a:r>
              <a:rPr lang="en-US" i="1">
                <a:solidFill>
                  <a:schemeClr val="accent3"/>
                </a:solidFill>
              </a:rPr>
              <a:t>Bronze = 11</a:t>
            </a:r>
          </a:p>
        </p:txBody>
      </p:sp>
      <p:pic>
        <p:nvPicPr>
          <p:cNvPr id="8" name="Graphic 7" descr="Ribbon with solid fill">
            <a:extLst>
              <a:ext uri="{FF2B5EF4-FFF2-40B4-BE49-F238E27FC236}">
                <a16:creationId xmlns:a16="http://schemas.microsoft.com/office/drawing/2014/main" id="{94701169-1973-90D8-46B1-2CD6F8042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7384" y="926187"/>
            <a:ext cx="914400" cy="914400"/>
          </a:xfrm>
          <a:prstGeom prst="rect">
            <a:avLst/>
          </a:prstGeom>
        </p:spPr>
      </p:pic>
    </p:spTree>
    <p:extLst>
      <p:ext uri="{BB962C8B-B14F-4D97-AF65-F5344CB8AC3E}">
        <p14:creationId xmlns:p14="http://schemas.microsoft.com/office/powerpoint/2010/main" val="993703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2BE2C-63A8-2656-D61D-45C35CFD6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B88EB-01F5-1F32-9B32-F6C127CF34DA}"/>
              </a:ext>
            </a:extLst>
          </p:cNvPr>
          <p:cNvSpPr>
            <a:spLocks noGrp="1"/>
          </p:cNvSpPr>
          <p:nvPr>
            <p:ph type="title"/>
          </p:nvPr>
        </p:nvSpPr>
        <p:spPr>
          <a:xfrm>
            <a:off x="653802" y="2337582"/>
            <a:ext cx="10906661" cy="592834"/>
          </a:xfrm>
        </p:spPr>
        <p:txBody>
          <a:bodyPr/>
          <a:lstStyle/>
          <a:p>
            <a:r>
              <a:rPr lang="en-US">
                <a:latin typeface="+mj-lt"/>
              </a:rPr>
              <a:t>Reminders &amp; Updates:</a:t>
            </a:r>
            <a:br>
              <a:rPr lang="en-US">
                <a:latin typeface="+mj-lt"/>
              </a:rPr>
            </a:br>
            <a:r>
              <a:rPr lang="en-US">
                <a:latin typeface="+mj-lt"/>
              </a:rPr>
              <a:t> Operations</a:t>
            </a:r>
            <a:br>
              <a:rPr lang="en-US">
                <a:latin typeface="+mj-lt"/>
              </a:rPr>
            </a:br>
            <a:endParaRPr lang="en-US">
              <a:latin typeface="+mj-lt"/>
            </a:endParaRPr>
          </a:p>
        </p:txBody>
      </p:sp>
    </p:spTree>
    <p:extLst>
      <p:ext uri="{BB962C8B-B14F-4D97-AF65-F5344CB8AC3E}">
        <p14:creationId xmlns:p14="http://schemas.microsoft.com/office/powerpoint/2010/main" val="1473433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AF5C-0EE3-E112-6282-1DB89C4DE67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33FA3B1-2768-9460-7B76-53EE3D44408B}"/>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a:solidFill>
                <a:schemeClr val="bg1"/>
              </a:solidFill>
              <a:latin typeface="Franklin Gothic Medium"/>
            </a:endParaRPr>
          </a:p>
          <a:p>
            <a:pPr lvl="1"/>
            <a:endParaRPr lang="en-US" sz="2000">
              <a:solidFill>
                <a:srgbClr val="FF0000"/>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0" indent="0">
              <a:buNone/>
            </a:pPr>
            <a:endParaRPr lang="en-US" sz="2200" b="1">
              <a:solidFill>
                <a:schemeClr val="tx1"/>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228600" lvl="1" indent="0">
              <a:buNone/>
            </a:pPr>
            <a:r>
              <a:rPr lang="en-US" sz="2600" b="1">
                <a:solidFill>
                  <a:schemeClr val="bg1"/>
                </a:solidFill>
                <a:latin typeface="Franklin Gothic Medium"/>
              </a:rPr>
              <a:t>						</a:t>
            </a:r>
          </a:p>
          <a:p>
            <a:endParaRPr lang="en-US" b="1"/>
          </a:p>
        </p:txBody>
      </p:sp>
      <p:sp>
        <p:nvSpPr>
          <p:cNvPr id="5" name="Subtitle 2">
            <a:extLst>
              <a:ext uri="{FF2B5EF4-FFF2-40B4-BE49-F238E27FC236}">
                <a16:creationId xmlns:a16="http://schemas.microsoft.com/office/drawing/2014/main" id="{739755D1-24D3-2D74-39F8-EE5BDDF9B0A0}"/>
              </a:ext>
            </a:extLst>
          </p:cNvPr>
          <p:cNvSpPr>
            <a:spLocks noGrp="1"/>
          </p:cNvSpPr>
          <p:nvPr>
            <p:ph type="subTitle" idx="1"/>
          </p:nvPr>
        </p:nvSpPr>
        <p:spPr>
          <a:xfrm>
            <a:off x="1043553" y="1230561"/>
            <a:ext cx="8431495" cy="1733808"/>
          </a:xfrm>
        </p:spPr>
        <p:txBody>
          <a:bodyPr/>
          <a:lstStyle/>
          <a:p>
            <a:r>
              <a:rPr lang="en-US" sz="3200">
                <a:solidFill>
                  <a:schemeClr val="accent5">
                    <a:lumMod val="50000"/>
                    <a:lumOff val="50000"/>
                  </a:schemeClr>
                </a:solidFill>
                <a:latin typeface="Franklin Gothic Medium"/>
              </a:rPr>
              <a:t>W-9 &amp; Federal Tax ID Clarification</a:t>
            </a:r>
          </a:p>
          <a:p>
            <a:endParaRPr lang="en-US" sz="3200">
              <a:solidFill>
                <a:schemeClr val="accent5">
                  <a:lumMod val="50000"/>
                  <a:lumOff val="50000"/>
                </a:schemeClr>
              </a:solidFill>
              <a:latin typeface="Franklin Gothic Medium" panose="020B0603020102020204" pitchFamily="34" charset="0"/>
            </a:endParaRPr>
          </a:p>
          <a:p>
            <a:endParaRPr lang="en-US" sz="3200">
              <a:solidFill>
                <a:schemeClr val="accent5">
                  <a:lumMod val="50000"/>
                  <a:lumOff val="50000"/>
                </a:schemeClr>
              </a:solidFill>
              <a:latin typeface="Franklin Gothic Medium" panose="020B0603020102020204" pitchFamily="34" charset="0"/>
            </a:endParaRPr>
          </a:p>
        </p:txBody>
      </p:sp>
      <p:sp>
        <p:nvSpPr>
          <p:cNvPr id="7" name="Title 6">
            <a:extLst>
              <a:ext uri="{FF2B5EF4-FFF2-40B4-BE49-F238E27FC236}">
                <a16:creationId xmlns:a16="http://schemas.microsoft.com/office/drawing/2014/main" id="{FE78144F-40F7-ABE9-0EB0-BFBE124FC3C4}"/>
              </a:ext>
            </a:extLst>
          </p:cNvPr>
          <p:cNvSpPr>
            <a:spLocks noGrp="1"/>
          </p:cNvSpPr>
          <p:nvPr>
            <p:ph type="ctrTitle"/>
          </p:nvPr>
        </p:nvSpPr>
        <p:spPr>
          <a:xfrm>
            <a:off x="1043553" y="409021"/>
            <a:ext cx="9234309" cy="512448"/>
          </a:xfrm>
        </p:spPr>
        <p:txBody>
          <a:bodyPr/>
          <a:lstStyle/>
          <a:p>
            <a:r>
              <a:rPr lang="en-US">
                <a:latin typeface="Acumin Pro ExtraCondensed"/>
              </a:rPr>
              <a:t>Operational Reminders &amp; Updates: </a:t>
            </a:r>
          </a:p>
        </p:txBody>
      </p:sp>
      <p:sp>
        <p:nvSpPr>
          <p:cNvPr id="2" name="TextBox 1">
            <a:extLst>
              <a:ext uri="{FF2B5EF4-FFF2-40B4-BE49-F238E27FC236}">
                <a16:creationId xmlns:a16="http://schemas.microsoft.com/office/drawing/2014/main" id="{29A2130E-F9EE-F125-2BCC-06AD9D2AE4B1}"/>
              </a:ext>
            </a:extLst>
          </p:cNvPr>
          <p:cNvSpPr txBox="1"/>
          <p:nvPr/>
        </p:nvSpPr>
        <p:spPr>
          <a:xfrm>
            <a:off x="917311" y="1719148"/>
            <a:ext cx="1027651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highlight>
                  <a:srgbClr val="FFFFFF"/>
                </a:highlight>
                <a:latin typeface="Franklin Gothic"/>
              </a:rPr>
              <a:t>We've identified a past miscommunication regarding W-9s and Federal Tax ID numbers.</a:t>
            </a:r>
          </a:p>
          <a:p>
            <a:pPr marL="342900" indent="-342900">
              <a:buFont typeface="Arial"/>
              <a:buChar char="•"/>
            </a:pPr>
            <a:endParaRPr lang="en-US" sz="2000" b="1">
              <a:highlight>
                <a:srgbClr val="FFFFFF"/>
              </a:highlight>
              <a:latin typeface="Franklin Gothic"/>
            </a:endParaRPr>
          </a:p>
          <a:p>
            <a:pPr marL="342900" indent="-342900">
              <a:buFont typeface="Arial"/>
              <a:buChar char="•"/>
            </a:pPr>
            <a:r>
              <a:rPr lang="en-US" sz="2000" b="1">
                <a:highlight>
                  <a:srgbClr val="FFFFFF"/>
                </a:highlight>
                <a:latin typeface="Franklin Gothic"/>
              </a:rPr>
              <a:t>All alumni clubs use the Purdue Alumni Association (PAA) Federal Tax ID</a:t>
            </a:r>
            <a:r>
              <a:rPr lang="en-US" sz="2000">
                <a:highlight>
                  <a:srgbClr val="FFFFFF"/>
                </a:highlight>
                <a:latin typeface="Franklin Gothic"/>
              </a:rPr>
              <a:t> – not the Purdue for Life Foundation (PFLF) or Purdue Research Foundation (PRF) ID.</a:t>
            </a:r>
          </a:p>
          <a:p>
            <a:pPr marL="342900" indent="-342900">
              <a:buFont typeface="Arial"/>
              <a:buChar char="•"/>
            </a:pPr>
            <a:endParaRPr lang="en-US" sz="2000">
              <a:highlight>
                <a:srgbClr val="FFFFFF"/>
              </a:highlight>
              <a:latin typeface="Franklin Gothic"/>
            </a:endParaRPr>
          </a:p>
          <a:p>
            <a:pPr marL="342900" indent="-342900">
              <a:buFont typeface="Arial"/>
              <a:buChar char="•"/>
            </a:pPr>
            <a:r>
              <a:rPr lang="en-US" sz="2000">
                <a:highlight>
                  <a:srgbClr val="FFFFFF"/>
                </a:highlight>
                <a:latin typeface="Franklin Gothic"/>
              </a:rPr>
              <a:t>If a venue, sponsor, employer, or vendor requests a W-9 or Federal ID, contact </a:t>
            </a:r>
            <a:r>
              <a:rPr lang="en-US" sz="2000">
                <a:highlight>
                  <a:srgbClr val="FFFFFF"/>
                </a:highlight>
                <a:latin typeface="Franklin Gothic"/>
                <a:hlinkClick r:id="rId3"/>
              </a:rPr>
              <a:t>alumniclubs@purdueforlife.org</a:t>
            </a:r>
            <a:r>
              <a:rPr lang="en-US" sz="2000">
                <a:highlight>
                  <a:srgbClr val="FFFFFF"/>
                </a:highlight>
                <a:latin typeface="Franklin Gothic"/>
              </a:rPr>
              <a:t>.</a:t>
            </a:r>
          </a:p>
          <a:p>
            <a:pPr marL="342900" indent="-342900">
              <a:buFont typeface="Arial"/>
              <a:buChar char="•"/>
            </a:pPr>
            <a:endParaRPr lang="en-US" sz="2000">
              <a:highlight>
                <a:srgbClr val="FFFFFF"/>
              </a:highlight>
              <a:latin typeface="Franklin Gothic"/>
            </a:endParaRPr>
          </a:p>
          <a:p>
            <a:pPr marL="342900" indent="-342900">
              <a:buFont typeface="Arial"/>
              <a:buChar char="•"/>
            </a:pPr>
            <a:r>
              <a:rPr lang="en-US" sz="2000">
                <a:highlight>
                  <a:srgbClr val="FFFFFF"/>
                </a:highlight>
                <a:latin typeface="Franklin Gothic"/>
              </a:rPr>
              <a:t>Ilenia or Denise will provide the correct documentation.</a:t>
            </a:r>
          </a:p>
          <a:p>
            <a:pPr marL="342900" indent="-342900">
              <a:buFont typeface="Arial"/>
              <a:buChar char="•"/>
            </a:pPr>
            <a:endParaRPr lang="en-US" sz="2000">
              <a:highlight>
                <a:srgbClr val="FFFFFF"/>
              </a:highlight>
              <a:latin typeface="Franklin Gothic"/>
            </a:endParaRPr>
          </a:p>
          <a:p>
            <a:pPr marL="342900" indent="-342900">
              <a:buFont typeface="Arial"/>
              <a:buChar char="•"/>
            </a:pPr>
            <a:r>
              <a:rPr lang="en-US" sz="2000">
                <a:highlight>
                  <a:srgbClr val="FFFFFF"/>
                </a:highlight>
                <a:latin typeface="Franklin Gothic"/>
              </a:rPr>
              <a:t>We apologize for the confusion caused by prior communication indicating otherwise.</a:t>
            </a:r>
            <a:endParaRPr lang="en-US"/>
          </a:p>
          <a:p>
            <a:pPr marL="342900" indent="-342900">
              <a:buFont typeface="Arial"/>
              <a:buChar char="•"/>
            </a:pPr>
            <a:endParaRPr lang="en-US" sz="2000">
              <a:highlight>
                <a:srgbClr val="FFFFFF"/>
              </a:highlight>
              <a:latin typeface="Franklin Gothic"/>
            </a:endParaRPr>
          </a:p>
          <a:p>
            <a:r>
              <a:rPr lang="en-US" sz="2000">
                <a:highlight>
                  <a:srgbClr val="FFFFFF"/>
                </a:highlight>
                <a:latin typeface="Franklin Gothic"/>
              </a:rPr>
              <a:t> </a:t>
            </a:r>
          </a:p>
        </p:txBody>
      </p:sp>
    </p:spTree>
    <p:extLst>
      <p:ext uri="{BB962C8B-B14F-4D97-AF65-F5344CB8AC3E}">
        <p14:creationId xmlns:p14="http://schemas.microsoft.com/office/powerpoint/2010/main" val="1728598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3DFA-F42E-D62F-B012-BC10DB09F7C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8F2CC5A-E640-A170-6602-3A4B088FC0E2}"/>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a:solidFill>
                <a:schemeClr val="bg1"/>
              </a:solidFill>
              <a:latin typeface="Franklin Gothic Medium"/>
            </a:endParaRPr>
          </a:p>
          <a:p>
            <a:pPr lvl="1"/>
            <a:endParaRPr lang="en-US" sz="2000">
              <a:solidFill>
                <a:srgbClr val="FF0000"/>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0" indent="0">
              <a:buNone/>
            </a:pPr>
            <a:endParaRPr lang="en-US" sz="2200" b="1">
              <a:solidFill>
                <a:schemeClr val="tx1"/>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228600" lvl="1" indent="0">
              <a:buNone/>
            </a:pPr>
            <a:r>
              <a:rPr lang="en-US" sz="2600" b="1">
                <a:solidFill>
                  <a:schemeClr val="bg1"/>
                </a:solidFill>
                <a:latin typeface="Franklin Gothic Medium"/>
              </a:rPr>
              <a:t>						</a:t>
            </a:r>
          </a:p>
          <a:p>
            <a:endParaRPr lang="en-US" b="1"/>
          </a:p>
        </p:txBody>
      </p:sp>
      <p:sp>
        <p:nvSpPr>
          <p:cNvPr id="7" name="Title 6">
            <a:extLst>
              <a:ext uri="{FF2B5EF4-FFF2-40B4-BE49-F238E27FC236}">
                <a16:creationId xmlns:a16="http://schemas.microsoft.com/office/drawing/2014/main" id="{6C9D422B-C12B-B790-5A72-10694F653FE9}"/>
              </a:ext>
            </a:extLst>
          </p:cNvPr>
          <p:cNvSpPr>
            <a:spLocks noGrp="1"/>
          </p:cNvSpPr>
          <p:nvPr>
            <p:ph type="ctrTitle"/>
          </p:nvPr>
        </p:nvSpPr>
        <p:spPr>
          <a:xfrm>
            <a:off x="1043553" y="409021"/>
            <a:ext cx="9234309" cy="512448"/>
          </a:xfrm>
        </p:spPr>
        <p:txBody>
          <a:bodyPr/>
          <a:lstStyle/>
          <a:p>
            <a:r>
              <a:rPr lang="en-US">
                <a:latin typeface="Acumin Pro ExtraCondensed"/>
              </a:rPr>
              <a:t>Emergency &amp; After Hours Support </a:t>
            </a:r>
          </a:p>
        </p:txBody>
      </p:sp>
      <p:sp>
        <p:nvSpPr>
          <p:cNvPr id="8" name="TextBox 7">
            <a:extLst>
              <a:ext uri="{FF2B5EF4-FFF2-40B4-BE49-F238E27FC236}">
                <a16:creationId xmlns:a16="http://schemas.microsoft.com/office/drawing/2014/main" id="{7B76C7A8-A1C9-B9C5-DF34-10B110251485}"/>
              </a:ext>
            </a:extLst>
          </p:cNvPr>
          <p:cNvSpPr txBox="1"/>
          <p:nvPr/>
        </p:nvSpPr>
        <p:spPr>
          <a:xfrm>
            <a:off x="793173" y="1505752"/>
            <a:ext cx="1100258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3"/>
            <a:r>
              <a:rPr lang="en-US" b="1">
                <a:latin typeface="Franklin Gothic Medium" panose="020B0603020102020204" pitchFamily="34" charset="0"/>
                <a:ea typeface="+mn-lt"/>
                <a:cs typeface="+mn-lt"/>
              </a:rPr>
              <a:t>How to Submit an Emergency:</a:t>
            </a:r>
            <a:endParaRPr lang="en-US" b="1">
              <a:latin typeface="Franklin Gothic Medium" panose="020B0603020102020204" pitchFamily="34" charset="0"/>
            </a:endParaRPr>
          </a:p>
          <a:p>
            <a:pPr marL="1657350" lvl="3" indent="-285750">
              <a:buFont typeface="Arial"/>
              <a:buChar char="•"/>
            </a:pPr>
            <a:r>
              <a:rPr lang="en-US">
                <a:latin typeface="Franklin Gothic Medium" panose="020B0603020102020204" pitchFamily="34" charset="0"/>
                <a:ea typeface="+mn-lt"/>
                <a:cs typeface="+mn-lt"/>
              </a:rPr>
              <a:t>Email </a:t>
            </a:r>
            <a:r>
              <a:rPr lang="en-US">
                <a:latin typeface="Franklin Gothic Medium" panose="020B0603020102020204" pitchFamily="34" charset="0"/>
                <a:ea typeface="+mn-lt"/>
                <a:cs typeface="+mn-lt"/>
                <a:hlinkClick r:id="rId3"/>
              </a:rPr>
              <a:t>alumniclubs@purdueforlife.org</a:t>
            </a:r>
            <a:r>
              <a:rPr lang="en-US">
                <a:latin typeface="Franklin Gothic Medium" panose="020B0603020102020204" pitchFamily="34" charset="0"/>
                <a:ea typeface="+mn-lt"/>
                <a:cs typeface="+mn-lt"/>
              </a:rPr>
              <a:t> – </a:t>
            </a:r>
            <a:r>
              <a:rPr lang="en-US" i="1">
                <a:solidFill>
                  <a:schemeClr val="accent1"/>
                </a:solidFill>
                <a:latin typeface="Franklin Gothic Medium" panose="020B0603020102020204" pitchFamily="34" charset="0"/>
                <a:ea typeface="+mn-lt"/>
                <a:cs typeface="+mn-lt"/>
              </a:rPr>
              <a:t>Please CC LeAnne Williams</a:t>
            </a:r>
            <a:endParaRPr lang="en-US" i="1">
              <a:solidFill>
                <a:schemeClr val="accent1"/>
              </a:solidFill>
              <a:latin typeface="Franklin Gothic Medium" panose="020B0603020102020204" pitchFamily="34" charset="0"/>
            </a:endParaRPr>
          </a:p>
          <a:p>
            <a:pPr marL="1657350" lvl="3" indent="-285750">
              <a:buFont typeface="Arial"/>
              <a:buChar char="•"/>
            </a:pPr>
            <a:r>
              <a:rPr lang="en-US">
                <a:latin typeface="Franklin Gothic Medium" panose="020B0603020102020204" pitchFamily="34" charset="0"/>
                <a:ea typeface="+mn-lt"/>
                <a:cs typeface="+mn-lt"/>
              </a:rPr>
              <a:t>Submit at least 3 hours prior to the event start time</a:t>
            </a:r>
          </a:p>
          <a:p>
            <a:pPr marL="2114550" lvl="4" indent="-285750">
              <a:buFont typeface="Courier New"/>
              <a:buChar char="o"/>
            </a:pPr>
            <a:r>
              <a:rPr lang="en-US">
                <a:latin typeface="Franklin Gothic Medium" panose="020B0603020102020204" pitchFamily="34" charset="0"/>
                <a:ea typeface="+mn-lt"/>
                <a:cs typeface="+mn-lt"/>
              </a:rPr>
              <a:t>Clearly describe the emergency and specify the action(s) needed</a:t>
            </a:r>
          </a:p>
          <a:p>
            <a:pPr marL="2114550" lvl="4" indent="-285750">
              <a:buFont typeface="Courier New"/>
              <a:buChar char="o"/>
            </a:pPr>
            <a:r>
              <a:rPr lang="en-US">
                <a:solidFill>
                  <a:schemeClr val="bg1"/>
                </a:solidFill>
                <a:latin typeface="Franklin Gothic Medium" panose="020B0603020102020204" pitchFamily="34" charset="0"/>
                <a:ea typeface="+mn-lt"/>
                <a:cs typeface="+mn-lt"/>
              </a:rPr>
              <a:t>Option for those who have completed the </a:t>
            </a:r>
            <a:r>
              <a:rPr lang="en-US">
                <a:solidFill>
                  <a:srgbClr val="0070C0"/>
                </a:solidFill>
                <a:latin typeface="Franklin Gothic Medium" panose="020B0603020102020204" pitchFamily="34" charset="0"/>
                <a:ea typeface="+mn-lt"/>
                <a:cs typeface="+mn-lt"/>
                <a:hlinkClick r:id="rId4">
                  <a:extLst>
                    <a:ext uri="{A12FA001-AC4F-418D-AE19-62706E023703}">
                      <ahyp:hlinkClr xmlns:ahyp="http://schemas.microsoft.com/office/drawing/2018/hyperlinkcolor" val="tx"/>
                    </a:ext>
                  </a:extLst>
                </a:hlinkClick>
              </a:rPr>
              <a:t>Data Privacy Training</a:t>
            </a:r>
            <a:r>
              <a:rPr lang="en-US">
                <a:solidFill>
                  <a:schemeClr val="bg1"/>
                </a:solidFill>
                <a:latin typeface="Franklin Gothic Medium" panose="020B0603020102020204" pitchFamily="34" charset="0"/>
                <a:ea typeface="+mn-lt"/>
                <a:cs typeface="+mn-lt"/>
              </a:rPr>
              <a:t>: they will have the contact info to alert event registrants. P</a:t>
            </a:r>
            <a:r>
              <a:rPr lang="en-US">
                <a:solidFill>
                  <a:schemeClr val="bg1"/>
                </a:solidFill>
                <a:latin typeface="Franklin Gothic Medium" panose="020B0603020102020204" pitchFamily="34" charset="0"/>
                <a:ea typeface="+mn-lt"/>
                <a:cs typeface="+mn-lt"/>
                <a:hlinkClick r:id="rId5">
                  <a:extLst>
                    <a:ext uri="{A12FA001-AC4F-418D-AE19-62706E023703}">
                      <ahyp:hlinkClr xmlns:ahyp="http://schemas.microsoft.com/office/drawing/2018/hyperlinkcolor" val="tx"/>
                    </a:ext>
                  </a:extLst>
                </a:hlinkClick>
              </a:rPr>
              <a:t>le</a:t>
            </a:r>
            <a:r>
              <a:rPr lang="en-US">
                <a:solidFill>
                  <a:schemeClr val="bg1"/>
                </a:solidFill>
                <a:latin typeface="Franklin Gothic Medium" panose="020B0603020102020204" pitchFamily="34" charset="0"/>
                <a:ea typeface="+mn-lt"/>
                <a:cs typeface="+mn-lt"/>
              </a:rPr>
              <a:t>ase reference the </a:t>
            </a:r>
            <a:r>
              <a:rPr lang="en-US" b="1" i="0" u="sng">
                <a:solidFill>
                  <a:srgbClr val="0070C0"/>
                </a:solidFill>
                <a:effectLst/>
                <a:latin typeface="acumin-pro"/>
                <a:hlinkClick r:id="rId5">
                  <a:extLst>
                    <a:ext uri="{A12FA001-AC4F-418D-AE19-62706E023703}">
                      <ahyp:hlinkClr xmlns:ahyp="http://schemas.microsoft.com/office/drawing/2018/hyperlinkcolor" val="tx"/>
                    </a:ext>
                  </a:extLst>
                </a:hlinkClick>
              </a:rPr>
              <a:t>Volunteer Data Training Slide Deck</a:t>
            </a:r>
            <a:endParaRPr lang="en-US">
              <a:solidFill>
                <a:srgbClr val="0070C0"/>
              </a:solidFill>
              <a:latin typeface="Franklin Gothic Medium" panose="020B0603020102020204" pitchFamily="34" charset="0"/>
              <a:ea typeface="+mn-lt"/>
              <a:cs typeface="+mn-lt"/>
            </a:endParaRPr>
          </a:p>
          <a:p>
            <a:r>
              <a:rPr lang="en-US" b="1">
                <a:latin typeface="Franklin Gothic Medium" panose="020B0603020102020204" pitchFamily="34" charset="0"/>
                <a:ea typeface="+mn-lt"/>
                <a:cs typeface="+mn-lt"/>
              </a:rPr>
              <a:t>Examples of Emergencies:</a:t>
            </a:r>
            <a:endParaRPr lang="en-US" b="1">
              <a:latin typeface="Franklin Gothic Medium" panose="020B0603020102020204" pitchFamily="34" charset="0"/>
            </a:endParaRPr>
          </a:p>
          <a:p>
            <a:pPr marL="285750" indent="-285750">
              <a:buFont typeface="Arial"/>
              <a:buChar char="•"/>
            </a:pPr>
            <a:r>
              <a:rPr lang="en-US">
                <a:latin typeface="Franklin Gothic Medium" panose="020B0603020102020204" pitchFamily="34" charset="0"/>
                <a:ea typeface="+mn-lt"/>
                <a:cs typeface="+mn-lt"/>
              </a:rPr>
              <a:t>Weather-related changes</a:t>
            </a:r>
          </a:p>
          <a:p>
            <a:pPr marL="285750" indent="-285750">
              <a:buFont typeface="Arial"/>
              <a:buChar char="•"/>
            </a:pPr>
            <a:r>
              <a:rPr lang="en-US">
                <a:latin typeface="Franklin Gothic Medium" panose="020B0603020102020204" pitchFamily="34" charset="0"/>
                <a:ea typeface="+mn-lt"/>
                <a:cs typeface="+mn-lt"/>
              </a:rPr>
              <a:t>Venue or location changes</a:t>
            </a:r>
          </a:p>
          <a:p>
            <a:pPr marL="285750" indent="-285750">
              <a:buFont typeface="Arial"/>
              <a:buChar char="•"/>
            </a:pPr>
            <a:r>
              <a:rPr lang="en-US">
                <a:latin typeface="Franklin Gothic Medium" panose="020B0603020102020204" pitchFamily="34" charset="0"/>
                <a:ea typeface="+mn-lt"/>
                <a:cs typeface="+mn-lt"/>
              </a:rPr>
              <a:t>Parking or arrival updates</a:t>
            </a:r>
          </a:p>
          <a:p>
            <a:pPr marL="285750" indent="-285750">
              <a:buFont typeface="Arial"/>
              <a:buChar char="•"/>
            </a:pPr>
            <a:r>
              <a:rPr lang="en-US">
                <a:latin typeface="Franklin Gothic Medium" panose="020B0603020102020204" pitchFamily="34" charset="0"/>
                <a:ea typeface="+mn-lt"/>
                <a:cs typeface="+mn-lt"/>
              </a:rPr>
              <a:t>Event cancellation or rescheduling</a:t>
            </a:r>
            <a:endParaRPr lang="en-US">
              <a:latin typeface="Franklin Gothic Medium" panose="020B0603020102020204" pitchFamily="34" charset="0"/>
            </a:endParaRPr>
          </a:p>
          <a:p>
            <a:endParaRPr lang="en-US">
              <a:latin typeface="Franklin Gothic Medium" panose="020B0603020102020204" pitchFamily="34" charset="0"/>
              <a:ea typeface="+mn-lt"/>
              <a:cs typeface="+mn-lt"/>
            </a:endParaRPr>
          </a:p>
          <a:p>
            <a:r>
              <a:rPr lang="en-US" b="1">
                <a:latin typeface="Franklin Gothic Medium" panose="020B0603020102020204" pitchFamily="34" charset="0"/>
                <a:ea typeface="+mn-lt"/>
                <a:cs typeface="+mn-lt"/>
              </a:rPr>
              <a:t>Sample Language:</a:t>
            </a:r>
            <a:endParaRPr lang="en-US" b="1">
              <a:latin typeface="Franklin Gothic Medium" panose="020B0603020102020204" pitchFamily="34" charset="0"/>
            </a:endParaRPr>
          </a:p>
          <a:p>
            <a:pPr marL="285750" indent="-285750">
              <a:buFont typeface="Arial"/>
              <a:buChar char="•"/>
            </a:pPr>
            <a:r>
              <a:rPr lang="en-US">
                <a:latin typeface="Franklin Gothic Medium" panose="020B0603020102020204" pitchFamily="34" charset="0"/>
                <a:ea typeface="+mn-lt"/>
                <a:cs typeface="+mn-lt"/>
              </a:rPr>
              <a:t>“Due to the weather, we will be moving the picnic into Shelter 3, located near the west parking lot.”</a:t>
            </a:r>
            <a:endParaRPr lang="en-US">
              <a:latin typeface="Franklin Gothic Medium" panose="020B0603020102020204" pitchFamily="34" charset="0"/>
            </a:endParaRPr>
          </a:p>
          <a:p>
            <a:pPr marL="285750" indent="-285750">
              <a:buFont typeface="Arial"/>
              <a:buChar char="•"/>
            </a:pPr>
            <a:r>
              <a:rPr lang="en-US">
                <a:latin typeface="Franklin Gothic Medium" panose="020B0603020102020204" pitchFamily="34" charset="0"/>
                <a:ea typeface="+mn-lt"/>
                <a:cs typeface="+mn-lt"/>
              </a:rPr>
              <a:t>“Due to an incident at the venue, we will be rescheduling this event to a future date.”</a:t>
            </a:r>
            <a:endParaRPr lang="en-US">
              <a:latin typeface="Franklin Gothic Medium" panose="020B0603020102020204" pitchFamily="34" charset="0"/>
            </a:endParaRPr>
          </a:p>
        </p:txBody>
      </p:sp>
      <p:pic>
        <p:nvPicPr>
          <p:cNvPr id="9" name="Picture 8" descr="A red and black siren&#10;&#10;AI-generated content may be incorrect.">
            <a:extLst>
              <a:ext uri="{FF2B5EF4-FFF2-40B4-BE49-F238E27FC236}">
                <a16:creationId xmlns:a16="http://schemas.microsoft.com/office/drawing/2014/main" id="{BD4D2125-B220-4779-81C5-DC980D4A3FA9}"/>
              </a:ext>
            </a:extLst>
          </p:cNvPr>
          <p:cNvPicPr>
            <a:picLocks noChangeAspect="1"/>
          </p:cNvPicPr>
          <p:nvPr/>
        </p:nvPicPr>
        <p:blipFill>
          <a:blip r:embed="rId6"/>
          <a:stretch>
            <a:fillRect/>
          </a:stretch>
        </p:blipFill>
        <p:spPr>
          <a:xfrm>
            <a:off x="793173" y="1587897"/>
            <a:ext cx="1212830" cy="1212830"/>
          </a:xfrm>
          <a:prstGeom prst="rect">
            <a:avLst/>
          </a:prstGeom>
        </p:spPr>
      </p:pic>
      <p:sp>
        <p:nvSpPr>
          <p:cNvPr id="3" name="TextBox 2">
            <a:extLst>
              <a:ext uri="{FF2B5EF4-FFF2-40B4-BE49-F238E27FC236}">
                <a16:creationId xmlns:a16="http://schemas.microsoft.com/office/drawing/2014/main" id="{8480EE4C-E21A-4A37-C9A0-6279C15FABA3}"/>
              </a:ext>
            </a:extLst>
          </p:cNvPr>
          <p:cNvSpPr txBox="1"/>
          <p:nvPr/>
        </p:nvSpPr>
        <p:spPr>
          <a:xfrm>
            <a:off x="760599" y="896664"/>
            <a:ext cx="10387847" cy="646331"/>
          </a:xfrm>
          <a:prstGeom prst="rect">
            <a:avLst/>
          </a:prstGeom>
          <a:noFill/>
        </p:spPr>
        <p:txBody>
          <a:bodyPr wrap="square">
            <a:spAutoFit/>
          </a:bodyPr>
          <a:lstStyle/>
          <a:p>
            <a:r>
              <a:rPr lang="en-US">
                <a:latin typeface="Franklin Gothic Medium" panose="020B0603020102020204" pitchFamily="34" charset="0"/>
                <a:ea typeface="+mn-lt"/>
                <a:cs typeface="+mn-lt"/>
              </a:rPr>
              <a:t>This process is intended for urgent, time-sensitive situations that require immediate communication to attendees before they travel to an event.</a:t>
            </a:r>
            <a:endParaRPr lang="en-US">
              <a:latin typeface="Franklin Gothic Medium" panose="020B0603020102020204" pitchFamily="34" charset="0"/>
            </a:endParaRPr>
          </a:p>
        </p:txBody>
      </p:sp>
    </p:spTree>
    <p:extLst>
      <p:ext uri="{BB962C8B-B14F-4D97-AF65-F5344CB8AC3E}">
        <p14:creationId xmlns:p14="http://schemas.microsoft.com/office/powerpoint/2010/main" val="387353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53EC-46D5-4ED4-415F-775FBE209E3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6AF851B-60C2-ED5A-E8DB-AE527AFE9125}"/>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a:solidFill>
                <a:schemeClr val="bg1"/>
              </a:solidFill>
              <a:latin typeface="Franklin Gothic Medium"/>
            </a:endParaRPr>
          </a:p>
          <a:p>
            <a:pPr lvl="1"/>
            <a:endParaRPr lang="en-US" sz="2000">
              <a:solidFill>
                <a:srgbClr val="FF0000"/>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0" indent="0">
              <a:buNone/>
            </a:pPr>
            <a:endParaRPr lang="en-US" sz="2200" b="1">
              <a:solidFill>
                <a:schemeClr val="tx1"/>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228600" lvl="1" indent="0">
              <a:buNone/>
            </a:pPr>
            <a:r>
              <a:rPr lang="en-US" sz="2600" b="1">
                <a:solidFill>
                  <a:schemeClr val="bg1"/>
                </a:solidFill>
                <a:latin typeface="Franklin Gothic Medium"/>
              </a:rPr>
              <a:t>						</a:t>
            </a:r>
          </a:p>
          <a:p>
            <a:endParaRPr lang="en-US" b="1"/>
          </a:p>
        </p:txBody>
      </p:sp>
      <p:sp>
        <p:nvSpPr>
          <p:cNvPr id="7" name="Title 6">
            <a:extLst>
              <a:ext uri="{FF2B5EF4-FFF2-40B4-BE49-F238E27FC236}">
                <a16:creationId xmlns:a16="http://schemas.microsoft.com/office/drawing/2014/main" id="{ED566E22-C1C9-C109-1EC5-E1EC07E562C1}"/>
              </a:ext>
            </a:extLst>
          </p:cNvPr>
          <p:cNvSpPr>
            <a:spLocks noGrp="1"/>
          </p:cNvSpPr>
          <p:nvPr>
            <p:ph type="ctrTitle"/>
          </p:nvPr>
        </p:nvSpPr>
        <p:spPr>
          <a:xfrm>
            <a:off x="1043553" y="409021"/>
            <a:ext cx="9234309" cy="512448"/>
          </a:xfrm>
        </p:spPr>
        <p:txBody>
          <a:bodyPr/>
          <a:lstStyle/>
          <a:p>
            <a:r>
              <a:rPr lang="en-US">
                <a:latin typeface="Acumin Pro ExtraCondensed"/>
              </a:rPr>
              <a:t>Events &amp; Email Updates: </a:t>
            </a:r>
          </a:p>
        </p:txBody>
      </p:sp>
      <p:sp>
        <p:nvSpPr>
          <p:cNvPr id="2" name="TextBox 1">
            <a:extLst>
              <a:ext uri="{FF2B5EF4-FFF2-40B4-BE49-F238E27FC236}">
                <a16:creationId xmlns:a16="http://schemas.microsoft.com/office/drawing/2014/main" id="{12DE996E-98EF-A041-DCE2-070DC97540B4}"/>
              </a:ext>
            </a:extLst>
          </p:cNvPr>
          <p:cNvSpPr txBox="1"/>
          <p:nvPr/>
        </p:nvSpPr>
        <p:spPr>
          <a:xfrm>
            <a:off x="802292" y="1187186"/>
            <a:ext cx="1027651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b="1">
                <a:highlight>
                  <a:srgbClr val="FFFFFF"/>
                </a:highlight>
                <a:latin typeface="Franklin Gothic Medium" panose="020B0603020102020204" pitchFamily="34" charset="0"/>
              </a:rPr>
              <a:t>Emails: </a:t>
            </a:r>
            <a:r>
              <a:rPr lang="en-US" sz="2400">
                <a:highlight>
                  <a:srgbClr val="FFFFFF"/>
                </a:highlight>
                <a:latin typeface="Franklin Gothic Medium" panose="020B0603020102020204" pitchFamily="34" charset="0"/>
              </a:rPr>
              <a:t>We are back on track for emails to go out within 4 business days of submission.</a:t>
            </a:r>
          </a:p>
          <a:p>
            <a:pPr marL="342900" indent="-342900">
              <a:buFont typeface="Arial"/>
              <a:buChar char="•"/>
            </a:pPr>
            <a:endParaRPr lang="en-US" sz="2400">
              <a:highlight>
                <a:srgbClr val="FFFFFF"/>
              </a:highlight>
              <a:latin typeface="Franklin Gothic Medium" panose="020B0603020102020204" pitchFamily="34" charset="0"/>
            </a:endParaRPr>
          </a:p>
          <a:p>
            <a:pPr marL="342900" indent="-342900">
              <a:buFont typeface="Arial"/>
              <a:buChar char="•"/>
            </a:pPr>
            <a:r>
              <a:rPr lang="en-US" sz="2400" b="1">
                <a:highlight>
                  <a:srgbClr val="FFFFFF"/>
                </a:highlight>
                <a:latin typeface="Franklin Gothic Medium" panose="020B0603020102020204" pitchFamily="34" charset="0"/>
              </a:rPr>
              <a:t>Newsletters: </a:t>
            </a:r>
          </a:p>
          <a:p>
            <a:pPr marL="800100" lvl="1" indent="-342900">
              <a:buFont typeface="Courier New"/>
              <a:buChar char="o"/>
            </a:pPr>
            <a:r>
              <a:rPr lang="en-US" sz="2400">
                <a:highlight>
                  <a:srgbClr val="FFFFFF"/>
                </a:highlight>
                <a:latin typeface="Franklin Gothic Medium" panose="020B0603020102020204" pitchFamily="34" charset="0"/>
              </a:rPr>
              <a:t>New Templates are in the works</a:t>
            </a:r>
          </a:p>
          <a:p>
            <a:pPr marL="800100" lvl="1" indent="-342900">
              <a:buFont typeface="Courier New,monospace"/>
              <a:buChar char="o"/>
            </a:pPr>
            <a:r>
              <a:rPr lang="en-US" sz="2400">
                <a:highlight>
                  <a:srgbClr val="FFFFFF"/>
                </a:highlight>
                <a:latin typeface="Franklin Gothic Medium" panose="020B0603020102020204" pitchFamily="34" charset="0"/>
              </a:rPr>
              <a:t>Old Newsletter: Header needs to be updated</a:t>
            </a:r>
          </a:p>
          <a:p>
            <a:pPr marL="1200150" lvl="3" indent="-285750">
              <a:buFont typeface="Arial"/>
              <a:buChar char="•"/>
            </a:pPr>
            <a:r>
              <a:rPr lang="en-US" sz="2400">
                <a:highlight>
                  <a:srgbClr val="FFFFFF"/>
                </a:highlight>
                <a:latin typeface="Franklin Gothic Medium" panose="020B0603020102020204" pitchFamily="34" charset="0"/>
              </a:rPr>
              <a:t>Photos available here: </a:t>
            </a:r>
            <a:r>
              <a:rPr lang="en-US" sz="2400">
                <a:highlight>
                  <a:srgbClr val="FFFFFF"/>
                </a:highlight>
                <a:latin typeface="Franklin Gothic Medium" panose="020B0603020102020204" pitchFamily="34" charset="0"/>
                <a:ea typeface="+mn-lt"/>
                <a:cs typeface="+mn-lt"/>
                <a:hlinkClick r:id="rId3"/>
              </a:rPr>
              <a:t>https://link.us-1.lytho.us/i/1726749883194a66cc55e-764f-4b96-a440-f377f9098b5a#purdue-for-life-foundation-photos</a:t>
            </a:r>
            <a:r>
              <a:rPr lang="en-US" sz="2400">
                <a:highlight>
                  <a:srgbClr val="FFFFFF"/>
                </a:highlight>
                <a:latin typeface="Franklin Gothic Medium" panose="020B0603020102020204" pitchFamily="34" charset="0"/>
                <a:ea typeface="+mn-lt"/>
                <a:cs typeface="+mn-lt"/>
              </a:rPr>
              <a:t> </a:t>
            </a:r>
          </a:p>
          <a:p>
            <a:pPr marL="800100" lvl="1" indent="-342900">
              <a:buFont typeface="Courier New"/>
              <a:buChar char="o"/>
            </a:pPr>
            <a:r>
              <a:rPr lang="en-US" sz="2400">
                <a:highlight>
                  <a:srgbClr val="FFFFFF"/>
                </a:highlight>
                <a:latin typeface="Franklin Gothic Medium" panose="020B0603020102020204" pitchFamily="34" charset="0"/>
              </a:rPr>
              <a:t>Boilermaker Special Images: Please discontinue use of these images for social media, emails, newsletters</a:t>
            </a:r>
          </a:p>
        </p:txBody>
      </p:sp>
    </p:spTree>
    <p:extLst>
      <p:ext uri="{BB962C8B-B14F-4D97-AF65-F5344CB8AC3E}">
        <p14:creationId xmlns:p14="http://schemas.microsoft.com/office/powerpoint/2010/main" val="714873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8319-8831-97E4-2BB4-DE80EBDF796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457437-6A11-A90D-6EFC-29810F33F739}"/>
              </a:ext>
            </a:extLst>
          </p:cNvPr>
          <p:cNvSpPr txBox="1"/>
          <p:nvPr/>
        </p:nvSpPr>
        <p:spPr>
          <a:xfrm>
            <a:off x="4728808" y="879114"/>
            <a:ext cx="2062077" cy="369332"/>
          </a:xfrm>
          <a:prstGeom prst="rect">
            <a:avLst/>
          </a:prstGeom>
          <a:noFill/>
        </p:spPr>
        <p:txBody>
          <a:bodyPr wrap="square" rtlCol="0">
            <a:spAutoFit/>
          </a:bodyPr>
          <a:lstStyle/>
          <a:p>
            <a:pPr algn="ctr"/>
            <a:r>
              <a:rPr lang="en-US" b="1" i="1">
                <a:solidFill>
                  <a:schemeClr val="bg1"/>
                </a:solidFill>
                <a:latin typeface="Franklin Gothic Medium" panose="020B0603020102020204" pitchFamily="34" charset="0"/>
              </a:rPr>
              <a:t>May </a:t>
            </a:r>
          </a:p>
        </p:txBody>
      </p:sp>
      <p:sp>
        <p:nvSpPr>
          <p:cNvPr id="8" name="TextBox 7">
            <a:extLst>
              <a:ext uri="{FF2B5EF4-FFF2-40B4-BE49-F238E27FC236}">
                <a16:creationId xmlns:a16="http://schemas.microsoft.com/office/drawing/2014/main" id="{37149965-4B59-0969-DCD1-375DF88F43A4}"/>
              </a:ext>
            </a:extLst>
          </p:cNvPr>
          <p:cNvSpPr txBox="1"/>
          <p:nvPr/>
        </p:nvSpPr>
        <p:spPr>
          <a:xfrm>
            <a:off x="280253" y="2301222"/>
            <a:ext cx="1856763" cy="4832092"/>
          </a:xfrm>
          <a:prstGeom prst="rect">
            <a:avLst/>
          </a:prstGeom>
          <a:noFill/>
        </p:spPr>
        <p:txBody>
          <a:bodyPr wrap="square" lIns="91440" tIns="45720" rIns="91440" bIns="45720" rtlCol="0" anchor="t">
            <a:spAutoFit/>
          </a:bodyPr>
          <a:lstStyle/>
          <a:p>
            <a:r>
              <a:rPr lang="en-US" sz="1400" kern="100">
                <a:solidFill>
                  <a:schemeClr val="bg1"/>
                </a:solidFill>
                <a:latin typeface="Franklin Gothic Medium"/>
                <a:cs typeface="Arial"/>
              </a:rPr>
              <a:t>April 22</a:t>
            </a:r>
            <a:r>
              <a:rPr lang="en-US" sz="1400" kern="100">
                <a:solidFill>
                  <a:schemeClr val="bg1"/>
                </a:solidFill>
                <a:effectLst/>
                <a:latin typeface="Franklin Gothic Medium"/>
                <a:cs typeface="Arial"/>
              </a:rPr>
              <a:t> </a:t>
            </a:r>
            <a:r>
              <a:rPr lang="en-US" sz="1400">
                <a:solidFill>
                  <a:schemeClr val="bg1"/>
                </a:solidFill>
                <a:latin typeface="Franklin Gothic Medium"/>
                <a:ea typeface="Calibri"/>
                <a:cs typeface="Calibri"/>
              </a:rPr>
              <a:t>Forum – 2:30pm Time changed due to speakers' availability</a:t>
            </a:r>
          </a:p>
          <a:p>
            <a:r>
              <a:rPr lang="en-US" sz="1400">
                <a:solidFill>
                  <a:schemeClr val="bg1"/>
                </a:solidFill>
                <a:latin typeface="Franklin Gothic Medium"/>
                <a:ea typeface="Calibri"/>
                <a:cs typeface="Calibri"/>
              </a:rPr>
              <a:t>Agenda</a:t>
            </a:r>
          </a:p>
          <a:p>
            <a:pPr marL="285750" indent="-285750">
              <a:buFont typeface="Arial" panose="020B0604020202020204" pitchFamily="34" charset="0"/>
              <a:buChar char="•"/>
            </a:pPr>
            <a:r>
              <a:rPr lang="en-US" sz="1400">
                <a:solidFill>
                  <a:schemeClr val="bg1"/>
                </a:solidFill>
                <a:latin typeface="Franklin Gothic Medium"/>
                <a:ea typeface="Calibri"/>
                <a:cs typeface="Calibri"/>
              </a:rPr>
              <a:t>Latest updates on PDOG </a:t>
            </a:r>
          </a:p>
          <a:p>
            <a:pPr marL="285750" indent="-285750">
              <a:buFont typeface="Arial" panose="020B0604020202020204" pitchFamily="34" charset="0"/>
              <a:buChar char="•"/>
            </a:pPr>
            <a:r>
              <a:rPr lang="en-US" sz="1400">
                <a:solidFill>
                  <a:schemeClr val="bg1"/>
                </a:solidFill>
                <a:latin typeface="Franklin Gothic Medium"/>
                <a:ea typeface="Calibri"/>
                <a:cs typeface="Calibri"/>
              </a:rPr>
              <a:t>Election </a:t>
            </a:r>
          </a:p>
          <a:p>
            <a:pPr marL="285750" indent="-285750">
              <a:buFont typeface="Arial" panose="020B0604020202020204" pitchFamily="34" charset="0"/>
              <a:buChar char="•"/>
            </a:pPr>
            <a:r>
              <a:rPr lang="en-US" sz="1400">
                <a:solidFill>
                  <a:schemeClr val="bg1"/>
                </a:solidFill>
                <a:latin typeface="Franklin Gothic Medium"/>
                <a:ea typeface="Calibri"/>
                <a:cs typeface="Calibri"/>
              </a:rPr>
              <a:t>Readiness Recognition Program Status</a:t>
            </a:r>
          </a:p>
          <a:p>
            <a:endParaRPr lang="en-US" sz="1400" kern="1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r>
              <a:rPr lang="en-US" sz="1400" kern="100">
                <a:solidFill>
                  <a:schemeClr val="bg1"/>
                </a:solidFill>
                <a:latin typeface="Franklin Gothic Medium"/>
                <a:cs typeface="Arial"/>
              </a:rPr>
              <a:t>Board Call outs sessions (zoom and/or in person)</a:t>
            </a:r>
            <a:endParaRPr lang="en-US" sz="1400" kern="100">
              <a:solidFill>
                <a:schemeClr val="bg1"/>
              </a:solidFill>
              <a:effectLst/>
              <a:latin typeface="Franklin Gothic Medium"/>
              <a:cs typeface="Arial"/>
            </a:endParaRPr>
          </a:p>
          <a:p>
            <a:endParaRPr lang="en-US" sz="1400" kern="100">
              <a:solidFill>
                <a:schemeClr val="bg1"/>
              </a:solidFill>
              <a:effectLst/>
              <a:latin typeface="Franklin Gothic Medium"/>
              <a:cs typeface="Arial"/>
            </a:endParaRPr>
          </a:p>
          <a:p>
            <a:endParaRPr lang="en-US" sz="1400">
              <a:solidFill>
                <a:schemeClr val="bg1"/>
              </a:solidFill>
              <a:latin typeface="Franklin Gothic Medium"/>
              <a:ea typeface="Calibri"/>
              <a:cs typeface="Calibri"/>
            </a:endParaRPr>
          </a:p>
          <a:p>
            <a:endParaRPr lang="en-US" sz="1400">
              <a:solidFill>
                <a:schemeClr val="bg1"/>
              </a:solidFill>
              <a:latin typeface="Franklin Gothic Medium"/>
              <a:ea typeface="Calibri"/>
              <a:cs typeface="Calibri"/>
            </a:endParaRPr>
          </a:p>
          <a:p>
            <a:endParaRPr lang="en-US" sz="1400">
              <a:solidFill>
                <a:schemeClr val="bg1"/>
              </a:solidFill>
              <a:latin typeface="Franklin Gothic Medium"/>
              <a:ea typeface="Calibri"/>
              <a:cs typeface="Calibri"/>
            </a:endParaRPr>
          </a:p>
          <a:p>
            <a:pPr marL="285750" indent="-285750">
              <a:buFontTx/>
              <a:buChar char="-"/>
            </a:pPr>
            <a:endParaRPr lang="en-US" sz="1400">
              <a:solidFill>
                <a:schemeClr val="bg1"/>
              </a:solidFill>
              <a:latin typeface="Franklin Gothic Medium"/>
              <a:ea typeface="Calibri"/>
              <a:cs typeface="Calibri"/>
            </a:endParaRPr>
          </a:p>
          <a:p>
            <a:pPr marL="285750" indent="-285750">
              <a:buFont typeface="Arial" panose="020B0604020202020204" pitchFamily="34" charset="0"/>
              <a:buChar char="•"/>
            </a:pPr>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4256F50-7AF3-B43D-5702-326642EB75FC}"/>
              </a:ext>
            </a:extLst>
          </p:cNvPr>
          <p:cNvSpPr txBox="1"/>
          <p:nvPr/>
        </p:nvSpPr>
        <p:spPr>
          <a:xfrm>
            <a:off x="4790689" y="2270414"/>
            <a:ext cx="2338153" cy="5047536"/>
          </a:xfrm>
          <a:prstGeom prst="rect">
            <a:avLst/>
          </a:prstGeom>
          <a:noFill/>
        </p:spPr>
        <p:txBody>
          <a:bodyPr wrap="square" lIns="91440" tIns="45720" rIns="91440" bIns="45720" rtlCol="0" anchor="t">
            <a:spAutoFit/>
          </a:bodyPr>
          <a:lstStyle/>
          <a:p>
            <a:r>
              <a:rPr lang="en-US" sz="1400" kern="100">
                <a:solidFill>
                  <a:schemeClr val="bg1"/>
                </a:solidFill>
                <a:latin typeface="Franklin Gothic Medium"/>
                <a:cs typeface="Arial"/>
              </a:rPr>
              <a:t>Board Call outs sessions (zoom and/or in person)</a:t>
            </a:r>
          </a:p>
          <a:p>
            <a:endParaRPr lang="en-US" sz="1400" kern="100">
              <a:solidFill>
                <a:schemeClr val="bg1"/>
              </a:solidFill>
              <a:effectLst/>
              <a:latin typeface="Franklin Gothic Medium"/>
              <a:cs typeface="Arial"/>
            </a:endParaRPr>
          </a:p>
          <a:p>
            <a:r>
              <a:rPr lang="en-US" sz="1400" kern="100">
                <a:solidFill>
                  <a:schemeClr val="bg1"/>
                </a:solidFill>
                <a:latin typeface="Franklin Gothic Medium"/>
                <a:cs typeface="Arial"/>
              </a:rPr>
              <a:t>Start planning your board transitions, student send-offs,</a:t>
            </a:r>
          </a:p>
          <a:p>
            <a:r>
              <a:rPr lang="en-US" sz="1400" kern="100">
                <a:solidFill>
                  <a:schemeClr val="bg1"/>
                </a:solidFill>
                <a:latin typeface="Franklin Gothic Medium"/>
                <a:cs typeface="Arial"/>
              </a:rPr>
              <a:t>family friendly events! </a:t>
            </a:r>
          </a:p>
          <a:p>
            <a:endParaRPr lang="en-US" sz="1400" kern="100">
              <a:solidFill>
                <a:schemeClr val="bg1"/>
              </a:solidFill>
              <a:effectLst/>
              <a:latin typeface="Franklin Gothic Medium"/>
              <a:cs typeface="Arial"/>
            </a:endParaRPr>
          </a:p>
          <a:p>
            <a:r>
              <a:rPr lang="en-US" sz="1400" kern="100">
                <a:solidFill>
                  <a:schemeClr val="bg1"/>
                </a:solidFill>
                <a:latin typeface="Franklin Gothic Medium"/>
                <a:cs typeface="Arial"/>
              </a:rPr>
              <a:t>Might be a good time to host an event welcoming back students – volunteer activity</a:t>
            </a:r>
            <a:endParaRPr lang="en-US" sz="1400" kern="100">
              <a:solidFill>
                <a:schemeClr val="bg1"/>
              </a:solidFill>
              <a:effectLst/>
              <a:latin typeface="Franklin Gothic Medium"/>
              <a:cs typeface="Arial"/>
            </a:endParaRPr>
          </a:p>
          <a:p>
            <a:endParaRPr lang="en-US" sz="1400" kern="100">
              <a:solidFill>
                <a:schemeClr val="bg1"/>
              </a:solidFill>
              <a:effectLst/>
              <a:latin typeface="Franklin Gothic Medium"/>
              <a:cs typeface="Arial"/>
            </a:endParaRPr>
          </a:p>
          <a:p>
            <a:r>
              <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rPr>
              <a:t>Forum – 5/27 7:30pm</a:t>
            </a: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r>
              <a:rPr lang="en-US" sz="1400">
                <a:solidFill>
                  <a:srgbClr val="000000"/>
                </a:solidFill>
                <a:latin typeface="Franklin Gothic Medium"/>
              </a:rPr>
              <a:t>Election results submitted to Alumni Clubs Team by May 31, 2026</a:t>
            </a:r>
            <a:endParaRPr lang="en-US" sz="1400" b="0" i="0" u="none" strike="noStrike">
              <a:solidFill>
                <a:srgbClr val="000000"/>
              </a:solidFill>
              <a:effectLst/>
              <a:latin typeface="Franklin Gothic Medium"/>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kern="100">
              <a:solidFill>
                <a:schemeClr val="bg1"/>
              </a:solidFill>
              <a:effectLst/>
              <a:latin typeface="Franklin Gothic Medium"/>
              <a:cs typeface="Arial"/>
            </a:endParaRPr>
          </a:p>
          <a:p>
            <a:pPr marL="285750" indent="-285750">
              <a:buFont typeface="Arial" panose="020B0604020202020204" pitchFamily="34" charset="0"/>
              <a:buChar char="•"/>
            </a:pPr>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FA5E6D2-E268-53B8-DF0C-9DE627EB8B00}"/>
              </a:ext>
            </a:extLst>
          </p:cNvPr>
          <p:cNvSpPr txBox="1"/>
          <p:nvPr/>
        </p:nvSpPr>
        <p:spPr>
          <a:xfrm>
            <a:off x="2504164" y="1198623"/>
            <a:ext cx="1852129" cy="338554"/>
          </a:xfrm>
          <a:prstGeom prst="rect">
            <a:avLst/>
          </a:prstGeom>
          <a:noFill/>
        </p:spPr>
        <p:txBody>
          <a:bodyPr wrap="square" rtlCol="0">
            <a:spAutoFit/>
          </a:bodyPr>
          <a:lstStyle/>
          <a:p>
            <a:pPr algn="ctr"/>
            <a:r>
              <a:rPr lang="en-US" sz="1600" b="1">
                <a:solidFill>
                  <a:schemeClr val="bg1"/>
                </a:solidFill>
                <a:latin typeface="Franklin Gothic Medium" panose="020B0603020102020204" pitchFamily="34" charset="0"/>
              </a:rPr>
              <a:t>PDOG</a:t>
            </a:r>
          </a:p>
        </p:txBody>
      </p:sp>
      <p:cxnSp>
        <p:nvCxnSpPr>
          <p:cNvPr id="13" name="Straight Arrow Connector 12">
            <a:extLst>
              <a:ext uri="{FF2B5EF4-FFF2-40B4-BE49-F238E27FC236}">
                <a16:creationId xmlns:a16="http://schemas.microsoft.com/office/drawing/2014/main" id="{682A161B-0A14-EC50-7E4F-26272145284E}"/>
              </a:ext>
            </a:extLst>
          </p:cNvPr>
          <p:cNvCxnSpPr>
            <a:cxnSpLocks/>
          </p:cNvCxnSpPr>
          <p:nvPr/>
        </p:nvCxnSpPr>
        <p:spPr>
          <a:xfrm flipV="1">
            <a:off x="201168" y="2096922"/>
            <a:ext cx="11201400" cy="4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44B6897A-1001-E1D0-BBC3-FF158E48632C}"/>
              </a:ext>
            </a:extLst>
          </p:cNvPr>
          <p:cNvSpPr/>
          <p:nvPr/>
        </p:nvSpPr>
        <p:spPr>
          <a:xfrm>
            <a:off x="568278" y="198235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7EB30B84-6973-5831-9AA9-E061FD42EDB2}"/>
              </a:ext>
            </a:extLst>
          </p:cNvPr>
          <p:cNvSpPr/>
          <p:nvPr/>
        </p:nvSpPr>
        <p:spPr>
          <a:xfrm>
            <a:off x="3308175"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A3FF8A0E-498F-EA59-0472-0A46F03874D5}"/>
              </a:ext>
            </a:extLst>
          </p:cNvPr>
          <p:cNvSpPr/>
          <p:nvPr/>
        </p:nvSpPr>
        <p:spPr>
          <a:xfrm>
            <a:off x="5577361" y="198850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1F84254-7969-7B52-B5AE-5245BB4909DD}"/>
              </a:ext>
            </a:extLst>
          </p:cNvPr>
          <p:cNvSpPr/>
          <p:nvPr/>
        </p:nvSpPr>
        <p:spPr>
          <a:xfrm>
            <a:off x="7962853"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E0B205C-E863-0B83-3100-95CE370BD477}"/>
              </a:ext>
            </a:extLst>
          </p:cNvPr>
          <p:cNvSpPr/>
          <p:nvPr/>
        </p:nvSpPr>
        <p:spPr>
          <a:xfrm>
            <a:off x="10350277" y="197969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AF57F00F-CBF0-0EE3-734A-4B4F11FBC486}"/>
              </a:ext>
            </a:extLst>
          </p:cNvPr>
          <p:cNvSpPr txBox="1"/>
          <p:nvPr/>
        </p:nvSpPr>
        <p:spPr>
          <a:xfrm>
            <a:off x="257386" y="1208642"/>
            <a:ext cx="1654566" cy="584775"/>
          </a:xfrm>
          <a:prstGeom prst="rect">
            <a:avLst/>
          </a:prstGeom>
          <a:noFill/>
        </p:spPr>
        <p:txBody>
          <a:bodyPr wrap="square" rtlCol="0">
            <a:spAutoFit/>
          </a:bodyPr>
          <a:lstStyle/>
          <a:p>
            <a:pPr algn="ctr"/>
            <a:r>
              <a:rPr lang="en-US" sz="1600" b="1">
                <a:solidFill>
                  <a:schemeClr val="bg1"/>
                </a:solidFill>
                <a:latin typeface="Franklin Gothic Medium" panose="020B0603020102020204" pitchFamily="34" charset="0"/>
              </a:rPr>
              <a:t>Elections &amp; Board Planning </a:t>
            </a:r>
          </a:p>
        </p:txBody>
      </p:sp>
      <p:sp>
        <p:nvSpPr>
          <p:cNvPr id="21" name="TextBox 20">
            <a:extLst>
              <a:ext uri="{FF2B5EF4-FFF2-40B4-BE49-F238E27FC236}">
                <a16:creationId xmlns:a16="http://schemas.microsoft.com/office/drawing/2014/main" id="{7045C14D-38ED-2580-FFC0-26664858F078}"/>
              </a:ext>
            </a:extLst>
          </p:cNvPr>
          <p:cNvSpPr txBox="1"/>
          <p:nvPr/>
        </p:nvSpPr>
        <p:spPr>
          <a:xfrm>
            <a:off x="2137017" y="2266220"/>
            <a:ext cx="2423354" cy="4616648"/>
          </a:xfrm>
          <a:prstGeom prst="rect">
            <a:avLst/>
          </a:prstGeom>
          <a:noFill/>
        </p:spPr>
        <p:txBody>
          <a:bodyPr wrap="square" lIns="91440" tIns="45720" rIns="91440" bIns="45720" rtlCol="0" anchor="t">
            <a:spAutoFit/>
          </a:bodyPr>
          <a:lstStyle/>
          <a:p>
            <a:r>
              <a:rPr lang="en-US" sz="1400" kern="100">
                <a:solidFill>
                  <a:schemeClr val="bg1"/>
                </a:solidFill>
                <a:latin typeface="Franklin Gothic Medium"/>
                <a:ea typeface="Calibri"/>
                <a:cs typeface="Calibri"/>
              </a:rPr>
              <a:t>Purdue Day of Service Options</a:t>
            </a:r>
          </a:p>
          <a:p>
            <a:pPr marL="285750" indent="-285750">
              <a:buFont typeface="Arial" panose="020B0604020202020204" pitchFamily="34" charset="0"/>
              <a:buChar char="•"/>
            </a:pPr>
            <a:r>
              <a:rPr lang="en-US" sz="1400" kern="100">
                <a:solidFill>
                  <a:schemeClr val="bg1"/>
                </a:solidFill>
                <a:latin typeface="Franklin Gothic Medium"/>
                <a:cs typeface="Arial"/>
              </a:rPr>
              <a:t>April 24-26</a:t>
            </a:r>
            <a:r>
              <a:rPr lang="en-US" sz="1400" kern="100">
                <a:solidFill>
                  <a:schemeClr val="bg1"/>
                </a:solidFill>
                <a:effectLst/>
                <a:latin typeface="Franklin Gothic Medium"/>
                <a:cs typeface="Arial"/>
              </a:rPr>
              <a:t> PDOG weekend events (More to come!)</a:t>
            </a:r>
            <a:endParaRPr lang="en-US" sz="1400" kern="100">
              <a:solidFill>
                <a:schemeClr val="bg1"/>
              </a:solidFill>
              <a:latin typeface="Franklin Gothic Medium"/>
              <a:cs typeface="Arial"/>
            </a:endParaRPr>
          </a:p>
          <a:p>
            <a:pPr marL="285750" indent="-285750">
              <a:buFont typeface="Arial" panose="020B0604020202020204" pitchFamily="34" charset="0"/>
              <a:buChar char="•"/>
            </a:pPr>
            <a:r>
              <a:rPr lang="en-US" sz="1400" kern="100">
                <a:solidFill>
                  <a:schemeClr val="bg1"/>
                </a:solidFill>
                <a:latin typeface="Franklin Gothic Medium"/>
                <a:cs typeface="Arial"/>
              </a:rPr>
              <a:t>April 29</a:t>
            </a:r>
            <a:r>
              <a:rPr lang="en-US" sz="1400" kern="100">
                <a:solidFill>
                  <a:schemeClr val="bg1"/>
                </a:solidFill>
                <a:effectLst/>
                <a:latin typeface="Franklin Gothic Medium"/>
                <a:cs typeface="Arial"/>
              </a:rPr>
              <a:t>– </a:t>
            </a:r>
            <a:r>
              <a:rPr lang="en-US" sz="1400" kern="100">
                <a:solidFill>
                  <a:schemeClr val="bg1"/>
                </a:solidFill>
                <a:latin typeface="Franklin Gothic Medium"/>
                <a:cs typeface="Arial"/>
              </a:rPr>
              <a:t>Purdue Day of Giving (PDOG)</a:t>
            </a:r>
          </a:p>
          <a:p>
            <a:pPr marL="285750" indent="-285750">
              <a:buFontTx/>
              <a:buChar char="-"/>
            </a:pPr>
            <a:endParaRPr lang="en-US" sz="1400">
              <a:solidFill>
                <a:schemeClr val="bg1"/>
              </a:solidFill>
              <a:latin typeface="Franklin Gothic Medium"/>
              <a:ea typeface="Calibri"/>
              <a:cs typeface="Calibri"/>
            </a:endParaRPr>
          </a:p>
          <a:p>
            <a:pPr marL="285750" indent="-285750">
              <a:buFont typeface="Arial" panose="020B0604020202020204" pitchFamily="34" charset="0"/>
              <a:buChar char="•"/>
            </a:pPr>
            <a:r>
              <a:rPr lang="en-US" sz="1400">
                <a:solidFill>
                  <a:schemeClr val="bg1"/>
                </a:solidFill>
                <a:latin typeface="Franklin Gothic Medium"/>
                <a:ea typeface="Calibri"/>
                <a:cs typeface="Calibri"/>
              </a:rPr>
              <a:t>Plan for the rest of Spring and Summer Calendar of Events</a:t>
            </a:r>
          </a:p>
          <a:p>
            <a:pPr marL="285750" indent="-285750">
              <a:buFont typeface="Arial" panose="020B0604020202020204" pitchFamily="34" charset="0"/>
              <a:buChar char="•"/>
            </a:pPr>
            <a:endParaRPr lang="en-US" sz="1400" kern="100">
              <a:solidFill>
                <a:schemeClr val="bg1"/>
              </a:solidFill>
              <a:latin typeface="Franklin Gothic Medium"/>
              <a:ea typeface="Calibri"/>
              <a:cs typeface="Calibri"/>
            </a:endParaRPr>
          </a:p>
          <a:p>
            <a:pPr marL="285750" indent="-285750">
              <a:buFont typeface="Arial" panose="020B0604020202020204" pitchFamily="34" charset="0"/>
              <a:buChar char="•"/>
            </a:pPr>
            <a:r>
              <a:rPr lang="en-US" sz="1400" kern="100">
                <a:solidFill>
                  <a:schemeClr val="bg1"/>
                </a:solidFill>
                <a:highlight>
                  <a:srgbClr val="FFFF00"/>
                </a:highlight>
                <a:latin typeface="Franklin Gothic Medium" panose="020B0603020102020204" pitchFamily="34" charset="0"/>
                <a:ea typeface="Calibri"/>
                <a:cs typeface="Calibri"/>
              </a:rPr>
              <a:t>4/27-4/29 </a:t>
            </a:r>
            <a:r>
              <a:rPr lang="en-US" sz="1400">
                <a:highlight>
                  <a:srgbClr val="FFFF00"/>
                </a:highlight>
                <a:latin typeface="Franklin Gothic Medium" panose="020B0603020102020204" pitchFamily="34" charset="0"/>
              </a:rPr>
              <a:t>The Alumni Clubs Team will be attending the annual CASE Conference. We will continue to monitor messages during this time; however, responses may be delayed.</a:t>
            </a:r>
            <a:endParaRPr lang="en-US" sz="1400">
              <a:solidFill>
                <a:schemeClr val="bg1"/>
              </a:solidFill>
              <a:highlight>
                <a:srgbClr val="FFFF00"/>
              </a:highlight>
              <a:latin typeface="Franklin Gothic Medium" panose="020B0603020102020204" pitchFamily="34" charset="0"/>
              <a:ea typeface="Calibri" panose="020F0502020204030204" pitchFamily="34" charset="0"/>
              <a:cs typeface="Calibri" panose="020F0502020204030204" pitchFamily="34" charset="0"/>
            </a:endParaRPr>
          </a:p>
          <a:p>
            <a:pPr algn="ctr"/>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538AC5F-ACAC-139B-F646-E9E0D2031406}"/>
              </a:ext>
            </a:extLst>
          </p:cNvPr>
          <p:cNvSpPr txBox="1"/>
          <p:nvPr/>
        </p:nvSpPr>
        <p:spPr>
          <a:xfrm>
            <a:off x="1545971" y="897452"/>
            <a:ext cx="1654566" cy="369332"/>
          </a:xfrm>
          <a:prstGeom prst="rect">
            <a:avLst/>
          </a:prstGeom>
          <a:noFill/>
        </p:spPr>
        <p:txBody>
          <a:bodyPr wrap="square">
            <a:spAutoFit/>
          </a:bodyPr>
          <a:lstStyle/>
          <a:p>
            <a:pPr algn="ctr"/>
            <a:r>
              <a:rPr lang="en-US" sz="1800" b="1" i="1">
                <a:solidFill>
                  <a:schemeClr val="bg1"/>
                </a:solidFill>
                <a:latin typeface="Franklin Gothic Medium" panose="020B0603020102020204" pitchFamily="34" charset="0"/>
              </a:rPr>
              <a:t>April </a:t>
            </a:r>
          </a:p>
        </p:txBody>
      </p:sp>
      <p:sp>
        <p:nvSpPr>
          <p:cNvPr id="7" name="TextBox 6">
            <a:extLst>
              <a:ext uri="{FF2B5EF4-FFF2-40B4-BE49-F238E27FC236}">
                <a16:creationId xmlns:a16="http://schemas.microsoft.com/office/drawing/2014/main" id="{4B7084DA-B2E1-B503-4086-C7B2A04BFDBF}"/>
              </a:ext>
            </a:extLst>
          </p:cNvPr>
          <p:cNvSpPr txBox="1"/>
          <p:nvPr/>
        </p:nvSpPr>
        <p:spPr>
          <a:xfrm>
            <a:off x="7195056" y="912190"/>
            <a:ext cx="2062077" cy="923330"/>
          </a:xfrm>
          <a:prstGeom prst="rect">
            <a:avLst/>
          </a:prstGeom>
          <a:noFill/>
        </p:spPr>
        <p:txBody>
          <a:bodyPr wrap="square" rtlCol="0">
            <a:spAutoFit/>
          </a:bodyPr>
          <a:lstStyle/>
          <a:p>
            <a:pPr algn="ctr"/>
            <a:r>
              <a:rPr lang="en-US" b="1" i="1">
                <a:solidFill>
                  <a:schemeClr val="bg1"/>
                </a:solidFill>
                <a:latin typeface="Franklin Gothic Medium" panose="020B0603020102020204" pitchFamily="34" charset="0"/>
              </a:rPr>
              <a:t>June</a:t>
            </a:r>
          </a:p>
          <a:p>
            <a:pPr algn="ctr"/>
            <a:r>
              <a:rPr lang="en-US" sz="1800" b="1">
                <a:solidFill>
                  <a:schemeClr val="bg1"/>
                </a:solidFill>
                <a:latin typeface="Franklin Gothic Medium" panose="020B0603020102020204" pitchFamily="34" charset="0"/>
              </a:rPr>
              <a:t>Board </a:t>
            </a:r>
          </a:p>
          <a:p>
            <a:pPr algn="ctr"/>
            <a:r>
              <a:rPr lang="en-US" sz="1800" b="1">
                <a:solidFill>
                  <a:schemeClr val="bg1"/>
                </a:solidFill>
                <a:latin typeface="Franklin Gothic Medium" panose="020B0603020102020204" pitchFamily="34" charset="0"/>
              </a:rPr>
              <a:t>Transitions </a:t>
            </a:r>
          </a:p>
        </p:txBody>
      </p:sp>
      <p:sp>
        <p:nvSpPr>
          <p:cNvPr id="18" name="TextBox 17">
            <a:extLst>
              <a:ext uri="{FF2B5EF4-FFF2-40B4-BE49-F238E27FC236}">
                <a16:creationId xmlns:a16="http://schemas.microsoft.com/office/drawing/2014/main" id="{CB6B9B2E-D753-0C58-8ECF-75F32F54ED08}"/>
              </a:ext>
            </a:extLst>
          </p:cNvPr>
          <p:cNvSpPr txBox="1"/>
          <p:nvPr/>
        </p:nvSpPr>
        <p:spPr>
          <a:xfrm>
            <a:off x="7359162" y="2006614"/>
            <a:ext cx="2036661" cy="523220"/>
          </a:xfrm>
          <a:prstGeom prst="rect">
            <a:avLst/>
          </a:prstGeom>
          <a:noFill/>
        </p:spPr>
        <p:txBody>
          <a:bodyPr wrap="square" lIns="91440" tIns="45720" rIns="91440" bIns="45720" rtlCol="0" anchor="t">
            <a:spAutoFit/>
          </a:bodyPr>
          <a:lstStyle/>
          <a:p>
            <a:endParaRPr lang="en-US" sz="1400" kern="100">
              <a:solidFill>
                <a:schemeClr val="bg1"/>
              </a:solidFill>
              <a:latin typeface="Franklin Gothic Medium"/>
              <a:cs typeface="Arial"/>
            </a:endParaRPr>
          </a:p>
          <a:p>
            <a:endParaRPr lang="en-US" sz="140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4092945-4833-D4CF-7E4B-0B941C2D0229}"/>
              </a:ext>
            </a:extLst>
          </p:cNvPr>
          <p:cNvSpPr txBox="1"/>
          <p:nvPr/>
        </p:nvSpPr>
        <p:spPr>
          <a:xfrm>
            <a:off x="9629648" y="936815"/>
            <a:ext cx="2062077" cy="615553"/>
          </a:xfrm>
          <a:prstGeom prst="rect">
            <a:avLst/>
          </a:prstGeom>
          <a:noFill/>
        </p:spPr>
        <p:txBody>
          <a:bodyPr wrap="square" rtlCol="0">
            <a:spAutoFit/>
          </a:bodyPr>
          <a:lstStyle/>
          <a:p>
            <a:pPr algn="ctr"/>
            <a:r>
              <a:rPr lang="en-US" b="1" i="1">
                <a:solidFill>
                  <a:schemeClr val="bg1"/>
                </a:solidFill>
                <a:latin typeface="Franklin Gothic Medium" panose="020B0603020102020204" pitchFamily="34" charset="0"/>
              </a:rPr>
              <a:t>July </a:t>
            </a:r>
          </a:p>
          <a:p>
            <a:pPr algn="ctr"/>
            <a:r>
              <a:rPr lang="en-US" sz="1600" b="1">
                <a:solidFill>
                  <a:schemeClr val="bg1"/>
                </a:solidFill>
                <a:latin typeface="Franklin Gothic Medium" panose="020B0603020102020204" pitchFamily="34" charset="0"/>
              </a:rPr>
              <a:t>ACES Prep</a:t>
            </a:r>
          </a:p>
        </p:txBody>
      </p:sp>
      <p:sp>
        <p:nvSpPr>
          <p:cNvPr id="9" name="TextBox 8">
            <a:extLst>
              <a:ext uri="{FF2B5EF4-FFF2-40B4-BE49-F238E27FC236}">
                <a16:creationId xmlns:a16="http://schemas.microsoft.com/office/drawing/2014/main" id="{23FA4634-0389-D212-82F2-ED75C2760CF2}"/>
              </a:ext>
            </a:extLst>
          </p:cNvPr>
          <p:cNvSpPr txBox="1"/>
          <p:nvPr/>
        </p:nvSpPr>
        <p:spPr>
          <a:xfrm>
            <a:off x="9782517" y="2196979"/>
            <a:ext cx="1841206" cy="3323987"/>
          </a:xfrm>
          <a:prstGeom prst="rect">
            <a:avLst/>
          </a:prstGeom>
          <a:noFill/>
        </p:spPr>
        <p:txBody>
          <a:bodyPr wrap="square">
            <a:spAutoFit/>
          </a:bodyPr>
          <a:lstStyle/>
          <a:p>
            <a:pPr fontAlgn="base"/>
            <a:r>
              <a:rPr lang="en-US" sz="1400">
                <a:solidFill>
                  <a:srgbClr val="000000"/>
                </a:solidFill>
                <a:latin typeface="Franklin Gothic Medium" panose="020B0603020102020204" pitchFamily="34" charset="0"/>
              </a:rPr>
              <a:t>ACES Prep:  Your Club Strategy for 2026-2027, calendar of event ideas, etc. </a:t>
            </a:r>
          </a:p>
          <a:p>
            <a:pPr fontAlgn="base"/>
            <a:endParaRPr lang="en-US" sz="1400">
              <a:solidFill>
                <a:srgbClr val="000000"/>
              </a:solidFill>
              <a:latin typeface="Franklin Gothic Medium" panose="020B0603020102020204" pitchFamily="34" charset="0"/>
            </a:endParaRPr>
          </a:p>
          <a:p>
            <a:pPr fontAlgn="base"/>
            <a:r>
              <a:rPr lang="en-US" sz="1400">
                <a:solidFill>
                  <a:srgbClr val="000000"/>
                </a:solidFill>
                <a:latin typeface="Franklin Gothic Medium" panose="020B0603020102020204" pitchFamily="34" charset="0"/>
              </a:rPr>
              <a:t>The Alumni Clubs Team will be at:</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4</a:t>
            </a:r>
            <a:r>
              <a:rPr lang="en-US" sz="1400" baseline="30000">
                <a:solidFill>
                  <a:srgbClr val="000000"/>
                </a:solidFill>
                <a:latin typeface="Franklin Gothic Medium" panose="020B0603020102020204" pitchFamily="34" charset="0"/>
              </a:rPr>
              <a:t>th</a:t>
            </a:r>
            <a:r>
              <a:rPr lang="en-US" sz="1400">
                <a:solidFill>
                  <a:srgbClr val="000000"/>
                </a:solidFill>
                <a:latin typeface="Franklin Gothic Medium" panose="020B0603020102020204" pitchFamily="34" charset="0"/>
              </a:rPr>
              <a:t> of July PFLF shut down (June 29 - July 3)</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Grandparents University</a:t>
            </a:r>
          </a:p>
          <a:p>
            <a:pPr marL="742950" lvl="1" indent="-285750" fontAlgn="base">
              <a:buFont typeface="Arial" panose="020B0604020202020204" pitchFamily="34" charset="0"/>
              <a:buChar char="•"/>
            </a:pPr>
            <a:r>
              <a:rPr lang="en-US" sz="1400">
                <a:solidFill>
                  <a:srgbClr val="000000"/>
                </a:solidFill>
                <a:latin typeface="Franklin Gothic Medium" panose="020B0603020102020204" pitchFamily="34" charset="0"/>
              </a:rPr>
              <a:t>July 16–17</a:t>
            </a:r>
          </a:p>
          <a:p>
            <a:pPr marL="742950" lvl="1" indent="-285750" fontAlgn="base">
              <a:buFont typeface="Arial" panose="020B0604020202020204" pitchFamily="34" charset="0"/>
              <a:buChar char="•"/>
            </a:pPr>
            <a:r>
              <a:rPr lang="en-US" sz="1400">
                <a:solidFill>
                  <a:srgbClr val="000000"/>
                </a:solidFill>
                <a:latin typeface="Franklin Gothic Medium" panose="020B0603020102020204" pitchFamily="34" charset="0"/>
              </a:rPr>
              <a:t>July 23–24</a:t>
            </a:r>
          </a:p>
          <a:p>
            <a:pPr marL="285750" indent="-285750" fontAlgn="base">
              <a:buFont typeface="Arial" panose="020B0604020202020204" pitchFamily="34" charset="0"/>
              <a:buChar char="•"/>
            </a:pPr>
            <a:endParaRPr lang="en-US" sz="1400">
              <a:solidFill>
                <a:srgbClr val="000000"/>
              </a:solidFill>
              <a:latin typeface="Franklin Gothic Medium" panose="020B0603020102020204" pitchFamily="34" charset="0"/>
            </a:endParaRPr>
          </a:p>
        </p:txBody>
      </p:sp>
      <p:sp>
        <p:nvSpPr>
          <p:cNvPr id="24" name="Title 23">
            <a:extLst>
              <a:ext uri="{FF2B5EF4-FFF2-40B4-BE49-F238E27FC236}">
                <a16:creationId xmlns:a16="http://schemas.microsoft.com/office/drawing/2014/main" id="{A02DD745-89EB-3A17-014B-8AD4186FA4D3}"/>
              </a:ext>
            </a:extLst>
          </p:cNvPr>
          <p:cNvSpPr>
            <a:spLocks noGrp="1"/>
          </p:cNvSpPr>
          <p:nvPr>
            <p:ph type="ctrTitle"/>
          </p:nvPr>
        </p:nvSpPr>
        <p:spPr/>
        <p:txBody>
          <a:bodyPr/>
          <a:lstStyle/>
          <a:p>
            <a:r>
              <a:rPr lang="en-US"/>
              <a:t>Coming Up Next</a:t>
            </a:r>
          </a:p>
        </p:txBody>
      </p:sp>
      <p:sp>
        <p:nvSpPr>
          <p:cNvPr id="2" name="TextBox 1">
            <a:extLst>
              <a:ext uri="{FF2B5EF4-FFF2-40B4-BE49-F238E27FC236}">
                <a16:creationId xmlns:a16="http://schemas.microsoft.com/office/drawing/2014/main" id="{EF66A30C-7598-701E-FBC4-1FECD5369711}"/>
              </a:ext>
            </a:extLst>
          </p:cNvPr>
          <p:cNvSpPr txBox="1"/>
          <p:nvPr/>
        </p:nvSpPr>
        <p:spPr>
          <a:xfrm>
            <a:off x="7422887" y="2266220"/>
            <a:ext cx="1909209" cy="3323987"/>
          </a:xfrm>
          <a:prstGeom prst="rect">
            <a:avLst/>
          </a:prstGeom>
          <a:noFill/>
        </p:spPr>
        <p:txBody>
          <a:bodyPr wrap="square">
            <a:spAutoFit/>
          </a:bodyPr>
          <a:lstStyle/>
          <a:p>
            <a:pPr fontAlgn="base"/>
            <a:r>
              <a:rPr lang="en-US" sz="1400">
                <a:solidFill>
                  <a:srgbClr val="000000"/>
                </a:solidFill>
                <a:latin typeface="Franklin Gothic Medium" panose="020B0603020102020204" pitchFamily="34" charset="0"/>
              </a:rPr>
              <a:t>June 15 – Club leadership roster due</a:t>
            </a:r>
          </a:p>
          <a:p>
            <a:pPr marL="285750" indent="-285750" fontAlgn="base">
              <a:buFont typeface="Arial" panose="020B0604020202020204" pitchFamily="34" charset="0"/>
              <a:buChar char="•"/>
            </a:pPr>
            <a:endParaRPr lang="en-US" sz="1400">
              <a:solidFill>
                <a:srgbClr val="000000"/>
              </a:solidFill>
              <a:latin typeface="Franklin Gothic Medium" panose="020B0603020102020204" pitchFamily="34" charset="0"/>
            </a:endParaRPr>
          </a:p>
          <a:p>
            <a:pPr fontAlgn="base"/>
            <a:r>
              <a:rPr lang="en-US" sz="1400" b="0" i="0">
                <a:solidFill>
                  <a:srgbClr val="000000"/>
                </a:solidFill>
                <a:effectLst/>
                <a:latin typeface="Franklin Gothic Medium" panose="020B0603020102020204" pitchFamily="34" charset="0"/>
              </a:rPr>
              <a:t>June 25 – Statement of In</a:t>
            </a:r>
            <a:r>
              <a:rPr lang="en-US" sz="1400">
                <a:solidFill>
                  <a:srgbClr val="000000"/>
                </a:solidFill>
                <a:latin typeface="Franklin Gothic Medium" panose="020B0603020102020204" pitchFamily="34" charset="0"/>
              </a:rPr>
              <a:t>tegrity submitted by all board members</a:t>
            </a:r>
          </a:p>
          <a:p>
            <a:pPr marL="285750" indent="-285750" fontAlgn="base">
              <a:buFont typeface="Arial" panose="020B0604020202020204" pitchFamily="34" charset="0"/>
              <a:buChar char="•"/>
            </a:pPr>
            <a:endParaRPr lang="en-US" sz="1400">
              <a:solidFill>
                <a:srgbClr val="000000"/>
              </a:solidFill>
              <a:latin typeface="Franklin Gothic Medium" panose="020B0603020102020204" pitchFamily="34" charset="0"/>
            </a:endParaRPr>
          </a:p>
          <a:p>
            <a:pPr fontAlgn="base"/>
            <a:r>
              <a:rPr lang="en-US" sz="1400">
                <a:solidFill>
                  <a:srgbClr val="000000"/>
                </a:solidFill>
                <a:latin typeface="Franklin Gothic Medium" panose="020B0603020102020204" pitchFamily="34" charset="0"/>
              </a:rPr>
              <a:t>The Alumni Clubs Team will be at:</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PWN Annual Conference (Indy)</a:t>
            </a:r>
          </a:p>
          <a:p>
            <a:pPr marL="742950" lvl="1" indent="-285750" fontAlgn="base">
              <a:buFont typeface="Arial" panose="020B0604020202020204" pitchFamily="34" charset="0"/>
              <a:buChar char="•"/>
            </a:pPr>
            <a:r>
              <a:rPr lang="en-US" sz="1400">
                <a:solidFill>
                  <a:srgbClr val="000000"/>
                </a:solidFill>
                <a:latin typeface="Franklin Gothic Medium" panose="020B0603020102020204" pitchFamily="34" charset="0"/>
              </a:rPr>
              <a:t> June 24-25 </a:t>
            </a:r>
          </a:p>
          <a:p>
            <a:pPr marL="285750" indent="-285750" fontAlgn="base">
              <a:buFont typeface="Arial" panose="020B0604020202020204" pitchFamily="34" charset="0"/>
              <a:buChar char="•"/>
            </a:pPr>
            <a:r>
              <a:rPr lang="en-US" sz="1400">
                <a:solidFill>
                  <a:srgbClr val="000000"/>
                </a:solidFill>
                <a:latin typeface="Franklin Gothic Medium" panose="020B0603020102020204" pitchFamily="34" charset="0"/>
              </a:rPr>
              <a:t>4</a:t>
            </a:r>
            <a:r>
              <a:rPr lang="en-US" sz="1400" baseline="30000">
                <a:solidFill>
                  <a:srgbClr val="000000"/>
                </a:solidFill>
                <a:latin typeface="Franklin Gothic Medium" panose="020B0603020102020204" pitchFamily="34" charset="0"/>
              </a:rPr>
              <a:t>th</a:t>
            </a:r>
            <a:r>
              <a:rPr lang="en-US" sz="1400">
                <a:solidFill>
                  <a:srgbClr val="000000"/>
                </a:solidFill>
                <a:latin typeface="Franklin Gothic Medium" panose="020B0603020102020204" pitchFamily="34" charset="0"/>
              </a:rPr>
              <a:t> of July PFLF shut down (June 29-July 3)</a:t>
            </a:r>
          </a:p>
        </p:txBody>
      </p:sp>
      <p:sp>
        <p:nvSpPr>
          <p:cNvPr id="4" name="TextBox 3">
            <a:extLst>
              <a:ext uri="{FF2B5EF4-FFF2-40B4-BE49-F238E27FC236}">
                <a16:creationId xmlns:a16="http://schemas.microsoft.com/office/drawing/2014/main" id="{72E6C776-8E86-885C-7887-70AB7C922255}"/>
              </a:ext>
            </a:extLst>
          </p:cNvPr>
          <p:cNvSpPr txBox="1"/>
          <p:nvPr/>
        </p:nvSpPr>
        <p:spPr>
          <a:xfrm>
            <a:off x="4489122" y="1198623"/>
            <a:ext cx="2500735" cy="830997"/>
          </a:xfrm>
          <a:prstGeom prst="rect">
            <a:avLst/>
          </a:prstGeom>
          <a:noFill/>
        </p:spPr>
        <p:txBody>
          <a:bodyPr wrap="square" rtlCol="0">
            <a:spAutoFit/>
          </a:bodyPr>
          <a:lstStyle/>
          <a:p>
            <a:pPr algn="ctr"/>
            <a:r>
              <a:rPr lang="en-US" sz="1600" b="1">
                <a:solidFill>
                  <a:schemeClr val="bg1"/>
                </a:solidFill>
                <a:latin typeface="Franklin Gothic Medium" panose="020B0603020102020204" pitchFamily="34" charset="0"/>
              </a:rPr>
              <a:t>Board Elections Finalized / Send-Off and Student Event Planning</a:t>
            </a:r>
          </a:p>
        </p:txBody>
      </p:sp>
    </p:spTree>
    <p:extLst>
      <p:ext uri="{BB962C8B-B14F-4D97-AF65-F5344CB8AC3E}">
        <p14:creationId xmlns:p14="http://schemas.microsoft.com/office/powerpoint/2010/main" val="432853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F300-1BCE-4791-6A1B-0D60EC28AAC0}"/>
              </a:ext>
            </a:extLst>
          </p:cNvPr>
          <p:cNvSpPr>
            <a:spLocks noGrp="1"/>
          </p:cNvSpPr>
          <p:nvPr>
            <p:ph type="ctrTitle"/>
          </p:nvPr>
        </p:nvSpPr>
        <p:spPr>
          <a:xfrm>
            <a:off x="1043553" y="390719"/>
            <a:ext cx="9234309" cy="512448"/>
          </a:xfrm>
        </p:spPr>
        <p:txBody>
          <a:bodyPr/>
          <a:lstStyle/>
          <a:p>
            <a:r>
              <a:rPr lang="en-US">
                <a:latin typeface="+mj-lt"/>
              </a:rPr>
              <a:t>Purdue Alumni Clubs Forum</a:t>
            </a:r>
          </a:p>
        </p:txBody>
      </p:sp>
      <p:sp>
        <p:nvSpPr>
          <p:cNvPr id="3" name="Subtitle 2">
            <a:extLst>
              <a:ext uri="{FF2B5EF4-FFF2-40B4-BE49-F238E27FC236}">
                <a16:creationId xmlns:a16="http://schemas.microsoft.com/office/drawing/2014/main" id="{99CDDB2C-6350-EA97-9DEE-01C3A42E006D}"/>
              </a:ext>
            </a:extLst>
          </p:cNvPr>
          <p:cNvSpPr>
            <a:spLocks noGrp="1"/>
          </p:cNvSpPr>
          <p:nvPr>
            <p:ph type="subTitle" idx="1"/>
          </p:nvPr>
        </p:nvSpPr>
        <p:spPr>
          <a:xfrm>
            <a:off x="813695" y="1177558"/>
            <a:ext cx="8931627" cy="369332"/>
          </a:xfrm>
        </p:spPr>
        <p:txBody>
          <a:bodyPr/>
          <a:lstStyle/>
          <a:p>
            <a:r>
              <a:rPr lang="en-US" sz="2400">
                <a:solidFill>
                  <a:schemeClr val="accent1"/>
                </a:solidFill>
                <a:latin typeface="Franklin Gothic Medium"/>
              </a:rPr>
              <a:t>Purdue University Updates to Share </a:t>
            </a:r>
            <a:endParaRPr lang="en-US" sz="2400">
              <a:solidFill>
                <a:schemeClr val="accent1"/>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A2B12B02-7923-AB04-A4E4-2BCAF167D3F0}"/>
              </a:ext>
            </a:extLst>
          </p:cNvPr>
          <p:cNvSpPr txBox="1"/>
          <p:nvPr/>
        </p:nvSpPr>
        <p:spPr>
          <a:xfrm>
            <a:off x="769740" y="1635788"/>
            <a:ext cx="1036510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70C0"/>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Purdue on Forbes' ‘New Ivies’ list of 20 public and private universities (Third Year)</a:t>
            </a:r>
            <a:r>
              <a:rPr lang="en-US" sz="2000" b="1">
                <a:solidFill>
                  <a:srgbClr val="0070C0"/>
                </a:solidFill>
                <a:latin typeface="Franklin Gothic Medium" panose="020B0603020102020204" pitchFamily="34" charset="0"/>
              </a:rPr>
              <a:t> </a:t>
            </a:r>
            <a:r>
              <a:rPr lang="en-US" sz="2000">
                <a:solidFill>
                  <a:schemeClr val="bg1"/>
                </a:solidFill>
                <a:latin typeface="Franklin Gothic Medium" panose="020B0603020102020204" pitchFamily="34" charset="0"/>
              </a:rPr>
              <a:t>– Based on fe</a:t>
            </a:r>
            <a:r>
              <a:rPr lang="en-US" sz="2000">
                <a:latin typeface="Franklin Gothic Medium" panose="020B0603020102020204" pitchFamily="34" charset="0"/>
              </a:rPr>
              <a:t>edback from over 100 C-suite and hiring executives, indicating that Purdue alumni are highly valued for their technical adaptability. </a:t>
            </a:r>
          </a:p>
          <a:p>
            <a:r>
              <a:rPr lang="en-US" sz="2000">
                <a:latin typeface="Franklin Gothic Medium" panose="020B0603020102020204" pitchFamily="34" charset="0"/>
              </a:rPr>
              <a:t>Purdue is the 1st major university to mandate a comprehensive AI working competency for all undergraduates. The requirement is designed with "continual input" from industry leaders to ensure academic training aligns with real-world hiring needs.</a:t>
            </a:r>
          </a:p>
          <a:p>
            <a:endParaRPr lang="en-US" sz="2000"/>
          </a:p>
          <a:p>
            <a:pPr marL="342900" indent="-342900">
              <a:buFont typeface="Wingdings" panose="05000000000000000000" pitchFamily="2" charset="2"/>
              <a:buChar char="§"/>
            </a:pPr>
            <a:endParaRPr lang="en-US" sz="2000">
              <a:solidFill>
                <a:srgbClr val="FF0000"/>
              </a:solidFill>
              <a:latin typeface="Franklin Gothic Book"/>
            </a:endParaRPr>
          </a:p>
        </p:txBody>
      </p:sp>
      <p:pic>
        <p:nvPicPr>
          <p:cNvPr id="8" name="Picture 7">
            <a:extLst>
              <a:ext uri="{FF2B5EF4-FFF2-40B4-BE49-F238E27FC236}">
                <a16:creationId xmlns:a16="http://schemas.microsoft.com/office/drawing/2014/main" id="{C6E3C5AE-E7A2-F61F-F023-E0AC0D271077}"/>
              </a:ext>
            </a:extLst>
          </p:cNvPr>
          <p:cNvPicPr>
            <a:picLocks noChangeAspect="1"/>
          </p:cNvPicPr>
          <p:nvPr/>
        </p:nvPicPr>
        <p:blipFill>
          <a:blip r:embed="rId4"/>
          <a:stretch>
            <a:fillRect/>
          </a:stretch>
        </p:blipFill>
        <p:spPr>
          <a:xfrm>
            <a:off x="8874865" y="3619985"/>
            <a:ext cx="2939297" cy="2311903"/>
          </a:xfrm>
          <a:prstGeom prst="rect">
            <a:avLst/>
          </a:prstGeom>
        </p:spPr>
      </p:pic>
      <p:sp>
        <p:nvSpPr>
          <p:cNvPr id="12" name="TextBox 11">
            <a:extLst>
              <a:ext uri="{FF2B5EF4-FFF2-40B4-BE49-F238E27FC236}">
                <a16:creationId xmlns:a16="http://schemas.microsoft.com/office/drawing/2014/main" id="{97A8E087-BABE-D5E0-5F2F-BA23A99D310B}"/>
              </a:ext>
            </a:extLst>
          </p:cNvPr>
          <p:cNvSpPr txBox="1"/>
          <p:nvPr/>
        </p:nvSpPr>
        <p:spPr>
          <a:xfrm>
            <a:off x="769740" y="3619985"/>
            <a:ext cx="7732003" cy="2308324"/>
          </a:xfrm>
          <a:prstGeom prst="rect">
            <a:avLst/>
          </a:prstGeom>
          <a:noFill/>
        </p:spPr>
        <p:txBody>
          <a:bodyPr wrap="square">
            <a:spAutoFit/>
          </a:bodyPr>
          <a:lstStyle/>
          <a:p>
            <a:pPr marL="285750" indent="-285750">
              <a:buFont typeface="Arial" panose="020B0604020202020204" pitchFamily="34" charset="0"/>
              <a:buChar char="•"/>
            </a:pPr>
            <a:r>
              <a:rPr lang="en-US">
                <a:latin typeface="Franklin Gothic Medium" panose="020B0603020102020204" pitchFamily="34" charset="0"/>
              </a:rPr>
              <a:t>Within the top five civilian, public universities nationwide.</a:t>
            </a:r>
          </a:p>
          <a:p>
            <a:pPr marL="285750" indent="-285750">
              <a:buFont typeface="Arial" panose="020B0604020202020204" pitchFamily="34" charset="0"/>
              <a:buChar char="•"/>
            </a:pPr>
            <a:r>
              <a:rPr lang="en-US">
                <a:latin typeface="Franklin Gothic Medium" panose="020B0603020102020204" pitchFamily="34" charset="0"/>
              </a:rPr>
              <a:t>The only public university in Indiana </a:t>
            </a:r>
          </a:p>
          <a:p>
            <a:pPr marL="285750" indent="-285750">
              <a:buFont typeface="Arial" panose="020B0604020202020204" pitchFamily="34" charset="0"/>
              <a:buChar char="•"/>
            </a:pPr>
            <a:r>
              <a:rPr lang="en-US">
                <a:latin typeface="Franklin Gothic Medium" panose="020B0603020102020204" pitchFamily="34" charset="0"/>
              </a:rPr>
              <a:t>One of the only three of Big Ten institutions </a:t>
            </a:r>
          </a:p>
          <a:p>
            <a:pPr marL="285750" indent="-285750">
              <a:buFont typeface="Arial" panose="020B0604020202020204" pitchFamily="34" charset="0"/>
              <a:buChar char="•"/>
            </a:pPr>
            <a:r>
              <a:rPr lang="en-US">
                <a:latin typeface="Franklin Gothic Medium" panose="020B0603020102020204" pitchFamily="34" charset="0"/>
              </a:rPr>
              <a:t>As the 2</a:t>
            </a:r>
            <a:r>
              <a:rPr lang="en-US" baseline="30000">
                <a:latin typeface="Franklin Gothic Medium" panose="020B0603020102020204" pitchFamily="34" charset="0"/>
              </a:rPr>
              <a:t>nd</a:t>
            </a:r>
            <a:r>
              <a:rPr lang="en-US">
                <a:latin typeface="Franklin Gothic Medium" panose="020B0603020102020204" pitchFamily="34" charset="0"/>
              </a:rPr>
              <a:t> largest institution on the list - Purdue is producing a high volume of graduates prepared for the modern economy. </a:t>
            </a:r>
          </a:p>
          <a:p>
            <a:pPr marL="285750" indent="-285750">
              <a:buFont typeface="Arial" panose="020B0604020202020204" pitchFamily="34" charset="0"/>
              <a:buChar char="•"/>
            </a:pPr>
            <a:r>
              <a:rPr lang="en-US">
                <a:latin typeface="Franklin Gothic Medium" panose="020B0603020102020204" pitchFamily="34" charset="0"/>
              </a:rPr>
              <a:t>In the top 10 public and top 10 private universities best equipping students for AI-driven workforce needs.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255939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CF5044-1E0C-CD62-6DDC-8400FB49254C}"/>
              </a:ext>
            </a:extLst>
          </p:cNvPr>
          <p:cNvSpPr/>
          <p:nvPr/>
        </p:nvSpPr>
        <p:spPr>
          <a:xfrm>
            <a:off x="7911766" y="742341"/>
            <a:ext cx="1359336" cy="171332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CECDD2-581A-2DB0-D9CA-D68CF5A84E1A}"/>
              </a:ext>
            </a:extLst>
          </p:cNvPr>
          <p:cNvSpPr/>
          <p:nvPr/>
        </p:nvSpPr>
        <p:spPr>
          <a:xfrm>
            <a:off x="5569735" y="734525"/>
            <a:ext cx="1359336" cy="171332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904F0D-6028-4FD1-9504-EAE92AABA157}"/>
              </a:ext>
            </a:extLst>
          </p:cNvPr>
          <p:cNvSpPr/>
          <p:nvPr/>
        </p:nvSpPr>
        <p:spPr>
          <a:xfrm>
            <a:off x="3096623" y="742341"/>
            <a:ext cx="1359336" cy="171332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1CDA44-02AD-4943-0BE6-060EB0694A39}"/>
              </a:ext>
            </a:extLst>
          </p:cNvPr>
          <p:cNvSpPr/>
          <p:nvPr/>
        </p:nvSpPr>
        <p:spPr>
          <a:xfrm>
            <a:off x="674723" y="752813"/>
            <a:ext cx="1359336" cy="171332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3C69057-907B-9CAF-5AF9-B0D721DAD4D2}"/>
              </a:ext>
            </a:extLst>
          </p:cNvPr>
          <p:cNvSpPr>
            <a:spLocks noGrp="1"/>
          </p:cNvSpPr>
          <p:nvPr>
            <p:ph type="ctrTitle"/>
          </p:nvPr>
        </p:nvSpPr>
        <p:spPr>
          <a:xfrm>
            <a:off x="518556" y="247139"/>
            <a:ext cx="10874868" cy="387798"/>
          </a:xfrm>
        </p:spPr>
        <p:txBody>
          <a:bodyPr/>
          <a:lstStyle/>
          <a:p>
            <a:r>
              <a:rPr lang="en-US" sz="2800">
                <a:latin typeface="Franklin Gothic Medium" panose="020B0603020102020204" pitchFamily="34" charset="0"/>
                <a:ea typeface="Calibri"/>
                <a:cs typeface="Calibri"/>
              </a:rPr>
              <a:t> </a:t>
            </a:r>
            <a:r>
              <a:rPr lang="en-US" sz="2800" i="1">
                <a:latin typeface="+mj-lt"/>
              </a:rPr>
              <a:t>Alumni Clubs Team: Points of Contact and Areas of Support</a:t>
            </a:r>
            <a:endParaRPr lang="en-US" sz="2800" i="1">
              <a:latin typeface="+mj-lt"/>
              <a:ea typeface="Calibri"/>
              <a:cs typeface="Calibri"/>
            </a:endParaRPr>
          </a:p>
        </p:txBody>
      </p:sp>
      <p:sp>
        <p:nvSpPr>
          <p:cNvPr id="9" name="Subtitle 2">
            <a:extLst>
              <a:ext uri="{FF2B5EF4-FFF2-40B4-BE49-F238E27FC236}">
                <a16:creationId xmlns:a16="http://schemas.microsoft.com/office/drawing/2014/main" id="{6DF4B8A2-35CC-B39A-C4C0-C988B636B48E}"/>
              </a:ext>
            </a:extLst>
          </p:cNvPr>
          <p:cNvSpPr txBox="1">
            <a:spLocks/>
          </p:cNvSpPr>
          <p:nvPr/>
        </p:nvSpPr>
        <p:spPr>
          <a:xfrm>
            <a:off x="620940" y="2465751"/>
            <a:ext cx="2076125" cy="2107610"/>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1600" b="1" i="1">
                <a:solidFill>
                  <a:schemeClr val="tx1"/>
                </a:solidFill>
                <a:latin typeface="Franklin Gothic Medium" panose="020B0603020102020204" pitchFamily="34" charset="0"/>
                <a:ea typeface="Calibri"/>
                <a:cs typeface="Calibri"/>
              </a:rPr>
              <a:t>Ilenia Herrera Lutz</a:t>
            </a:r>
            <a:endParaRPr lang="en-US" sz="1600" b="1">
              <a:solidFill>
                <a:schemeClr val="tx1"/>
              </a:solidFill>
              <a:latin typeface="Franklin Gothic Medium" panose="020B0603020102020204" pitchFamily="34" charset="0"/>
              <a:ea typeface="Calibri"/>
              <a:cs typeface="Calibri"/>
            </a:endParaRPr>
          </a:p>
          <a:p>
            <a:pPr marL="0" indent="0">
              <a:buNone/>
            </a:pPr>
            <a:r>
              <a:rPr lang="en-US" sz="1600" b="1" i="1">
                <a:solidFill>
                  <a:schemeClr val="tx1"/>
                </a:solidFill>
                <a:latin typeface="Franklin Gothic Medium" panose="020B0603020102020204" pitchFamily="34" charset="0"/>
                <a:ea typeface="Calibri"/>
                <a:cs typeface="Calibri"/>
              </a:rPr>
              <a:t>Senior Director of Alumni Clubs</a:t>
            </a:r>
          </a:p>
          <a:p>
            <a:pPr marL="0" indent="0">
              <a:buNone/>
            </a:pPr>
            <a:r>
              <a:rPr lang="en-US" sz="1600" b="1" i="1">
                <a:solidFill>
                  <a:schemeClr val="tx1"/>
                </a:solidFill>
                <a:latin typeface="Franklin Gothic Medium" panose="020B0603020102020204" pitchFamily="34" charset="0"/>
                <a:ea typeface="Calibri"/>
                <a:cs typeface="Calibri"/>
              </a:rPr>
              <a:t>Focus: </a:t>
            </a:r>
            <a:r>
              <a:rPr lang="en-US" sz="1600">
                <a:solidFill>
                  <a:schemeClr val="tx1"/>
                </a:solidFill>
                <a:latin typeface="Franklin Gothic Medium" panose="020B0603020102020204" pitchFamily="34" charset="0"/>
                <a:ea typeface="Calibri"/>
                <a:cs typeface="Calibri"/>
              </a:rPr>
              <a:t>Alumni Clubs and Alumni Team Strategy &amp; Vision, Special Projects &amp; National Events, Stewardship</a:t>
            </a:r>
          </a:p>
          <a:p>
            <a:endParaRPr lang="en-US" sz="1600" i="1">
              <a:solidFill>
                <a:schemeClr val="tx1"/>
              </a:solidFill>
              <a:latin typeface="Franklin Gothic Medium" panose="020B0603020102020204" pitchFamily="34" charset="0"/>
              <a:ea typeface="Calibri"/>
              <a:cs typeface="Calibri"/>
            </a:endParaRPr>
          </a:p>
        </p:txBody>
      </p:sp>
      <p:pic>
        <p:nvPicPr>
          <p:cNvPr id="10" name="Picture 9">
            <a:extLst>
              <a:ext uri="{FF2B5EF4-FFF2-40B4-BE49-F238E27FC236}">
                <a16:creationId xmlns:a16="http://schemas.microsoft.com/office/drawing/2014/main" id="{CDAA6415-53BB-127A-46C2-1047ACC4F870}"/>
              </a:ext>
            </a:extLst>
          </p:cNvPr>
          <p:cNvPicPr>
            <a:picLocks noChangeAspect="1"/>
          </p:cNvPicPr>
          <p:nvPr/>
        </p:nvPicPr>
        <p:blipFill>
          <a:blip r:embed="rId2"/>
          <a:stretch>
            <a:fillRect/>
          </a:stretch>
        </p:blipFill>
        <p:spPr>
          <a:xfrm>
            <a:off x="729388" y="788730"/>
            <a:ext cx="1255624" cy="1495910"/>
          </a:xfrm>
          <a:prstGeom prst="rect">
            <a:avLst/>
          </a:prstGeom>
        </p:spPr>
      </p:pic>
      <p:pic>
        <p:nvPicPr>
          <p:cNvPr id="11" name="Picture 10" descr="A person smiling at the camera&#10;&#10;AI-generated content may be incorrect.">
            <a:extLst>
              <a:ext uri="{FF2B5EF4-FFF2-40B4-BE49-F238E27FC236}">
                <a16:creationId xmlns:a16="http://schemas.microsoft.com/office/drawing/2014/main" id="{F92880B4-5170-8C6C-4D18-C57F5F1AFCA3}"/>
              </a:ext>
            </a:extLst>
          </p:cNvPr>
          <p:cNvPicPr>
            <a:picLocks noChangeAspect="1"/>
          </p:cNvPicPr>
          <p:nvPr/>
        </p:nvPicPr>
        <p:blipFill>
          <a:blip r:embed="rId3"/>
          <a:stretch>
            <a:fillRect/>
          </a:stretch>
        </p:blipFill>
        <p:spPr>
          <a:xfrm>
            <a:off x="3126093" y="774136"/>
            <a:ext cx="1284217" cy="1647944"/>
          </a:xfrm>
          <a:prstGeom prst="rect">
            <a:avLst/>
          </a:prstGeom>
        </p:spPr>
      </p:pic>
      <p:pic>
        <p:nvPicPr>
          <p:cNvPr id="12" name="Picture 11" descr="A person wearing glasses and a sweater&#10;&#10;AI-generated content may be incorrect.">
            <a:extLst>
              <a:ext uri="{FF2B5EF4-FFF2-40B4-BE49-F238E27FC236}">
                <a16:creationId xmlns:a16="http://schemas.microsoft.com/office/drawing/2014/main" id="{FCCE4491-BC56-CB87-E53F-614ED3CC9079}"/>
              </a:ext>
            </a:extLst>
          </p:cNvPr>
          <p:cNvPicPr>
            <a:picLocks noChangeAspect="1"/>
          </p:cNvPicPr>
          <p:nvPr/>
        </p:nvPicPr>
        <p:blipFill>
          <a:blip r:embed="rId4"/>
          <a:stretch>
            <a:fillRect/>
          </a:stretch>
        </p:blipFill>
        <p:spPr>
          <a:xfrm>
            <a:off x="5615384" y="770442"/>
            <a:ext cx="1284217" cy="1654222"/>
          </a:xfrm>
          <a:prstGeom prst="rect">
            <a:avLst/>
          </a:prstGeom>
        </p:spPr>
      </p:pic>
      <p:sp>
        <p:nvSpPr>
          <p:cNvPr id="13" name="Subtitle 2">
            <a:extLst>
              <a:ext uri="{FF2B5EF4-FFF2-40B4-BE49-F238E27FC236}">
                <a16:creationId xmlns:a16="http://schemas.microsoft.com/office/drawing/2014/main" id="{9739D9F5-4927-0CCB-FABA-23BFD5F36EC8}"/>
              </a:ext>
            </a:extLst>
          </p:cNvPr>
          <p:cNvSpPr txBox="1">
            <a:spLocks/>
          </p:cNvSpPr>
          <p:nvPr/>
        </p:nvSpPr>
        <p:spPr>
          <a:xfrm>
            <a:off x="3046233" y="2463555"/>
            <a:ext cx="2021558" cy="1980029"/>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1600" i="1">
                <a:solidFill>
                  <a:schemeClr val="tx1"/>
                </a:solidFill>
                <a:latin typeface="Franklin Gothic Medium" panose="020B0603020102020204" pitchFamily="34" charset="0"/>
                <a:ea typeface="Calibri"/>
                <a:cs typeface="Calibri"/>
              </a:rPr>
              <a:t>LeAnne Williams </a:t>
            </a:r>
          </a:p>
          <a:p>
            <a:r>
              <a:rPr lang="en-US" sz="1600" i="1">
                <a:solidFill>
                  <a:schemeClr val="tx1"/>
                </a:solidFill>
                <a:latin typeface="Franklin Gothic Medium" panose="020B0603020102020204" pitchFamily="34" charset="0"/>
                <a:ea typeface="Calibri"/>
                <a:cs typeface="Calibri"/>
              </a:rPr>
              <a:t>Alumni Clubs Senior Specialist </a:t>
            </a:r>
          </a:p>
          <a:p>
            <a:r>
              <a:rPr lang="en-US" sz="1600" i="1">
                <a:solidFill>
                  <a:schemeClr val="tx1"/>
                </a:solidFill>
                <a:latin typeface="Franklin Gothic Medium" panose="020B0603020102020204" pitchFamily="34" charset="0"/>
                <a:ea typeface="Calibri"/>
                <a:cs typeface="Calibri"/>
              </a:rPr>
              <a:t>Focus: </a:t>
            </a:r>
            <a:r>
              <a:rPr lang="en-US" sz="1600" b="0">
                <a:solidFill>
                  <a:schemeClr val="tx1"/>
                </a:solidFill>
                <a:latin typeface="Franklin Gothic Medium" panose="020B0603020102020204" pitchFamily="34" charset="0"/>
                <a:ea typeface="Calibri"/>
                <a:cs typeface="Calibri"/>
              </a:rPr>
              <a:t>Established Clubs, Event Execution &amp; Communications,  Recognition Strategy</a:t>
            </a:r>
          </a:p>
        </p:txBody>
      </p:sp>
      <p:sp>
        <p:nvSpPr>
          <p:cNvPr id="14" name="Subtitle 2">
            <a:extLst>
              <a:ext uri="{FF2B5EF4-FFF2-40B4-BE49-F238E27FC236}">
                <a16:creationId xmlns:a16="http://schemas.microsoft.com/office/drawing/2014/main" id="{C2872684-80EC-68FA-F891-0326A7D8AEA4}"/>
              </a:ext>
            </a:extLst>
          </p:cNvPr>
          <p:cNvSpPr txBox="1">
            <a:spLocks/>
          </p:cNvSpPr>
          <p:nvPr/>
        </p:nvSpPr>
        <p:spPr>
          <a:xfrm>
            <a:off x="5569733" y="2452095"/>
            <a:ext cx="2076125" cy="247247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1600" i="1">
                <a:solidFill>
                  <a:schemeClr val="tx1"/>
                </a:solidFill>
                <a:latin typeface="Franklin Gothic Medium" panose="020B0603020102020204" pitchFamily="34" charset="0"/>
                <a:ea typeface="Calibri"/>
                <a:cs typeface="Calibri"/>
              </a:rPr>
              <a:t>Denise Jernagan </a:t>
            </a:r>
            <a:endParaRPr lang="en-US" sz="1600">
              <a:solidFill>
                <a:schemeClr val="tx1"/>
              </a:solidFill>
              <a:latin typeface="Franklin Gothic Medium" panose="020B0603020102020204" pitchFamily="34" charset="0"/>
              <a:ea typeface="Calibri"/>
              <a:cs typeface="Calibri"/>
            </a:endParaRPr>
          </a:p>
          <a:p>
            <a:r>
              <a:rPr lang="en-US" sz="1600" i="1">
                <a:solidFill>
                  <a:schemeClr val="tx1"/>
                </a:solidFill>
                <a:latin typeface="Franklin Gothic Medium" panose="020B0603020102020204" pitchFamily="34" charset="0"/>
                <a:ea typeface="Calibri"/>
                <a:cs typeface="Calibri"/>
              </a:rPr>
              <a:t>Alumni Clubs Specialist</a:t>
            </a:r>
          </a:p>
          <a:p>
            <a:r>
              <a:rPr lang="en-US" sz="1600" i="1">
                <a:solidFill>
                  <a:schemeClr val="tx1"/>
                </a:solidFill>
                <a:latin typeface="Franklin Gothic Medium" panose="020B0603020102020204" pitchFamily="34" charset="0"/>
                <a:ea typeface="Calibri"/>
                <a:cs typeface="Calibri"/>
              </a:rPr>
              <a:t>Focus: </a:t>
            </a:r>
            <a:r>
              <a:rPr lang="en-US" sz="1600" b="0">
                <a:solidFill>
                  <a:schemeClr val="tx1"/>
                </a:solidFill>
                <a:latin typeface="Franklin Gothic Medium" panose="020B0603020102020204" pitchFamily="34" charset="0"/>
                <a:ea typeface="Calibri"/>
                <a:cs typeface="Calibri"/>
              </a:rPr>
              <a:t>Operational Optimization (Processes, Data, and Reporting),  Financials, Scholarship Administration &amp; Compliance (DFA)</a:t>
            </a:r>
          </a:p>
        </p:txBody>
      </p:sp>
      <p:pic>
        <p:nvPicPr>
          <p:cNvPr id="15" name="Picture 14">
            <a:extLst>
              <a:ext uri="{FF2B5EF4-FFF2-40B4-BE49-F238E27FC236}">
                <a16:creationId xmlns:a16="http://schemas.microsoft.com/office/drawing/2014/main" id="{20502380-B523-0194-FCD3-196F33176016}"/>
              </a:ext>
            </a:extLst>
          </p:cNvPr>
          <p:cNvPicPr>
            <a:picLocks noChangeAspect="1"/>
          </p:cNvPicPr>
          <p:nvPr/>
        </p:nvPicPr>
        <p:blipFill>
          <a:blip r:embed="rId5"/>
          <a:stretch>
            <a:fillRect/>
          </a:stretch>
        </p:blipFill>
        <p:spPr>
          <a:xfrm>
            <a:off x="7969831" y="773581"/>
            <a:ext cx="1255624" cy="1651082"/>
          </a:xfrm>
          <a:prstGeom prst="rect">
            <a:avLst/>
          </a:prstGeom>
        </p:spPr>
      </p:pic>
      <p:sp>
        <p:nvSpPr>
          <p:cNvPr id="16" name="Subtitle 2">
            <a:extLst>
              <a:ext uri="{FF2B5EF4-FFF2-40B4-BE49-F238E27FC236}">
                <a16:creationId xmlns:a16="http://schemas.microsoft.com/office/drawing/2014/main" id="{FDF4865F-C460-C453-2B93-039FE5DAC889}"/>
              </a:ext>
            </a:extLst>
          </p:cNvPr>
          <p:cNvSpPr txBox="1">
            <a:spLocks/>
          </p:cNvSpPr>
          <p:nvPr/>
        </p:nvSpPr>
        <p:spPr>
          <a:xfrm>
            <a:off x="7896900" y="2445506"/>
            <a:ext cx="1973692" cy="247247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1600" i="1">
                <a:solidFill>
                  <a:schemeClr val="tx1"/>
                </a:solidFill>
                <a:latin typeface="Franklin Gothic Medium" panose="020B0603020102020204" pitchFamily="34" charset="0"/>
                <a:ea typeface="Calibri"/>
                <a:cs typeface="Calibri"/>
              </a:rPr>
              <a:t>Darien Thompson</a:t>
            </a:r>
          </a:p>
          <a:p>
            <a:r>
              <a:rPr lang="en-US" sz="1600" i="1">
                <a:solidFill>
                  <a:schemeClr val="tx1"/>
                </a:solidFill>
                <a:latin typeface="Franklin Gothic Medium" panose="020B0603020102020204" pitchFamily="34" charset="0"/>
                <a:ea typeface="Calibri"/>
                <a:cs typeface="Calibri"/>
              </a:rPr>
              <a:t>Alumni Clubs Senior Specialist </a:t>
            </a:r>
          </a:p>
          <a:p>
            <a:r>
              <a:rPr lang="en-US" sz="1600" i="1">
                <a:solidFill>
                  <a:schemeClr val="tx1"/>
                </a:solidFill>
                <a:latin typeface="Franklin Gothic Medium" panose="020B0603020102020204" pitchFamily="34" charset="0"/>
                <a:ea typeface="Calibri"/>
                <a:cs typeface="Calibri"/>
              </a:rPr>
              <a:t>Focus:</a:t>
            </a:r>
            <a:r>
              <a:rPr lang="en-US" sz="1600" b="0" i="1">
                <a:solidFill>
                  <a:schemeClr val="tx1"/>
                </a:solidFill>
                <a:latin typeface="Franklin Gothic Medium" panose="020B0603020102020204" pitchFamily="34" charset="0"/>
                <a:ea typeface="Calibri"/>
                <a:cs typeface="Calibri"/>
              </a:rPr>
              <a:t> </a:t>
            </a:r>
            <a:r>
              <a:rPr lang="en-US" sz="1600" b="0">
                <a:solidFill>
                  <a:schemeClr val="tx1"/>
                </a:solidFill>
                <a:latin typeface="Franklin Gothic Medium" panose="020B0603020102020204" pitchFamily="34" charset="0"/>
                <a:ea typeface="Calibri"/>
                <a:cs typeface="Calibri"/>
              </a:rPr>
              <a:t>Launching and Revitalizing Clubs, Digital &amp; Social Engagement, Young Alumni Integration into Clubs</a:t>
            </a:r>
          </a:p>
        </p:txBody>
      </p:sp>
      <p:pic>
        <p:nvPicPr>
          <p:cNvPr id="17" name="Picture 16">
            <a:extLst>
              <a:ext uri="{FF2B5EF4-FFF2-40B4-BE49-F238E27FC236}">
                <a16:creationId xmlns:a16="http://schemas.microsoft.com/office/drawing/2014/main" id="{B47454E4-592E-21D9-06EC-12FDF1F58BA2}"/>
              </a:ext>
            </a:extLst>
          </p:cNvPr>
          <p:cNvPicPr>
            <a:picLocks noChangeAspect="1"/>
          </p:cNvPicPr>
          <p:nvPr/>
        </p:nvPicPr>
        <p:blipFill>
          <a:blip r:embed="rId6"/>
          <a:stretch>
            <a:fillRect/>
          </a:stretch>
        </p:blipFill>
        <p:spPr>
          <a:xfrm>
            <a:off x="10568002" y="6233113"/>
            <a:ext cx="1538739" cy="574086"/>
          </a:xfrm>
          <a:prstGeom prst="rect">
            <a:avLst/>
          </a:prstGeom>
        </p:spPr>
      </p:pic>
      <p:sp>
        <p:nvSpPr>
          <p:cNvPr id="3" name="TextBox 2">
            <a:extLst>
              <a:ext uri="{FF2B5EF4-FFF2-40B4-BE49-F238E27FC236}">
                <a16:creationId xmlns:a16="http://schemas.microsoft.com/office/drawing/2014/main" id="{FBAF3FD1-7E67-13BF-D6E9-B4167F4EB99F}"/>
              </a:ext>
            </a:extLst>
          </p:cNvPr>
          <p:cNvSpPr txBox="1"/>
          <p:nvPr/>
        </p:nvSpPr>
        <p:spPr>
          <a:xfrm>
            <a:off x="2228667" y="5203846"/>
            <a:ext cx="7454646" cy="1200329"/>
          </a:xfrm>
          <a:prstGeom prst="rect">
            <a:avLst/>
          </a:prstGeom>
          <a:noFill/>
        </p:spPr>
        <p:txBody>
          <a:bodyPr wrap="square">
            <a:spAutoFit/>
          </a:bodyPr>
          <a:lstStyle/>
          <a:p>
            <a:r>
              <a:rPr lang="en-US">
                <a:latin typeface="Franklin Gothic Medium" panose="020B0603020102020204" pitchFamily="34" charset="0"/>
              </a:rPr>
              <a:t>When team members may be out of the office—whether due to holidays, regular PTO, or other absences—please always include </a:t>
            </a:r>
            <a:r>
              <a:rPr lang="en-US" b="1">
                <a:solidFill>
                  <a:srgbClr val="0070C0"/>
                </a:solidFill>
                <a:latin typeface="Franklin Gothic Medium" panose="020B0603020102020204" pitchFamily="34" charset="0"/>
                <a:hlinkClick r:id="rId7">
                  <a:extLst>
                    <a:ext uri="{A12FA001-AC4F-418D-AE19-62706E023703}">
                      <ahyp:hlinkClr xmlns:ahyp="http://schemas.microsoft.com/office/drawing/2018/hyperlinkcolor" val="tx"/>
                    </a:ext>
                  </a:extLst>
                </a:hlinkClick>
              </a:rPr>
              <a:t>alumniclubs@purdueforlife.org</a:t>
            </a:r>
            <a:r>
              <a:rPr lang="en-US">
                <a:solidFill>
                  <a:srgbClr val="0070C0"/>
                </a:solidFill>
                <a:latin typeface="Franklin Gothic Medium" panose="020B0603020102020204" pitchFamily="34" charset="0"/>
                <a:hlinkClick r:id="rId7">
                  <a:extLst>
                    <a:ext uri="{A12FA001-AC4F-418D-AE19-62706E023703}">
                      <ahyp:hlinkClr xmlns:ahyp="http://schemas.microsoft.com/office/drawing/2018/hyperlinkcolor" val="tx"/>
                    </a:ext>
                  </a:extLst>
                </a:hlinkClick>
              </a:rPr>
              <a:t> </a:t>
            </a:r>
            <a:r>
              <a:rPr lang="en-US">
                <a:latin typeface="Franklin Gothic Medium" panose="020B0603020102020204" pitchFamily="34" charset="0"/>
              </a:rPr>
              <a:t>on your communications to help ensure your request is addressed in a timely manner</a:t>
            </a:r>
          </a:p>
        </p:txBody>
      </p:sp>
    </p:spTree>
    <p:extLst>
      <p:ext uri="{BB962C8B-B14F-4D97-AF65-F5344CB8AC3E}">
        <p14:creationId xmlns:p14="http://schemas.microsoft.com/office/powerpoint/2010/main" val="155990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7B2A-7895-1F44-AF51-0DBBEE9E30C5}"/>
              </a:ext>
            </a:extLst>
          </p:cNvPr>
          <p:cNvSpPr>
            <a:spLocks noGrp="1"/>
          </p:cNvSpPr>
          <p:nvPr>
            <p:ph type="ctrTitle"/>
          </p:nvPr>
        </p:nvSpPr>
        <p:spPr>
          <a:xfrm>
            <a:off x="1935351" y="716098"/>
            <a:ext cx="7334529" cy="854080"/>
          </a:xfrm>
        </p:spPr>
        <p:txBody>
          <a:bodyPr/>
          <a:lstStyle/>
          <a:p>
            <a:r>
              <a:rPr lang="en-US">
                <a:latin typeface="Franklin Gothic Medium" panose="020B0603020102020204" pitchFamily="34" charset="0"/>
              </a:rPr>
              <a:t>Thank you!</a:t>
            </a:r>
          </a:p>
        </p:txBody>
      </p:sp>
      <p:sp>
        <p:nvSpPr>
          <p:cNvPr id="3" name="Text Placeholder 2">
            <a:extLst>
              <a:ext uri="{FF2B5EF4-FFF2-40B4-BE49-F238E27FC236}">
                <a16:creationId xmlns:a16="http://schemas.microsoft.com/office/drawing/2014/main" id="{D020BBB7-F742-3A43-B05F-860BE60DFA37}"/>
              </a:ext>
            </a:extLst>
          </p:cNvPr>
          <p:cNvSpPr>
            <a:spLocks noGrp="1"/>
          </p:cNvSpPr>
          <p:nvPr>
            <p:ph type="body" sz="quarter" idx="14"/>
          </p:nvPr>
        </p:nvSpPr>
        <p:spPr>
          <a:xfrm>
            <a:off x="1371600" y="2000262"/>
            <a:ext cx="9289473" cy="1143848"/>
          </a:xfrm>
        </p:spPr>
        <p:txBody>
          <a:bodyPr/>
          <a:lstStyle/>
          <a:p>
            <a:pPr marL="285750" indent="-285750">
              <a:buFont typeface="Wingdings" panose="05000000000000000000" pitchFamily="2" charset="2"/>
              <a:buChar char="§"/>
            </a:pPr>
            <a:r>
              <a:rPr lang="en-US" sz="2000" b="1">
                <a:latin typeface="Franklin Gothic Medium" panose="020B0603020102020204" pitchFamily="34" charset="0"/>
              </a:rPr>
              <a:t>The next forum will be Wednesday, May 27, 2026 at 7:30pm ET.</a:t>
            </a:r>
          </a:p>
          <a:p>
            <a:pPr marL="285750" indent="-285750">
              <a:buFont typeface="Wingdings" panose="05000000000000000000" pitchFamily="2" charset="2"/>
              <a:buChar char="§"/>
            </a:pPr>
            <a:endParaRPr lang="en-US" sz="2000" b="1">
              <a:latin typeface="Franklin Gothic Medium" panose="020B0603020102020204" pitchFamily="34" charset="0"/>
            </a:endParaRPr>
          </a:p>
          <a:p>
            <a:pPr marL="285750" indent="-285750">
              <a:buFont typeface="Wingdings" panose="05000000000000000000" pitchFamily="2" charset="2"/>
              <a:buChar char="§"/>
            </a:pPr>
            <a:r>
              <a:rPr lang="en-US" sz="2000" b="1">
                <a:latin typeface="Franklin Gothic Medium" panose="020B0603020102020204" pitchFamily="34" charset="0"/>
              </a:rPr>
              <a:t>Recordings of past forums are available on the Alumni Club Resource Library website: </a:t>
            </a:r>
            <a:r>
              <a:rPr lang="en-US" sz="2000" b="1" i="1">
                <a:latin typeface="Franklin Gothic Medium" panose="020B0603020102020204" pitchFamily="34" charset="0"/>
                <a:hlinkClick r:id="rId3"/>
              </a:rPr>
              <a:t>https://www.purdueforlife.org/alumni-leaders/clubs/resource-library/</a:t>
            </a:r>
            <a:endParaRPr lang="en-US" sz="2000" b="1" i="1">
              <a:latin typeface="Franklin Gothic Medium" panose="020B0603020102020204" pitchFamily="34" charset="0"/>
            </a:endParaRPr>
          </a:p>
          <a:p>
            <a:endParaRPr lang="en-US" b="1"/>
          </a:p>
          <a:p>
            <a:endParaRPr lang="en-US" b="1"/>
          </a:p>
          <a:p>
            <a:r>
              <a:rPr lang="en-US"/>
              <a:t>	</a:t>
            </a:r>
          </a:p>
        </p:txBody>
      </p:sp>
      <p:pic>
        <p:nvPicPr>
          <p:cNvPr id="4" name="Picture 3">
            <a:extLst>
              <a:ext uri="{FF2B5EF4-FFF2-40B4-BE49-F238E27FC236}">
                <a16:creationId xmlns:a16="http://schemas.microsoft.com/office/drawing/2014/main" id="{21714ED4-7220-0307-BDF7-78755142B087}"/>
              </a:ext>
            </a:extLst>
          </p:cNvPr>
          <p:cNvPicPr>
            <a:picLocks noChangeAspect="1"/>
          </p:cNvPicPr>
          <p:nvPr/>
        </p:nvPicPr>
        <p:blipFill rotWithShape="1">
          <a:blip r:embed="rId4"/>
          <a:srcRect t="34463" b="17629"/>
          <a:stretch/>
        </p:blipFill>
        <p:spPr>
          <a:xfrm>
            <a:off x="2925184" y="4540525"/>
            <a:ext cx="6104762" cy="2047283"/>
          </a:xfrm>
          <a:prstGeom prst="rect">
            <a:avLst/>
          </a:prstGeom>
        </p:spPr>
      </p:pic>
    </p:spTree>
    <p:extLst>
      <p:ext uri="{BB962C8B-B14F-4D97-AF65-F5344CB8AC3E}">
        <p14:creationId xmlns:p14="http://schemas.microsoft.com/office/powerpoint/2010/main" val="2364672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C9A0-478D-4519-A35D-A480060D3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001C3-4B54-70B5-0D74-267A925ABB31}"/>
              </a:ext>
            </a:extLst>
          </p:cNvPr>
          <p:cNvSpPr>
            <a:spLocks noGrp="1"/>
          </p:cNvSpPr>
          <p:nvPr>
            <p:ph type="ctrTitle"/>
          </p:nvPr>
        </p:nvSpPr>
        <p:spPr>
          <a:xfrm>
            <a:off x="1043553" y="390719"/>
            <a:ext cx="9234309" cy="512448"/>
          </a:xfrm>
        </p:spPr>
        <p:txBody>
          <a:bodyPr/>
          <a:lstStyle/>
          <a:p>
            <a:r>
              <a:rPr lang="en-US">
                <a:latin typeface="+mj-lt"/>
              </a:rPr>
              <a:t>Purdue</a:t>
            </a:r>
            <a:r>
              <a:rPr lang="en-US">
                <a:latin typeface="Franklin Gothic Medium" panose="020B0603020102020204" pitchFamily="34" charset="0"/>
              </a:rPr>
              <a:t> Alumni Clubs Forum</a:t>
            </a:r>
          </a:p>
        </p:txBody>
      </p:sp>
      <p:sp>
        <p:nvSpPr>
          <p:cNvPr id="3" name="Subtitle 2">
            <a:extLst>
              <a:ext uri="{FF2B5EF4-FFF2-40B4-BE49-F238E27FC236}">
                <a16:creationId xmlns:a16="http://schemas.microsoft.com/office/drawing/2014/main" id="{763C89A5-8344-2CE2-7B59-7DDAFABCD436}"/>
              </a:ext>
            </a:extLst>
          </p:cNvPr>
          <p:cNvSpPr>
            <a:spLocks noGrp="1"/>
          </p:cNvSpPr>
          <p:nvPr>
            <p:ph type="subTitle" idx="1"/>
          </p:nvPr>
        </p:nvSpPr>
        <p:spPr>
          <a:xfrm>
            <a:off x="813695" y="992892"/>
            <a:ext cx="8931627" cy="369332"/>
          </a:xfrm>
        </p:spPr>
        <p:txBody>
          <a:bodyPr/>
          <a:lstStyle/>
          <a:p>
            <a:r>
              <a:rPr lang="en-US" sz="2400">
                <a:solidFill>
                  <a:schemeClr val="accent1"/>
                </a:solidFill>
                <a:latin typeface="Franklin Gothic Medium"/>
              </a:rPr>
              <a:t>Purdue University Updates to Share </a:t>
            </a:r>
            <a:endParaRPr lang="en-US" sz="2400">
              <a:solidFill>
                <a:schemeClr val="accent1"/>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AFF9AEAE-A67A-750E-2B41-0F66AC9C0BC2}"/>
              </a:ext>
            </a:extLst>
          </p:cNvPr>
          <p:cNvSpPr txBox="1"/>
          <p:nvPr/>
        </p:nvSpPr>
        <p:spPr>
          <a:xfrm>
            <a:off x="769740" y="1451122"/>
            <a:ext cx="8178317"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70C0"/>
                </a:solidFill>
                <a:latin typeface="Franklin Gothic Medium" panose="020B0603020102020204" pitchFamily="34" charset="0"/>
                <a:hlinkClick r:id="rId3"/>
              </a:rPr>
              <a:t>Daniels - #1 Business school of Indiana </a:t>
            </a:r>
            <a:r>
              <a:rPr lang="en-US" sz="2000" b="1">
                <a:solidFill>
                  <a:srgbClr val="0070C0"/>
                </a:solidFill>
                <a:latin typeface="Franklin Gothic Medium" panose="020B0603020102020204" pitchFamily="34" charset="0"/>
              </a:rPr>
              <a:t>- </a:t>
            </a:r>
            <a:r>
              <a:rPr lang="en-US" sz="2000" b="1">
                <a:solidFill>
                  <a:srgbClr val="000000"/>
                </a:solidFill>
                <a:latin typeface="Franklin Gothic Medium" panose="020B0603020102020204" pitchFamily="34" charset="0"/>
              </a:rPr>
              <a:t>B</a:t>
            </a:r>
            <a:r>
              <a:rPr lang="en-US" sz="2000" b="1" i="0">
                <a:solidFill>
                  <a:srgbClr val="000000"/>
                </a:solidFill>
                <a:effectLst/>
                <a:latin typeface="Franklin Gothic Medium" panose="020B0603020102020204" pitchFamily="34" charset="0"/>
              </a:rPr>
              <a:t>ased on Times Higher Education global rankings. </a:t>
            </a:r>
            <a:endParaRPr lang="en-US" sz="2000" b="1">
              <a:solidFill>
                <a:srgbClr val="0070C0"/>
              </a:solidFill>
              <a:latin typeface="Franklin Gothic Medium" panose="020B0603020102020204" pitchFamily="34" charset="0"/>
              <a:hlinkClick r:id="rId4"/>
            </a:endParaRPr>
          </a:p>
          <a:p>
            <a:endParaRPr lang="en-US" sz="2000" b="1">
              <a:solidFill>
                <a:srgbClr val="0070C0"/>
              </a:solidFill>
              <a:latin typeface="Franklin Gothic Medium" panose="020B0603020102020204" pitchFamily="34" charset="0"/>
              <a:hlinkClick r:id="rId4"/>
            </a:endParaRPr>
          </a:p>
          <a:p>
            <a:r>
              <a:rPr lang="en-US" sz="2000" b="1">
                <a:solidFill>
                  <a:srgbClr val="0070C0"/>
                </a:solidFill>
                <a:latin typeface="Franklin Gothic Medium" panose="020B0603020102020204" pitchFamily="34" charset="0"/>
                <a:hlinkClick r:id="rId4"/>
              </a:rPr>
              <a:t>Investment in the Indianapolis Campus Continue to Grow </a:t>
            </a:r>
            <a:r>
              <a:rPr lang="en-US" sz="2000">
                <a:solidFill>
                  <a:schemeClr val="bg1"/>
                </a:solidFill>
                <a:latin typeface="Franklin Gothic Medium" panose="020B0603020102020204" pitchFamily="34" charset="0"/>
              </a:rPr>
              <a:t>- </a:t>
            </a:r>
            <a:r>
              <a:rPr lang="en-US" sz="2000">
                <a:solidFill>
                  <a:schemeClr val="bg1"/>
                </a:solidFill>
                <a:effectLst/>
                <a:latin typeface="Franklin Gothic Medium" panose="020B0603020102020204" pitchFamily="34" charset="0"/>
                <a:ea typeface="Times New Roman" panose="02020603050405020304" pitchFamily="18" charset="0"/>
              </a:rPr>
              <a:t>The Board of Trustees on Friday (April 10) approved the purchase of properties in downtown Indianapolis as part of the university’s efforts to enhance students’ urban experience.</a:t>
            </a:r>
          </a:p>
          <a:p>
            <a:endParaRPr lang="en-US" sz="2000">
              <a:solidFill>
                <a:schemeClr val="bg1"/>
              </a:solidFill>
              <a:effectLst/>
              <a:latin typeface="Franklin Gothic Medium" panose="020B0603020102020204" pitchFamily="34" charset="0"/>
              <a:ea typeface="Times New Roman" panose="02020603050405020304" pitchFamily="18" charset="0"/>
            </a:endParaRPr>
          </a:p>
          <a:p>
            <a:r>
              <a:rPr lang="en-US" sz="2000" b="1" i="0">
                <a:solidFill>
                  <a:srgbClr val="000000"/>
                </a:solidFill>
                <a:effectLst/>
                <a:latin typeface="Franklin Gothic Medium" panose="020B0603020102020204" pitchFamily="34" charset="0"/>
              </a:rPr>
              <a:t>All-Boilermaker Crew Set for </a:t>
            </a:r>
            <a:r>
              <a:rPr lang="en-US" sz="2000" b="1" i="0">
                <a:solidFill>
                  <a:srgbClr val="0070C0"/>
                </a:solidFill>
                <a:effectLst/>
                <a:latin typeface="Franklin Gothic Medium" panose="020B0603020102020204" pitchFamily="34" charset="0"/>
                <a:hlinkClick r:id="rId5">
                  <a:extLst>
                    <a:ext uri="{A12FA001-AC4F-418D-AE19-62706E023703}">
                      <ahyp:hlinkClr xmlns:ahyp="http://schemas.microsoft.com/office/drawing/2018/hyperlinkcolor" val="tx"/>
                    </a:ext>
                  </a:extLst>
                </a:hlinkClick>
              </a:rPr>
              <a:t>‘Purdue 1’ Space Mission </a:t>
            </a:r>
            <a:r>
              <a:rPr lang="en-US" sz="2000" b="1" i="0">
                <a:solidFill>
                  <a:srgbClr val="000000"/>
                </a:solidFill>
                <a:effectLst/>
                <a:latin typeface="Franklin Gothic Medium" panose="020B0603020102020204" pitchFamily="34" charset="0"/>
              </a:rPr>
              <a:t>-  </a:t>
            </a:r>
            <a:r>
              <a:rPr lang="en-US" sz="2000" b="0" i="0">
                <a:solidFill>
                  <a:srgbClr val="000000"/>
                </a:solidFill>
                <a:effectLst/>
                <a:latin typeface="Franklin Gothic Medium" panose="020B0603020102020204" pitchFamily="34" charset="0"/>
              </a:rPr>
              <a:t>Purdue University has </a:t>
            </a:r>
            <a:r>
              <a:rPr lang="en-US" sz="2000">
                <a:solidFill>
                  <a:srgbClr val="000000"/>
                </a:solidFill>
                <a:latin typeface="Franklin Gothic Medium" panose="020B0603020102020204" pitchFamily="34" charset="0"/>
              </a:rPr>
              <a:t>a</a:t>
            </a:r>
            <a:r>
              <a:rPr lang="en-US" sz="2000" b="0" i="0">
                <a:solidFill>
                  <a:srgbClr val="000000"/>
                </a:solidFill>
                <a:effectLst/>
                <a:latin typeface="Franklin Gothic Medium" panose="020B0603020102020204" pitchFamily="34" charset="0"/>
              </a:rPr>
              <a:t> five-member, all-Boilermaker crew (5) for the “Purdue 1” space mission. Arvind Raman, John A. Edwardson Dean of the College of Engineering at Purdue University, called the mission “historic” and one that has not been attempted by any university in the world ever.</a:t>
            </a:r>
            <a:endParaRPr lang="en-US" sz="2000" b="1" i="0">
              <a:solidFill>
                <a:srgbClr val="000000"/>
              </a:solidFill>
              <a:effectLst/>
              <a:latin typeface="Franklin Gothic Medium" panose="020B0603020102020204" pitchFamily="34" charset="0"/>
            </a:endParaRPr>
          </a:p>
          <a:p>
            <a:pPr>
              <a:buNone/>
            </a:pPr>
            <a:r>
              <a:rPr lang="en-US">
                <a:effectLst/>
                <a:latin typeface="Franklin Gothic Medium" panose="020B0603020102020204" pitchFamily="34" charset="0"/>
              </a:rPr>
              <a:t> </a:t>
            </a:r>
            <a:br>
              <a:rPr lang="en-US" sz="1800">
                <a:solidFill>
                  <a:schemeClr val="bg1"/>
                </a:solidFill>
                <a:effectLst/>
                <a:latin typeface="Arial" panose="020B0604020202020204" pitchFamily="34" charset="0"/>
                <a:ea typeface="Times New Roman" panose="02020603050405020304" pitchFamily="18" charset="0"/>
              </a:rPr>
            </a:br>
            <a:r>
              <a:rPr lang="en-US" sz="2000" b="1">
                <a:solidFill>
                  <a:schemeClr val="bg1"/>
                </a:solidFill>
                <a:latin typeface="Franklin Gothic Book"/>
              </a:rPr>
              <a:t> </a:t>
            </a:r>
            <a:endParaRPr lang="en-US" sz="2000">
              <a:solidFill>
                <a:schemeClr val="bg1"/>
              </a:solidFill>
              <a:latin typeface="Franklin Gothic Book"/>
            </a:endParaRPr>
          </a:p>
        </p:txBody>
      </p:sp>
      <p:pic>
        <p:nvPicPr>
          <p:cNvPr id="5" name="Picture 4">
            <a:extLst>
              <a:ext uri="{FF2B5EF4-FFF2-40B4-BE49-F238E27FC236}">
                <a16:creationId xmlns:a16="http://schemas.microsoft.com/office/drawing/2014/main" id="{0647E164-B983-0598-4DCA-E9464E575567}"/>
              </a:ext>
            </a:extLst>
          </p:cNvPr>
          <p:cNvPicPr>
            <a:picLocks noChangeAspect="1"/>
          </p:cNvPicPr>
          <p:nvPr/>
        </p:nvPicPr>
        <p:blipFill>
          <a:blip r:embed="rId6"/>
          <a:stretch>
            <a:fillRect/>
          </a:stretch>
        </p:blipFill>
        <p:spPr>
          <a:xfrm>
            <a:off x="9067975" y="1362224"/>
            <a:ext cx="2768742" cy="1511378"/>
          </a:xfrm>
          <a:prstGeom prst="rect">
            <a:avLst/>
          </a:prstGeom>
        </p:spPr>
      </p:pic>
      <p:pic>
        <p:nvPicPr>
          <p:cNvPr id="8" name="Picture 7">
            <a:extLst>
              <a:ext uri="{FF2B5EF4-FFF2-40B4-BE49-F238E27FC236}">
                <a16:creationId xmlns:a16="http://schemas.microsoft.com/office/drawing/2014/main" id="{476BB1AC-1992-D0C4-2074-46365E24D84A}"/>
              </a:ext>
            </a:extLst>
          </p:cNvPr>
          <p:cNvPicPr>
            <a:picLocks noChangeAspect="1"/>
          </p:cNvPicPr>
          <p:nvPr/>
        </p:nvPicPr>
        <p:blipFill>
          <a:blip r:embed="rId7"/>
          <a:stretch>
            <a:fillRect/>
          </a:stretch>
        </p:blipFill>
        <p:spPr>
          <a:xfrm>
            <a:off x="9067975" y="3009282"/>
            <a:ext cx="2724678" cy="3069177"/>
          </a:xfrm>
          <a:prstGeom prst="rect">
            <a:avLst/>
          </a:prstGeom>
        </p:spPr>
      </p:pic>
    </p:spTree>
    <p:extLst>
      <p:ext uri="{BB962C8B-B14F-4D97-AF65-F5344CB8AC3E}">
        <p14:creationId xmlns:p14="http://schemas.microsoft.com/office/powerpoint/2010/main" val="1557598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208F2-DFD1-268B-D462-F2986BA94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3F6AB-447E-F5B1-7E77-59C882AFEA62}"/>
              </a:ext>
            </a:extLst>
          </p:cNvPr>
          <p:cNvSpPr>
            <a:spLocks noGrp="1"/>
          </p:cNvSpPr>
          <p:nvPr>
            <p:ph type="ctrTitle"/>
          </p:nvPr>
        </p:nvSpPr>
        <p:spPr>
          <a:xfrm>
            <a:off x="1043553" y="390719"/>
            <a:ext cx="9234309" cy="512448"/>
          </a:xfrm>
        </p:spPr>
        <p:txBody>
          <a:bodyPr/>
          <a:lstStyle/>
          <a:p>
            <a:r>
              <a:rPr lang="en-US">
                <a:latin typeface="Franklin Gothic Medium" panose="020B0603020102020204" pitchFamily="34" charset="0"/>
              </a:rPr>
              <a:t>Purdue Alumni Clubs Forum</a:t>
            </a:r>
          </a:p>
        </p:txBody>
      </p:sp>
      <p:sp>
        <p:nvSpPr>
          <p:cNvPr id="6" name="Subtitle 2">
            <a:extLst>
              <a:ext uri="{FF2B5EF4-FFF2-40B4-BE49-F238E27FC236}">
                <a16:creationId xmlns:a16="http://schemas.microsoft.com/office/drawing/2014/main" id="{8E61D324-7632-2228-1CA0-7D1E8C4B3C44}"/>
              </a:ext>
            </a:extLst>
          </p:cNvPr>
          <p:cNvSpPr txBox="1">
            <a:spLocks/>
          </p:cNvSpPr>
          <p:nvPr/>
        </p:nvSpPr>
        <p:spPr>
          <a:xfrm>
            <a:off x="1043553" y="971842"/>
            <a:ext cx="8931627"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400">
                <a:solidFill>
                  <a:schemeClr val="accent1"/>
                </a:solidFill>
                <a:latin typeface="Franklin Gothic Medium"/>
              </a:rPr>
              <a:t>Purdue for Life – Upcoming Events </a:t>
            </a:r>
            <a:endParaRPr lang="en-US" sz="2400">
              <a:solidFill>
                <a:schemeClr val="accent1"/>
              </a:solidFill>
              <a:latin typeface="Franklin Gothic Medium" panose="020B0603020102020204" pitchFamily="34" charset="0"/>
            </a:endParaRPr>
          </a:p>
        </p:txBody>
      </p:sp>
      <p:sp>
        <p:nvSpPr>
          <p:cNvPr id="10" name="TextBox 9">
            <a:extLst>
              <a:ext uri="{FF2B5EF4-FFF2-40B4-BE49-F238E27FC236}">
                <a16:creationId xmlns:a16="http://schemas.microsoft.com/office/drawing/2014/main" id="{B2ED5A84-84D9-9657-1BB9-D2BA1795DACE}"/>
              </a:ext>
            </a:extLst>
          </p:cNvPr>
          <p:cNvSpPr txBox="1"/>
          <p:nvPr/>
        </p:nvSpPr>
        <p:spPr>
          <a:xfrm>
            <a:off x="942969" y="1341174"/>
            <a:ext cx="6317367" cy="984885"/>
          </a:xfrm>
          <a:prstGeom prst="rect">
            <a:avLst/>
          </a:prstGeom>
          <a:noFill/>
        </p:spPr>
        <p:txBody>
          <a:bodyPr wrap="square">
            <a:spAutoFit/>
          </a:bodyPr>
          <a:lstStyle/>
          <a:p>
            <a:pPr marL="342900" indent="-342900">
              <a:buFont typeface="Arial" panose="020B0604020202020204" pitchFamily="34" charset="0"/>
              <a:buChar char="•"/>
            </a:pPr>
            <a:r>
              <a:rPr lang="en-US" sz="2000" b="1">
                <a:solidFill>
                  <a:schemeClr val="bg1"/>
                </a:solidFill>
                <a:latin typeface="Franklin Gothic Medium" panose="020B0603020102020204" pitchFamily="34" charset="0"/>
              </a:rPr>
              <a:t>Purdue Day of Service - Wednesday, April 24, 2026 (9am – noon ET) Sign up =&gt; </a:t>
            </a:r>
            <a:r>
              <a:rPr lang="en-US" sz="2000" b="1">
                <a:solidFill>
                  <a:srgbClr val="0070C0"/>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Here</a:t>
            </a:r>
            <a:endParaRPr lang="en-US" sz="2000" b="1">
              <a:solidFill>
                <a:srgbClr val="0070C0"/>
              </a:solidFill>
              <a:latin typeface="Franklin Gothic Medium" panose="020B0603020102020204" pitchFamily="34" charset="0"/>
            </a:endParaRPr>
          </a:p>
          <a:p>
            <a:endParaRPr lang="en-US">
              <a:effectLst/>
              <a:latin typeface="-apple-system"/>
            </a:endParaRPr>
          </a:p>
        </p:txBody>
      </p:sp>
      <p:pic>
        <p:nvPicPr>
          <p:cNvPr id="4" name="Picture 3">
            <a:extLst>
              <a:ext uri="{FF2B5EF4-FFF2-40B4-BE49-F238E27FC236}">
                <a16:creationId xmlns:a16="http://schemas.microsoft.com/office/drawing/2014/main" id="{E0710A11-A168-2A3D-E6CC-458F85EA3F88}"/>
              </a:ext>
            </a:extLst>
          </p:cNvPr>
          <p:cNvPicPr>
            <a:picLocks noChangeAspect="1"/>
          </p:cNvPicPr>
          <p:nvPr/>
        </p:nvPicPr>
        <p:blipFill>
          <a:blip r:embed="rId4"/>
          <a:stretch>
            <a:fillRect/>
          </a:stretch>
        </p:blipFill>
        <p:spPr>
          <a:xfrm>
            <a:off x="8074848" y="3590624"/>
            <a:ext cx="3571580" cy="2118295"/>
          </a:xfrm>
          <a:prstGeom prst="rect">
            <a:avLst/>
          </a:prstGeom>
        </p:spPr>
      </p:pic>
      <p:sp>
        <p:nvSpPr>
          <p:cNvPr id="5" name="TextBox 4">
            <a:extLst>
              <a:ext uri="{FF2B5EF4-FFF2-40B4-BE49-F238E27FC236}">
                <a16:creationId xmlns:a16="http://schemas.microsoft.com/office/drawing/2014/main" id="{14791BA4-C5C9-8CAC-68BA-B730F03C9D35}"/>
              </a:ext>
            </a:extLst>
          </p:cNvPr>
          <p:cNvSpPr txBox="1"/>
          <p:nvPr/>
        </p:nvSpPr>
        <p:spPr>
          <a:xfrm>
            <a:off x="942968" y="2173763"/>
            <a:ext cx="6829431" cy="4185761"/>
          </a:xfrm>
          <a:prstGeom prst="rect">
            <a:avLst/>
          </a:prstGeom>
          <a:noFill/>
        </p:spPr>
        <p:txBody>
          <a:bodyPr wrap="square">
            <a:spAutoFit/>
          </a:bodyPr>
          <a:lstStyle/>
          <a:p>
            <a:r>
              <a:rPr lang="en-US" sz="2000" b="1">
                <a:effectLst/>
                <a:latin typeface="Franklin Gothic Medium" panose="020B0603020102020204" pitchFamily="34" charset="0"/>
              </a:rPr>
              <a:t>Indianapolis</a:t>
            </a:r>
          </a:p>
          <a:p>
            <a:pPr marL="342900" indent="-342900">
              <a:buFont typeface="Arial" panose="020B0604020202020204" pitchFamily="34" charset="0"/>
              <a:buChar char="•"/>
            </a:pPr>
            <a:r>
              <a:rPr lang="en-US" sz="2000" b="1">
                <a:effectLst/>
                <a:latin typeface="Franklin Gothic Medium" panose="020B0603020102020204" pitchFamily="34" charset="0"/>
              </a:rPr>
              <a:t>The Purdue Alumni Travel Showcase, May 7 </a:t>
            </a:r>
            <a:r>
              <a:rPr lang="en-US" sz="2000" b="1">
                <a:solidFill>
                  <a:schemeClr val="bg1"/>
                </a:solidFill>
                <a:latin typeface="Franklin Gothic Medium" panose="020B0603020102020204" pitchFamily="34" charset="0"/>
              </a:rPr>
              <a:t>- </a:t>
            </a:r>
            <a:r>
              <a:rPr lang="en-US" sz="2000">
                <a:effectLst/>
                <a:latin typeface="Franklin Gothic Medium" panose="020B0603020102020204" pitchFamily="34" charset="0"/>
              </a:rPr>
              <a:t>Explore programs, meet other travelers</a:t>
            </a:r>
            <a:r>
              <a:rPr lang="en-US" sz="2000">
                <a:latin typeface="Franklin Gothic Medium" panose="020B0603020102020204" pitchFamily="34" charset="0"/>
              </a:rPr>
              <a:t> and </a:t>
            </a:r>
            <a:r>
              <a:rPr lang="en-US" sz="2000">
                <a:effectLst/>
                <a:latin typeface="Franklin Gothic Medium" panose="020B0603020102020204" pitchFamily="34" charset="0"/>
              </a:rPr>
              <a:t>check out </a:t>
            </a:r>
            <a:r>
              <a:rPr lang="en-US" sz="2000">
                <a:latin typeface="Franklin Gothic Medium" panose="020B0603020102020204" pitchFamily="34" charset="0"/>
              </a:rPr>
              <a:t>the </a:t>
            </a:r>
            <a:r>
              <a:rPr lang="en-US" sz="2000">
                <a:effectLst/>
                <a:latin typeface="Franklin Gothic Medium" panose="020B0603020102020204" pitchFamily="34" charset="0"/>
              </a:rPr>
              <a:t>2027 travel schedule — </a:t>
            </a:r>
            <a:r>
              <a:rPr lang="en-US" sz="2000" b="1" u="sng">
                <a:solidFill>
                  <a:srgbClr val="0070C0"/>
                </a:solidFill>
                <a:effectLst/>
                <a:latin typeface="Franklin Gothic Medium" panose="020B0603020102020204" pitchFamily="34" charset="0"/>
                <a:hlinkClick r:id="rId5" tooltip="https://nam11.safelinks.protection.outlook.com/?url=https%3a%2f%2fclick.deliver.purdue.edu%2f%3fqs%3dabb7inyiojesimqiojq4ndd9aaoaaaaaaavcpzkjbnragiyvarkt8f93gzqa15cdcsczectm-lhtdhpvdvfs9u2rcvqccl-mbc15yk1soogkfwvs6qite0brtz2aswax1umh_qa&amp;data=05%7c02%7ctjfoley%40purdueforlife.org%7cba633e5cffe0480befb908de9ae6a5ad%7ce25b40edf9c844b99420fe1c86641854%7c0%7c0%7c639118512580010829%7cunknown%7ctwfpbgzsb3d8eyjfbxb0eu1hcgkionrydwusilyioiiwljaumdawmcisilaioijxaw4zmiisikfoijoitwfpbcisilduijoyfq%3d%3d%7c0%7c%7c%7c&amp;sdata=u9xtj2uc%2fim09wcqeg%2bbqr7irfcvtopp7b9g5%2bxugts%3d&amp;reserved=0">
                  <a:extLst>
                    <a:ext uri="{A12FA001-AC4F-418D-AE19-62706E023703}">
                      <ahyp:hlinkClr xmlns:ahyp="http://schemas.microsoft.com/office/drawing/2018/hyperlinkcolor" val="tx"/>
                    </a:ext>
                  </a:extLst>
                </a:hlinkClick>
              </a:rPr>
              <a:t>Learn more and register here</a:t>
            </a:r>
            <a:r>
              <a:rPr lang="en-US" sz="2000">
                <a:effectLst/>
                <a:latin typeface="Franklin Gothic Medium" panose="020B0603020102020204" pitchFamily="34" charset="0"/>
              </a:rPr>
              <a:t>.</a:t>
            </a:r>
          </a:p>
          <a:p>
            <a:pPr marL="342900" indent="-342900">
              <a:buFont typeface="Arial" panose="020B0604020202020204" pitchFamily="34" charset="0"/>
              <a:buChar char="•"/>
            </a:pPr>
            <a:r>
              <a:rPr lang="en-US" sz="2000" b="1">
                <a:solidFill>
                  <a:schemeClr val="bg1"/>
                </a:solidFill>
                <a:latin typeface="Franklin Gothic Medium" panose="020B0603020102020204" pitchFamily="34" charset="0"/>
              </a:rPr>
              <a:t>Purdue Women’s Conference, June 24-25 – </a:t>
            </a:r>
            <a:r>
              <a:rPr lang="en-US" sz="2000" b="1">
                <a:solidFill>
                  <a:srgbClr val="0070C0"/>
                </a:solidFill>
                <a:latin typeface="Franklin Gothic Medium" panose="020B0603020102020204" pitchFamily="34" charset="0"/>
                <a:hlinkClick r:id="rId6">
                  <a:extLst>
                    <a:ext uri="{A12FA001-AC4F-418D-AE19-62706E023703}">
                      <ahyp:hlinkClr xmlns:ahyp="http://schemas.microsoft.com/office/drawing/2018/hyperlinkcolor" val="tx"/>
                    </a:ext>
                  </a:extLst>
                </a:hlinkClick>
              </a:rPr>
              <a:t>Register Here </a:t>
            </a:r>
            <a:endParaRPr lang="en-US" sz="2000" b="1">
              <a:solidFill>
                <a:srgbClr val="0070C0"/>
              </a:solidFill>
              <a:latin typeface="Franklin Gothic Medium" panose="020B0603020102020204" pitchFamily="34" charset="0"/>
            </a:endParaRPr>
          </a:p>
          <a:p>
            <a:endParaRPr lang="en-US" sz="2000" b="1">
              <a:solidFill>
                <a:srgbClr val="0070C0"/>
              </a:solidFill>
              <a:latin typeface="Franklin Gothic Medium" panose="020B0603020102020204" pitchFamily="34" charset="0"/>
            </a:endParaRPr>
          </a:p>
          <a:p>
            <a:r>
              <a:rPr lang="en-US" sz="2000" b="1">
                <a:latin typeface="Franklin Gothic Medium" panose="020B0603020102020204" pitchFamily="34" charset="0"/>
              </a:rPr>
              <a:t>Purdue Travel – Annual Young Alumni Trips </a:t>
            </a:r>
          </a:p>
          <a:p>
            <a:r>
              <a:rPr lang="en-US" sz="2000">
                <a:effectLst/>
                <a:latin typeface="Franklin Gothic Medium" panose="020B0603020102020204" pitchFamily="34" charset="0"/>
                <a:ea typeface="Times New Roman" panose="02020603050405020304" pitchFamily="18" charset="0"/>
                <a:cs typeface="Aptos" panose="020B0004020202020204" pitchFamily="34" charset="0"/>
              </a:rPr>
              <a:t> August 8-16, 2026 - Flavors of Ireland - </a:t>
            </a:r>
            <a:r>
              <a:rPr lang="en-US" sz="2000" u="sng">
                <a:effectLst/>
                <a:latin typeface="Franklin Gothic Medium" panose="020B0603020102020204" pitchFamily="34" charset="0"/>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rPr>
              <a:t>https://www.aesu.com/trip/26irw-purdue/</a:t>
            </a:r>
            <a:endParaRPr lang="en-US" sz="2000">
              <a:effectLst/>
              <a:latin typeface="Franklin Gothic Medium" panose="020B0603020102020204" pitchFamily="34" charset="0"/>
              <a:ea typeface="Aptos" panose="020B0004020202020204" pitchFamily="34" charset="0"/>
              <a:cs typeface="Aptos" panose="020B0004020202020204" pitchFamily="34" charset="0"/>
            </a:endParaRPr>
          </a:p>
          <a:p>
            <a:pPr marL="0" marR="0">
              <a:buNone/>
            </a:pPr>
            <a:r>
              <a:rPr lang="en-US" sz="2000">
                <a:effectLst/>
                <a:latin typeface="Franklin Gothic Medium" panose="020B0603020102020204" pitchFamily="34" charset="0"/>
                <a:ea typeface="Times New Roman" panose="02020603050405020304" pitchFamily="18" charset="0"/>
                <a:cs typeface="Aptos" panose="020B0004020202020204" pitchFamily="34" charset="0"/>
              </a:rPr>
              <a:t> July 3-10, 2027 - Treasures of Scotland - </a:t>
            </a:r>
            <a:r>
              <a:rPr lang="en-US" sz="2000" u="sng">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8">
                  <a:extLst>
                    <a:ext uri="{A12FA001-AC4F-418D-AE19-62706E023703}">
                      <ahyp:hlinkClr xmlns:ahyp="http://schemas.microsoft.com/office/drawing/2018/hyperlinkcolor" val="tx"/>
                    </a:ext>
                  </a:extLst>
                </a:hlinkClick>
              </a:rPr>
              <a:t>https</a:t>
            </a:r>
            <a:r>
              <a:rPr lang="en-US" sz="2000" u="sng">
                <a:effectLst/>
                <a:latin typeface="Franklin Gothic Medium" panose="020B0603020102020204" pitchFamily="34" charset="0"/>
                <a:ea typeface="Times New Roman" panose="02020603050405020304" pitchFamily="18" charset="0"/>
                <a:cs typeface="Aptos" panose="020B0004020202020204" pitchFamily="34" charset="0"/>
                <a:hlinkClick r:id="rId8">
                  <a:extLst>
                    <a:ext uri="{A12FA001-AC4F-418D-AE19-62706E023703}">
                      <ahyp:hlinkClr xmlns:ahyp="http://schemas.microsoft.com/office/drawing/2018/hyperlinkcolor" val="tx"/>
                    </a:ext>
                  </a:extLst>
                </a:hlinkClick>
              </a:rPr>
              <a:t>://www.aesu.com/trip/27sct-purdue/</a:t>
            </a:r>
            <a:endParaRPr lang="en-US" sz="2000">
              <a:effectLst/>
              <a:latin typeface="Franklin Gothic Medium" panose="020B06030201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endParaRPr lang="en-US" sz="1800">
              <a:solidFill>
                <a:schemeClr val="bg1"/>
              </a:solidFill>
              <a:latin typeface="Franklin Gothic Medium" panose="020B0603020102020204" pitchFamily="34" charset="0"/>
            </a:endParaRPr>
          </a:p>
          <a:p>
            <a:pPr>
              <a:defRPr/>
            </a:pPr>
            <a:endParaRPr lang="en-US" sz="1400" b="1">
              <a:latin typeface="Franklin Gothic Medium" panose="020B0603020102020204" pitchFamily="34" charset="0"/>
            </a:endParaRPr>
          </a:p>
          <a:p>
            <a:pPr marL="0" indent="0">
              <a:buNone/>
              <a:defRPr/>
            </a:pPr>
            <a:endParaRPr lang="en-US" sz="1400" b="1">
              <a:latin typeface="Franklin Gothic Medium" panose="020B0603020102020204" pitchFamily="34" charset="0"/>
            </a:endParaRPr>
          </a:p>
        </p:txBody>
      </p:sp>
      <p:pic>
        <p:nvPicPr>
          <p:cNvPr id="9" name="Picture 8">
            <a:extLst>
              <a:ext uri="{FF2B5EF4-FFF2-40B4-BE49-F238E27FC236}">
                <a16:creationId xmlns:a16="http://schemas.microsoft.com/office/drawing/2014/main" id="{F6412BBC-7A74-FB34-B187-C8A80F570C70}"/>
              </a:ext>
            </a:extLst>
          </p:cNvPr>
          <p:cNvPicPr>
            <a:picLocks noChangeAspect="1"/>
          </p:cNvPicPr>
          <p:nvPr/>
        </p:nvPicPr>
        <p:blipFill>
          <a:blip r:embed="rId9"/>
          <a:stretch>
            <a:fillRect/>
          </a:stretch>
        </p:blipFill>
        <p:spPr>
          <a:xfrm>
            <a:off x="8288619" y="1018023"/>
            <a:ext cx="2364141" cy="2179322"/>
          </a:xfrm>
          <a:prstGeom prst="rect">
            <a:avLst/>
          </a:prstGeom>
        </p:spPr>
      </p:pic>
    </p:spTree>
    <p:extLst>
      <p:ext uri="{BB962C8B-B14F-4D97-AF65-F5344CB8AC3E}">
        <p14:creationId xmlns:p14="http://schemas.microsoft.com/office/powerpoint/2010/main" val="2528861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2468-BDD4-390E-CE19-689C42CBC721}"/>
              </a:ext>
            </a:extLst>
          </p:cNvPr>
          <p:cNvSpPr>
            <a:spLocks noGrp="1"/>
          </p:cNvSpPr>
          <p:nvPr>
            <p:ph type="title"/>
          </p:nvPr>
        </p:nvSpPr>
        <p:spPr/>
        <p:txBody>
          <a:bodyPr/>
          <a:lstStyle/>
          <a:p>
            <a:r>
              <a:rPr lang="en-US"/>
              <a:t>Lifelong Learning Offerings</a:t>
            </a:r>
          </a:p>
        </p:txBody>
      </p:sp>
      <p:sp>
        <p:nvSpPr>
          <p:cNvPr id="3" name="Text Placeholder 2">
            <a:extLst>
              <a:ext uri="{FF2B5EF4-FFF2-40B4-BE49-F238E27FC236}">
                <a16:creationId xmlns:a16="http://schemas.microsoft.com/office/drawing/2014/main" id="{5B0BC9E8-B46B-3180-A3D8-85803CA4F77E}"/>
              </a:ext>
            </a:extLst>
          </p:cNvPr>
          <p:cNvSpPr>
            <a:spLocks noGrp="1"/>
          </p:cNvSpPr>
          <p:nvPr>
            <p:ph type="body" sz="quarter" idx="10"/>
          </p:nvPr>
        </p:nvSpPr>
        <p:spPr>
          <a:xfrm>
            <a:off x="1023256" y="3204368"/>
            <a:ext cx="9035143" cy="592834"/>
          </a:xfrm>
        </p:spPr>
        <p:txBody>
          <a:bodyPr/>
          <a:lstStyle/>
          <a:p>
            <a:r>
              <a:rPr lang="en-US" sz="3600"/>
              <a:t>Featuring: Leslie Fernung </a:t>
            </a:r>
          </a:p>
          <a:p>
            <a:r>
              <a:rPr lang="en-US" sz="3600"/>
              <a:t>Sr. Director, Lifelong Learning</a:t>
            </a:r>
          </a:p>
        </p:txBody>
      </p:sp>
      <p:sp>
        <p:nvSpPr>
          <p:cNvPr id="5" name="Slide Number Placeholder 4">
            <a:extLst>
              <a:ext uri="{FF2B5EF4-FFF2-40B4-BE49-F238E27FC236}">
                <a16:creationId xmlns:a16="http://schemas.microsoft.com/office/drawing/2014/main" id="{25608875-EAF4-D499-E11C-2E36A2364CBC}"/>
              </a:ext>
            </a:extLst>
          </p:cNvPr>
          <p:cNvSpPr>
            <a:spLocks noGrp="1"/>
          </p:cNvSpPr>
          <p:nvPr>
            <p:ph type="sldNum" sz="quarter" idx="12"/>
          </p:nvPr>
        </p:nvSpPr>
        <p:spPr/>
        <p:txBody>
          <a:bodyPr/>
          <a:lstStyle/>
          <a:p>
            <a:fld id="{F994776A-187E-9540-9EA4-8D5781AB769D}" type="slidenum">
              <a:rPr lang="en-US" smtClean="0"/>
              <a:pPr/>
              <a:t>7</a:t>
            </a:fld>
            <a:endParaRPr lang="en-US"/>
          </a:p>
        </p:txBody>
      </p:sp>
    </p:spTree>
    <p:extLst>
      <p:ext uri="{BB962C8B-B14F-4D97-AF65-F5344CB8AC3E}">
        <p14:creationId xmlns:p14="http://schemas.microsoft.com/office/powerpoint/2010/main" val="857568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A8E77-CBEF-92B9-C5E0-AA6B52D51877}"/>
              </a:ext>
            </a:extLst>
          </p:cNvPr>
          <p:cNvSpPr>
            <a:spLocks noGrp="1"/>
          </p:cNvSpPr>
          <p:nvPr>
            <p:ph type="title"/>
          </p:nvPr>
        </p:nvSpPr>
        <p:spPr>
          <a:xfrm>
            <a:off x="635819" y="555059"/>
            <a:ext cx="3932237" cy="938230"/>
          </a:xfrm>
        </p:spPr>
        <p:txBody>
          <a:bodyPr>
            <a:normAutofit fontScale="90000"/>
          </a:bodyPr>
          <a:lstStyle/>
          <a:p>
            <a:r>
              <a:rPr lang="en-US"/>
              <a:t>Visit the </a:t>
            </a:r>
            <a:r>
              <a:rPr lang="en-US">
                <a:solidFill>
                  <a:srgbClr val="00B0F0"/>
                </a:solidFill>
                <a:hlinkClick r:id="rId2">
                  <a:extLst>
                    <a:ext uri="{A12FA001-AC4F-418D-AE19-62706E023703}">
                      <ahyp:hlinkClr xmlns:ahyp="http://schemas.microsoft.com/office/drawing/2018/hyperlinkcolor" val="tx"/>
                    </a:ext>
                  </a:extLst>
                </a:hlinkClick>
              </a:rPr>
              <a:t>Lifelong Learning</a:t>
            </a:r>
            <a:r>
              <a:rPr lang="en-US">
                <a:solidFill>
                  <a:srgbClr val="00B0F0"/>
                </a:solidFill>
              </a:rPr>
              <a:t> </a:t>
            </a:r>
            <a:r>
              <a:rPr lang="en-US"/>
              <a:t>Page</a:t>
            </a:r>
          </a:p>
        </p:txBody>
      </p:sp>
      <p:sp>
        <p:nvSpPr>
          <p:cNvPr id="4" name="Text Placeholder 3">
            <a:extLst>
              <a:ext uri="{FF2B5EF4-FFF2-40B4-BE49-F238E27FC236}">
                <a16:creationId xmlns:a16="http://schemas.microsoft.com/office/drawing/2014/main" id="{57ACEB18-038A-E821-7C90-9DF1C227C1C3}"/>
              </a:ext>
            </a:extLst>
          </p:cNvPr>
          <p:cNvSpPr>
            <a:spLocks noGrp="1"/>
          </p:cNvSpPr>
          <p:nvPr>
            <p:ph type="body" sz="half" idx="2"/>
          </p:nvPr>
        </p:nvSpPr>
        <p:spPr>
          <a:xfrm>
            <a:off x="7135586" y="555059"/>
            <a:ext cx="4420597" cy="5306898"/>
          </a:xfrm>
        </p:spPr>
        <p:txBody>
          <a:bodyPr>
            <a:normAutofit fontScale="92500" lnSpcReduction="10000"/>
          </a:bodyPr>
          <a:lstStyle/>
          <a:p>
            <a:pPr marL="571500" indent="-571500">
              <a:buFont typeface="Arial" panose="020B0604020202020204" pitchFamily="34" charset="0"/>
              <a:buChar char="•"/>
            </a:pPr>
            <a:r>
              <a:rPr lang="en-US" sz="2400" b="1" i="0">
                <a:solidFill>
                  <a:schemeClr val="tx1"/>
                </a:solidFill>
                <a:effectLst/>
                <a:latin typeface="+mj-lt"/>
                <a:hlinkClick r:id="rId3">
                  <a:extLst>
                    <a:ext uri="{A12FA001-AC4F-418D-AE19-62706E023703}">
                      <ahyp:hlinkClr xmlns:ahyp="http://schemas.microsoft.com/office/drawing/2018/hyperlinkcolor" val="tx"/>
                    </a:ext>
                  </a:extLst>
                </a:hlinkClick>
              </a:rPr>
              <a:t>Purdue expands lifelong learning portfolio to 50 free online courses for alumni</a:t>
            </a:r>
            <a:endParaRPr lang="en-US" sz="2400" b="1" i="0">
              <a:solidFill>
                <a:schemeClr val="tx1"/>
              </a:solidFill>
              <a:effectLst/>
              <a:latin typeface="+mj-lt"/>
            </a:endParaRPr>
          </a:p>
          <a:p>
            <a:endParaRPr lang="en-US" sz="2400">
              <a:solidFill>
                <a:schemeClr val="tx1"/>
              </a:solidFill>
              <a:latin typeface="+mj-lt"/>
            </a:endParaRPr>
          </a:p>
          <a:p>
            <a:pPr lvl="1"/>
            <a:r>
              <a:rPr lang="en-US" sz="2400" b="0" i="0">
                <a:solidFill>
                  <a:srgbClr val="000000"/>
                </a:solidFill>
                <a:effectLst/>
                <a:latin typeface="+mj-lt"/>
              </a:rPr>
              <a:t>Growth reflects the expanding scope of skills required in today’s economy: from AI and technology to business essentials and urban agriculture</a:t>
            </a:r>
          </a:p>
          <a:p>
            <a:pPr marL="457200" indent="-457200">
              <a:buFont typeface="Arial" panose="020B0604020202020204" pitchFamily="34" charset="0"/>
              <a:buChar char="•"/>
            </a:pPr>
            <a:endParaRPr lang="en-US" sz="2400" i="0">
              <a:solidFill>
                <a:schemeClr val="tx1"/>
              </a:solidFill>
              <a:effectLst/>
              <a:latin typeface="+mj-lt"/>
            </a:endParaRPr>
          </a:p>
          <a:p>
            <a:pPr marL="457200" indent="-457200">
              <a:buFont typeface="Arial" panose="020B0604020202020204" pitchFamily="34" charset="0"/>
              <a:buChar char="•"/>
            </a:pPr>
            <a:r>
              <a:rPr lang="en-US" sz="2400" b="1" i="0" u="sng">
                <a:solidFill>
                  <a:srgbClr val="8E6F3E"/>
                </a:solidFill>
                <a:effectLst/>
                <a:latin typeface="+mj-lt"/>
                <a:hlinkClick r:id="rId4"/>
              </a:rPr>
              <a:t>Google Career Certificate</a:t>
            </a:r>
            <a:endParaRPr lang="en-US" sz="2400" b="1" i="0" u="sng">
              <a:solidFill>
                <a:srgbClr val="8E6F3E"/>
              </a:solidFill>
              <a:effectLst/>
              <a:latin typeface="+mj-lt"/>
            </a:endParaRPr>
          </a:p>
          <a:p>
            <a:pPr marL="457200" indent="-457200">
              <a:buFont typeface="Arial" panose="020B0604020202020204" pitchFamily="34" charset="0"/>
              <a:buChar char="•"/>
            </a:pPr>
            <a:endParaRPr lang="en-US" sz="2400" i="0">
              <a:solidFill>
                <a:schemeClr val="tx1"/>
              </a:solidFill>
              <a:effectLst/>
              <a:latin typeface="+mj-lt"/>
            </a:endParaRPr>
          </a:p>
          <a:p>
            <a:pPr marL="457200" indent="-457200">
              <a:buFont typeface="Arial" panose="020B0604020202020204" pitchFamily="34" charset="0"/>
              <a:buChar char="•"/>
            </a:pPr>
            <a:r>
              <a:rPr lang="en-US" sz="2400" b="1" i="0" u="sng">
                <a:solidFill>
                  <a:srgbClr val="8E6F3E"/>
                </a:solidFill>
                <a:effectLst/>
                <a:latin typeface="+mj-lt"/>
                <a:hlinkClick r:id="rId5"/>
              </a:rPr>
              <a:t>Purdue University Online YouTube channel</a:t>
            </a:r>
            <a:r>
              <a:rPr lang="en-US" sz="2400" b="0" i="0">
                <a:solidFill>
                  <a:srgbClr val="000000"/>
                </a:solidFill>
                <a:effectLst/>
                <a:latin typeface="+mj-lt"/>
              </a:rPr>
              <a:t> </a:t>
            </a:r>
            <a:endParaRPr lang="en-US" sz="2000">
              <a:solidFill>
                <a:schemeClr val="tx1"/>
              </a:solidFill>
              <a:latin typeface="+mj-lt"/>
            </a:endParaRPr>
          </a:p>
        </p:txBody>
      </p:sp>
      <p:sp>
        <p:nvSpPr>
          <p:cNvPr id="5" name="Slide Number Placeholder 4">
            <a:extLst>
              <a:ext uri="{FF2B5EF4-FFF2-40B4-BE49-F238E27FC236}">
                <a16:creationId xmlns:a16="http://schemas.microsoft.com/office/drawing/2014/main" id="{4488B06F-6332-C992-8498-48C637EA9872}"/>
              </a:ext>
            </a:extLst>
          </p:cNvPr>
          <p:cNvSpPr>
            <a:spLocks noGrp="1"/>
          </p:cNvSpPr>
          <p:nvPr>
            <p:ph type="sldNum" sz="quarter" idx="12"/>
          </p:nvPr>
        </p:nvSpPr>
        <p:spPr/>
        <p:txBody>
          <a:bodyPr/>
          <a:lstStyle/>
          <a:p>
            <a:fld id="{F994776A-187E-9540-9EA4-8D5781AB769D}" type="slidenum">
              <a:rPr lang="en-US" smtClean="0"/>
              <a:pPr/>
              <a:t>8</a:t>
            </a:fld>
            <a:endParaRPr lang="en-US"/>
          </a:p>
        </p:txBody>
      </p:sp>
      <p:pic>
        <p:nvPicPr>
          <p:cNvPr id="7" name="Picture 6">
            <a:extLst>
              <a:ext uri="{FF2B5EF4-FFF2-40B4-BE49-F238E27FC236}">
                <a16:creationId xmlns:a16="http://schemas.microsoft.com/office/drawing/2014/main" id="{73609B92-FD61-E072-2126-664DBC1EBB8F}"/>
              </a:ext>
            </a:extLst>
          </p:cNvPr>
          <p:cNvPicPr>
            <a:picLocks noChangeAspect="1"/>
          </p:cNvPicPr>
          <p:nvPr/>
        </p:nvPicPr>
        <p:blipFill>
          <a:blip r:embed="rId6"/>
          <a:stretch>
            <a:fillRect/>
          </a:stretch>
        </p:blipFill>
        <p:spPr>
          <a:xfrm>
            <a:off x="332357" y="1894698"/>
            <a:ext cx="5240745" cy="3003874"/>
          </a:xfrm>
          <a:prstGeom prst="rect">
            <a:avLst/>
          </a:prstGeom>
        </p:spPr>
      </p:pic>
    </p:spTree>
    <p:extLst>
      <p:ext uri="{BB962C8B-B14F-4D97-AF65-F5344CB8AC3E}">
        <p14:creationId xmlns:p14="http://schemas.microsoft.com/office/powerpoint/2010/main" val="424728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984D5-C955-F8C6-74FA-AD0647513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BD8C9-A78B-85D7-956D-454747D11802}"/>
              </a:ext>
            </a:extLst>
          </p:cNvPr>
          <p:cNvSpPr>
            <a:spLocks noGrp="1"/>
          </p:cNvSpPr>
          <p:nvPr>
            <p:ph type="title"/>
          </p:nvPr>
        </p:nvSpPr>
        <p:spPr/>
        <p:txBody>
          <a:bodyPr/>
          <a:lstStyle/>
          <a:p>
            <a:r>
              <a:rPr lang="en-US"/>
              <a:t>Student Pathways to Clubs </a:t>
            </a:r>
          </a:p>
        </p:txBody>
      </p:sp>
      <p:sp>
        <p:nvSpPr>
          <p:cNvPr id="3" name="Text Placeholder 2">
            <a:extLst>
              <a:ext uri="{FF2B5EF4-FFF2-40B4-BE49-F238E27FC236}">
                <a16:creationId xmlns:a16="http://schemas.microsoft.com/office/drawing/2014/main" id="{E30BD5D4-1838-6C22-77E4-7F6A36220832}"/>
              </a:ext>
            </a:extLst>
          </p:cNvPr>
          <p:cNvSpPr>
            <a:spLocks noGrp="1"/>
          </p:cNvSpPr>
          <p:nvPr>
            <p:ph type="body" sz="quarter" idx="10"/>
          </p:nvPr>
        </p:nvSpPr>
        <p:spPr>
          <a:xfrm>
            <a:off x="1023257" y="3204368"/>
            <a:ext cx="7763458" cy="449263"/>
          </a:xfrm>
        </p:spPr>
        <p:txBody>
          <a:bodyPr vert="horz" lIns="91440" tIns="45720" rIns="91440" bIns="45720" rtlCol="0" anchor="t">
            <a:noAutofit/>
          </a:bodyPr>
          <a:lstStyle/>
          <a:p>
            <a:r>
              <a:rPr lang="en-US" sz="3600">
                <a:latin typeface="Acumin Pro Semibold"/>
              </a:rPr>
              <a:t>Carol Smith  Director, Student Engagement &amp; Welcome Center</a:t>
            </a:r>
          </a:p>
          <a:p>
            <a:r>
              <a:rPr lang="en-US" sz="3600">
                <a:latin typeface="Acumin Pro Semibold"/>
              </a:rPr>
              <a:t>Bennett Coffey PASE VP, Engagement &amp; Volunteerism</a:t>
            </a:r>
          </a:p>
        </p:txBody>
      </p:sp>
      <p:sp>
        <p:nvSpPr>
          <p:cNvPr id="5" name="Slide Number Placeholder 4">
            <a:extLst>
              <a:ext uri="{FF2B5EF4-FFF2-40B4-BE49-F238E27FC236}">
                <a16:creationId xmlns:a16="http://schemas.microsoft.com/office/drawing/2014/main" id="{4E1BA785-98E6-8705-69DC-DB1BF539B685}"/>
              </a:ext>
            </a:extLst>
          </p:cNvPr>
          <p:cNvSpPr>
            <a:spLocks noGrp="1"/>
          </p:cNvSpPr>
          <p:nvPr>
            <p:ph type="sldNum" sz="quarter" idx="12"/>
          </p:nvPr>
        </p:nvSpPr>
        <p:spPr/>
        <p:txBody>
          <a:bodyPr/>
          <a:lstStyle/>
          <a:p>
            <a:fld id="{F994776A-187E-9540-9EA4-8D5781AB769D}" type="slidenum">
              <a:rPr lang="en-US" smtClean="0"/>
              <a:pPr/>
              <a:t>9</a:t>
            </a:fld>
            <a:endParaRPr lang="en-US"/>
          </a:p>
        </p:txBody>
      </p:sp>
    </p:spTree>
    <p:extLst>
      <p:ext uri="{BB962C8B-B14F-4D97-AF65-F5344CB8AC3E}">
        <p14:creationId xmlns:p14="http://schemas.microsoft.com/office/powerpoint/2010/main" val="613737000"/>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_PFLTemplate_Gold_Theme_Wide_Screen_2" id="{D5E235E7-3F6B-4949-9012-0FBD8517B327}" vid="{D11C999C-97F8-F148-8B0C-0F7EED92053B}"/>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42A0BAF653A6458670ADA7D0EFF580" ma:contentTypeVersion="18" ma:contentTypeDescription="Create a new document." ma:contentTypeScope="" ma:versionID="93806a143398a6ba00c5e0d6e4fc5ba8">
  <xsd:schema xmlns:xsd="http://www.w3.org/2001/XMLSchema" xmlns:xs="http://www.w3.org/2001/XMLSchema" xmlns:p="http://schemas.microsoft.com/office/2006/metadata/properties" xmlns:ns2="9ee23173-6c34-4c26-8384-77e79a881b0b" xmlns:ns3="05e73b2c-bcaa-4cef-b08a-343e37c86aee" targetNamespace="http://schemas.microsoft.com/office/2006/metadata/properties" ma:root="true" ma:fieldsID="eddb8f89f668abbb3fabe1d09deb910b" ns2:_="" ns3:_="">
    <xsd:import namespace="9ee23173-6c34-4c26-8384-77e79a881b0b"/>
    <xsd:import namespace="05e73b2c-bcaa-4cef-b08a-343e37c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23173-6c34-4c26-8384-77e79a881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4a4b8-6fea-4d1a-924e-9dd2b58c39a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3b2c-bcaa-4cef-b08a-343e37c86a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87b51d-4713-4c82-bdb9-21381baabedf}" ma:internalName="TaxCatchAll" ma:showField="CatchAllData" ma:web="05e73b2c-bcaa-4cef-b08a-343e37c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5e73b2c-bcaa-4cef-b08a-343e37c86aee" xsi:nil="true"/>
    <lcf76f155ced4ddcb4097134ff3c332f xmlns="9ee23173-6c34-4c26-8384-77e79a881b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54AA16-3579-4510-8621-E80E681EDEC2}">
  <ds:schemaRefs>
    <ds:schemaRef ds:uri="http://schemas.microsoft.com/sharepoint/v3/contenttype/forms"/>
  </ds:schemaRefs>
</ds:datastoreItem>
</file>

<file path=customXml/itemProps2.xml><?xml version="1.0" encoding="utf-8"?>
<ds:datastoreItem xmlns:ds="http://schemas.openxmlformats.org/officeDocument/2006/customXml" ds:itemID="{5870CC0F-D377-4650-B52D-B351BCFD0078}">
  <ds:schemaRefs>
    <ds:schemaRef ds:uri="05e73b2c-bcaa-4cef-b08a-343e37c86aee"/>
    <ds:schemaRef ds:uri="9ee23173-6c34-4c26-8384-77e79a881b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B3AD5B-53A0-4F65-8785-4A5F521C1B45}">
  <ds:schemaRefs>
    <ds:schemaRef ds:uri="http://schemas.microsoft.com/office/2006/documentManagement/types"/>
    <ds:schemaRef ds:uri="9ee23173-6c34-4c26-8384-77e79a881b0b"/>
    <ds:schemaRef ds:uri="05e73b2c-bcaa-4cef-b08a-343e37c86aee"/>
    <ds:schemaRef ds:uri="http://schemas.microsoft.com/office/2006/metadata/propertie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20_PFLTemplate_Gold_Theme_Wide_Ratio</Template>
  <TotalTime>0</TotalTime>
  <Words>3871</Words>
  <Application>Microsoft Office PowerPoint</Application>
  <PresentationFormat>Widescreen</PresentationFormat>
  <Paragraphs>549</Paragraphs>
  <Slides>41</Slides>
  <Notes>26</Notes>
  <HiddenSlides>0</HiddenSlides>
  <MMClips>0</MMClips>
  <ScaleCrop>false</ScaleCrop>
  <HeadingPairs>
    <vt:vector size="6" baseType="variant">
      <vt:variant>
        <vt:lpstr>Fonts Used</vt:lpstr>
      </vt:variant>
      <vt:variant>
        <vt:i4>30</vt:i4>
      </vt:variant>
      <vt:variant>
        <vt:lpstr>Theme</vt:lpstr>
      </vt:variant>
      <vt:variant>
        <vt:i4>2</vt:i4>
      </vt:variant>
      <vt:variant>
        <vt:lpstr>Slide Titles</vt:lpstr>
      </vt:variant>
      <vt:variant>
        <vt:i4>41</vt:i4>
      </vt:variant>
    </vt:vector>
  </HeadingPairs>
  <TitlesOfParts>
    <vt:vector size="73" baseType="lpstr">
      <vt:lpstr>Aptos</vt:lpstr>
      <vt:lpstr>Wingdings,Sans-Serif</vt:lpstr>
      <vt:lpstr>Wingdings</vt:lpstr>
      <vt:lpstr>Courier New</vt:lpstr>
      <vt:lpstr>Franklin Gothic Medium Cond</vt:lpstr>
      <vt:lpstr>United Sans Reg Medium</vt:lpstr>
      <vt:lpstr>Franklin Gothic</vt:lpstr>
      <vt:lpstr>Acumin Pro Medium</vt:lpstr>
      <vt:lpstr>Open Sauce Light</vt:lpstr>
      <vt:lpstr>Acumin Pro Semibold</vt:lpstr>
      <vt:lpstr>Open Sauce Bold</vt:lpstr>
      <vt:lpstr>Acumin Pro</vt:lpstr>
      <vt:lpstr>Acumin Pro SemiCondensed</vt:lpstr>
      <vt:lpstr>Calibri</vt:lpstr>
      <vt:lpstr>Arial</vt:lpstr>
      <vt:lpstr>acumin-pro</vt:lpstr>
      <vt:lpstr>Franklin Gothic Book</vt:lpstr>
      <vt:lpstr>Montserrat</vt:lpstr>
      <vt:lpstr>Symbol</vt:lpstr>
      <vt:lpstr>United Sans Cond Medium</vt:lpstr>
      <vt:lpstr>Acumin Pro Condensed Semibold</vt:lpstr>
      <vt:lpstr>United Sans Cd Md</vt:lpstr>
      <vt:lpstr>Acumin Pro ExtraCondensed</vt:lpstr>
      <vt:lpstr>-apple-system</vt:lpstr>
      <vt:lpstr>Courier New,monospace</vt:lpstr>
      <vt:lpstr>Open Sauce Semi-Bold</vt:lpstr>
      <vt:lpstr>Franklin Gothic Medium</vt:lpstr>
      <vt:lpstr>Open Sauce</vt:lpstr>
      <vt:lpstr>Montserrat Bold</vt:lpstr>
      <vt:lpstr>Calibri (MS) Italics</vt:lpstr>
      <vt:lpstr>Purdue1</vt:lpstr>
      <vt:lpstr>1_Office Theme</vt:lpstr>
      <vt:lpstr>Alumni Club Leaders Forum</vt:lpstr>
      <vt:lpstr>Purdue Alumni Clubs Forum</vt:lpstr>
      <vt:lpstr>Purdue Alumni Clubs Forum</vt:lpstr>
      <vt:lpstr>Purdue Alumni Clubs Forum</vt:lpstr>
      <vt:lpstr>Purdue Alumni Clubs Forum</vt:lpstr>
      <vt:lpstr>Purdue Alumni Clubs Forum</vt:lpstr>
      <vt:lpstr>Lifelong Learning Offerings</vt:lpstr>
      <vt:lpstr>Visit the Lifelong Learning Page</vt:lpstr>
      <vt:lpstr>Student Pathways to Clubs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Purdue Day of Giving (PDoG): Latest Updates  </vt:lpstr>
      <vt:lpstr>Purdue Day of Giving (PDoG) – Resources  </vt:lpstr>
      <vt:lpstr>Purdue Day of Giving (PDoG) – Resources  </vt:lpstr>
      <vt:lpstr>Purdue Day of Giving (PDoG) – Alumni Club Ambassadors – “Xtra Special Boilermakers” </vt:lpstr>
      <vt:lpstr>Purdue Day of Giving (PDoG) – Leadership Board </vt:lpstr>
      <vt:lpstr>Purdue Day of Giving (PDoG)</vt:lpstr>
      <vt:lpstr>Purdue Day of Giving (PDoG) </vt:lpstr>
      <vt:lpstr>PDoG – Check Handling Process </vt:lpstr>
      <vt:lpstr>Planning for ACES 2026 </vt:lpstr>
      <vt:lpstr>Advancing Club Engagement and Strategy (ACES) Conference - End of Summer 2026</vt:lpstr>
      <vt:lpstr>Scholarship Program  Results and Appreciation </vt:lpstr>
      <vt:lpstr>Alumni Clubs – Q3 Successes: Scholarships</vt:lpstr>
      <vt:lpstr>Event Planning May through Summer Ideas</vt:lpstr>
      <vt:lpstr>Let’s Finish the Year Strong with a Great Calendar of Events </vt:lpstr>
      <vt:lpstr>Reminders &amp; Updates:  Operations </vt:lpstr>
      <vt:lpstr>Operational Reminders &amp; Updates: </vt:lpstr>
      <vt:lpstr>Emergency &amp; After Hours Support </vt:lpstr>
      <vt:lpstr>Events &amp; Email Updates: </vt:lpstr>
      <vt:lpstr>Coming Up Next</vt:lpstr>
      <vt:lpstr> Alumni Clubs Team: Points of Contact and Areas of Support</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Alumni Clubs Forum</dc:title>
  <dc:creator>Cox, James M.</dc:creator>
  <cp:lastModifiedBy>Lutz, Ilenia H.</cp:lastModifiedBy>
  <cp:revision>1</cp:revision>
  <dcterms:created xsi:type="dcterms:W3CDTF">2023-07-19T02:26:01Z</dcterms:created>
  <dcterms:modified xsi:type="dcterms:W3CDTF">2026-05-01T17:45:53Z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0x0101002942A0BAF653A6458670ADA7D0EFF580</vt:lpwstr>
  </property>
  <property fmtid="{D5CDD505-2E9C-101B-9397-08002B2CF9AE}" pid="3" name="MediaServiceImageTags">
    <vt:lpwstr/>
  </property>
</Properties>
</file>