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ink/ink1.xml" ContentType="application/inkml+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Lst>
  <p:notesMasterIdLst>
    <p:notesMasterId r:id="rId30"/>
  </p:notesMasterIdLst>
  <p:handoutMasterIdLst>
    <p:handoutMasterId r:id="rId31"/>
  </p:handoutMasterIdLst>
  <p:sldIdLst>
    <p:sldId id="8897" r:id="rId5"/>
    <p:sldId id="2147376062" r:id="rId6"/>
    <p:sldId id="2147376053" r:id="rId7"/>
    <p:sldId id="266" r:id="rId8"/>
    <p:sldId id="2147376046" r:id="rId9"/>
    <p:sldId id="8857" r:id="rId10"/>
    <p:sldId id="8901" r:id="rId11"/>
    <p:sldId id="8908" r:id="rId12"/>
    <p:sldId id="2147376054" r:id="rId13"/>
    <p:sldId id="2147376056" r:id="rId14"/>
    <p:sldId id="8910" r:id="rId15"/>
    <p:sldId id="2147376051" r:id="rId16"/>
    <p:sldId id="8906" r:id="rId17"/>
    <p:sldId id="8907" r:id="rId18"/>
    <p:sldId id="2147376052" r:id="rId19"/>
    <p:sldId id="2147376063" r:id="rId20"/>
    <p:sldId id="8913" r:id="rId21"/>
    <p:sldId id="8601" r:id="rId22"/>
    <p:sldId id="2147376061" r:id="rId23"/>
    <p:sldId id="2147376059" r:id="rId24"/>
    <p:sldId id="2147376057" r:id="rId25"/>
    <p:sldId id="2147376060" r:id="rId26"/>
    <p:sldId id="2147376058" r:id="rId27"/>
    <p:sldId id="2147376064" r:id="rId28"/>
    <p:sldId id="262" r:id="rId29"/>
  </p:sldIdLst>
  <p:sldSz cx="12192000" cy="6858000"/>
  <p:notesSz cx="7010400" cy="9296400"/>
  <p:embeddedFontLst>
    <p:embeddedFont>
      <p:font typeface="Acumin Pro" panose="020B0604020202020204" charset="0"/>
      <p:regular r:id="rId32"/>
      <p:bold r:id="rId33"/>
      <p:italic r:id="rId34"/>
      <p:boldItalic r:id="rId35"/>
    </p:embeddedFont>
    <p:embeddedFont>
      <p:font typeface="Acumin Pro ExtraCondensed" panose="020B0604020202020204" charset="0"/>
      <p:regular r:id="rId36"/>
      <p:bold r:id="rId37"/>
      <p:italic r:id="rId38"/>
      <p:boldItalic r:id="rId39"/>
    </p:embeddedFont>
    <p:embeddedFont>
      <p:font typeface="Acumin Pro Medium" panose="020B0604020202020204" charset="0"/>
      <p:regular r:id="rId40"/>
      <p:bold r:id="rId41"/>
      <p:italic r:id="rId42"/>
      <p:boldItalic r:id="rId43"/>
    </p:embeddedFont>
    <p:embeddedFont>
      <p:font typeface="Acumin Pro SemiCondensed" panose="020B0604020202020204" charset="0"/>
      <p:regular r:id="rId44"/>
      <p:bold r:id="rId45"/>
      <p:italic r:id="rId46"/>
      <p:boldItalic r:id="rId47"/>
    </p:embeddedFont>
    <p:embeddedFont>
      <p:font typeface="Franklin Gothic Heavy" panose="020B0903020102020204" pitchFamily="34" charset="0"/>
      <p:regular r:id="rId48"/>
      <p:italic r:id="rId49"/>
    </p:embeddedFont>
    <p:embeddedFont>
      <p:font typeface="Franklin Gothic Medium" panose="020B0603020102020204" pitchFamily="34" charset="0"/>
      <p:regular r:id="rId50"/>
      <p:italic r:id="rId51"/>
    </p:embeddedFont>
    <p:embeddedFont>
      <p:font typeface="United Sans Cd Md" pitchFamily="50" charset="0"/>
      <p:regular r:id="rId52"/>
    </p:embeddedFont>
    <p:embeddedFont>
      <p:font typeface="United Sans Cond Medium"/>
      <p:regular r:id="rId5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51E24D-36CE-EC74-7C97-2F672E4DB626}" name="Lutz, Ilenia H." initials="IL" userId="S::ihlutz@purdueforlife.org::02cdb5f8-8dc7-4571-ad76-8a8ffaa93c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AA00"/>
    <a:srgbClr val="CD7F32"/>
    <a:srgbClr val="D8DBDE"/>
    <a:srgbClr val="453A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A65395-B5E6-45B1-9653-6EFA64A37B12}" v="15" dt="2026-08-04T20:09:37.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14E82-ADCD-FD47-BF65-1CB77688E54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4" name="Footer Placeholder 3">
            <a:extLst>
              <a:ext uri="{FF2B5EF4-FFF2-40B4-BE49-F238E27FC236}">
                <a16:creationId xmlns:a16="http://schemas.microsoft.com/office/drawing/2014/main" id="{BD77275F-47EE-5D41-9AD1-87DB20B6D6A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A56EDA-A6C4-4448-81DB-D569FC06E21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49A5776-8919-4545-841A-B3D7B8C234F7}" type="slidenum">
              <a:rPr lang="en-US" smtClean="0"/>
              <a:t>‹#›</a:t>
            </a:fld>
            <a:endParaRPr lang="en-US"/>
          </a:p>
        </p:txBody>
      </p:sp>
      <p:sp>
        <p:nvSpPr>
          <p:cNvPr id="6" name="Date Placeholder 5">
            <a:extLst>
              <a:ext uri="{FF2B5EF4-FFF2-40B4-BE49-F238E27FC236}">
                <a16:creationId xmlns:a16="http://schemas.microsoft.com/office/drawing/2014/main" id="{0C9F3C12-DCB7-CE45-91CF-EA40F829F75F}"/>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7D61072-73DA-A04B-8A41-67DE4C728D5B}" type="datetimeFigureOut">
              <a:rPr lang="en-US" smtClean="0"/>
              <a:t>8/11/2026</a:t>
            </a:fld>
            <a:endParaRPr lang="en-US"/>
          </a:p>
        </p:txBody>
      </p:sp>
    </p:spTree>
    <p:extLst>
      <p:ext uri="{BB962C8B-B14F-4D97-AF65-F5344CB8AC3E}">
        <p14:creationId xmlns:p14="http://schemas.microsoft.com/office/powerpoint/2010/main" val="382338342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9T18:39:37.800"/>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C265683-8446-064B-AD30-47BA72480F7C}" type="datetimeFigureOut">
              <a:rPr lang="en-US" smtClean="0"/>
              <a:t>8/11/2026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7C63BD6-9A76-3E42-9DF3-1D28BC75B5C8}" type="slidenum">
              <a:rPr lang="en-US" smtClean="0"/>
              <a:t>‹#›</a:t>
            </a:fld>
            <a:endParaRPr lang="en-US"/>
          </a:p>
        </p:txBody>
      </p:sp>
    </p:spTree>
    <p:extLst>
      <p:ext uri="{BB962C8B-B14F-4D97-AF65-F5344CB8AC3E}">
        <p14:creationId xmlns:p14="http://schemas.microsoft.com/office/powerpoint/2010/main" val="257067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5078-FCEE-82C5-3504-55B0F323C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EC6D86-486C-09B6-1FB1-9503A1825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C32B0-EA97-5911-3F11-89878B30C5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8AA714-37C8-78EC-6FAC-9419D4F26AB3}"/>
              </a:ext>
            </a:extLst>
          </p:cNvPr>
          <p:cNvSpPr>
            <a:spLocks noGrp="1"/>
          </p:cNvSpPr>
          <p:nvPr>
            <p:ph type="sldNum" sz="quarter" idx="5"/>
          </p:nvPr>
        </p:nvSpPr>
        <p:spPr/>
        <p:txBody>
          <a:bodyPr/>
          <a:lstStyle/>
          <a:p>
            <a:fld id="{37C63BD6-9A76-3E42-9DF3-1D28BC75B5C8}" type="slidenum">
              <a:rPr lang="en-US" smtClean="0"/>
              <a:t>1</a:t>
            </a:fld>
            <a:endParaRPr lang="en-US"/>
          </a:p>
        </p:txBody>
      </p:sp>
    </p:spTree>
    <p:extLst>
      <p:ext uri="{BB962C8B-B14F-4D97-AF65-F5344CB8AC3E}">
        <p14:creationId xmlns:p14="http://schemas.microsoft.com/office/powerpoint/2010/main" val="1234259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E7EF1-CDB4-E164-2AB3-0E580F290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F05E2-B876-EF66-5894-EDBD9CC56B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C115C-5719-E960-1CD4-635423E000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6AAB9E-1569-0CA5-3A4C-A8A315F859D3}"/>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28600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D5996-124C-579E-40D1-641C5E419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8AF4A-2CF3-49FC-1453-BC3A04E28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C3F5D-9304-C95D-4304-1DEB116045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7D2815-3A6E-7381-5DB5-193CB055B848}"/>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2817887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BDEB0-E2DF-235B-4958-F61DABAD8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280CC-7E2D-6A8F-2628-2E3F51D596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6188B8-FA28-6F87-436E-B0366EB5AFC2}"/>
              </a:ext>
            </a:extLst>
          </p:cNvPr>
          <p:cNvSpPr>
            <a:spLocks noGrp="1"/>
          </p:cNvSpPr>
          <p:nvPr>
            <p:ph type="body" idx="1"/>
          </p:nvPr>
        </p:nvSpPr>
        <p:spPr/>
        <p:txBody>
          <a:bodyPr/>
          <a:lstStyle/>
          <a:p>
            <a:pPr>
              <a:lnSpc>
                <a:spcPct val="150000"/>
              </a:lnSpc>
            </a:pPr>
            <a:r>
              <a:rPr lang="en-US" b="1">
                <a:latin typeface="Franklin Gothic Medium" panose="020B0603020102020204" pitchFamily="34" charset="0"/>
              </a:rPr>
              <a:t>12:00-1:00 PM:</a:t>
            </a:r>
            <a:r>
              <a:rPr lang="en-US">
                <a:latin typeface="Franklin Gothic Medium" panose="020B0603020102020204" pitchFamily="34" charset="0"/>
              </a:rPr>
              <a:t> Lunch, Recognition,  Alumni Club Awards, Group Photo – Props </a:t>
            </a:r>
          </a:p>
          <a:p>
            <a:pPr>
              <a:lnSpc>
                <a:spcPct val="150000"/>
              </a:lnSpc>
            </a:pPr>
            <a:r>
              <a:rPr lang="en-US" b="1">
                <a:latin typeface="Franklin Gothic Medium" panose="020B0603020102020204" pitchFamily="34" charset="0"/>
              </a:rPr>
              <a:t>1:00-1:30 PM:</a:t>
            </a:r>
            <a:r>
              <a:rPr lang="en-US">
                <a:latin typeface="Franklin Gothic Medium" panose="020B0603020102020204" pitchFamily="34" charset="0"/>
              </a:rPr>
              <a:t> Training</a:t>
            </a:r>
          </a:p>
          <a:p>
            <a:pPr>
              <a:lnSpc>
                <a:spcPct val="150000"/>
              </a:lnSpc>
            </a:pPr>
            <a:r>
              <a:rPr lang="en-US" b="1">
                <a:latin typeface="Franklin Gothic Medium" panose="020B0603020102020204" pitchFamily="34" charset="0"/>
              </a:rPr>
              <a:t>1:30-2:30 PM: </a:t>
            </a:r>
            <a:r>
              <a:rPr lang="en-US">
                <a:latin typeface="Franklin Gothic Medium" panose="020B0603020102020204" pitchFamily="34" charset="0"/>
              </a:rPr>
              <a:t>Goals Discussion and Best Practice Sharing</a:t>
            </a:r>
          </a:p>
          <a:p>
            <a:pPr>
              <a:lnSpc>
                <a:spcPct val="150000"/>
              </a:lnSpc>
            </a:pPr>
            <a:r>
              <a:rPr lang="en-US" b="1">
                <a:latin typeface="Franklin Gothic Medium" panose="020B0603020102020204" pitchFamily="34" charset="0"/>
              </a:rPr>
              <a:t>2:30-3:00 PM:</a:t>
            </a:r>
            <a:r>
              <a:rPr lang="en-US">
                <a:latin typeface="Franklin Gothic Medium" panose="020B0603020102020204" pitchFamily="34" charset="0"/>
              </a:rPr>
              <a:t> Debrief </a:t>
            </a:r>
          </a:p>
          <a:p>
            <a:endParaRPr lang="en-US"/>
          </a:p>
        </p:txBody>
      </p:sp>
      <p:sp>
        <p:nvSpPr>
          <p:cNvPr id="4" name="Slide Number Placeholder 3">
            <a:extLst>
              <a:ext uri="{FF2B5EF4-FFF2-40B4-BE49-F238E27FC236}">
                <a16:creationId xmlns:a16="http://schemas.microsoft.com/office/drawing/2014/main" id="{A36F2E69-C08B-9106-1767-CBFF240C34DA}"/>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794950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18</a:t>
            </a:fld>
            <a:endParaRPr lang="en-US"/>
          </a:p>
        </p:txBody>
      </p:sp>
    </p:spTree>
    <p:extLst>
      <p:ext uri="{BB962C8B-B14F-4D97-AF65-F5344CB8AC3E}">
        <p14:creationId xmlns:p14="http://schemas.microsoft.com/office/powerpoint/2010/main" val="1118161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C083-661E-E4BF-5893-320BDC9C9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051B6-5472-9390-019B-724D46C570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C089C3-9572-52EA-51BC-1DC51A22C7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7C9B3F-0358-04FA-357F-A4D79A912A4D}"/>
              </a:ext>
            </a:extLst>
          </p:cNvPr>
          <p:cNvSpPr>
            <a:spLocks noGrp="1"/>
          </p:cNvSpPr>
          <p:nvPr>
            <p:ph type="sldNum" sz="quarter" idx="5"/>
          </p:nvPr>
        </p:nvSpPr>
        <p:spPr/>
        <p:txBody>
          <a:bodyPr/>
          <a:lstStyle/>
          <a:p>
            <a:fld id="{37C63BD6-9A76-3E42-9DF3-1D28BC75B5C8}" type="slidenum">
              <a:rPr lang="en-US" smtClean="0"/>
              <a:t>24</a:t>
            </a:fld>
            <a:endParaRPr lang="en-US"/>
          </a:p>
        </p:txBody>
      </p:sp>
    </p:spTree>
    <p:extLst>
      <p:ext uri="{BB962C8B-B14F-4D97-AF65-F5344CB8AC3E}">
        <p14:creationId xmlns:p14="http://schemas.microsoft.com/office/powerpoint/2010/main" val="3189315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25</a:t>
            </a:fld>
            <a:endParaRPr lang="en-US"/>
          </a:p>
        </p:txBody>
      </p:sp>
    </p:spTree>
    <p:extLst>
      <p:ext uri="{BB962C8B-B14F-4D97-AF65-F5344CB8AC3E}">
        <p14:creationId xmlns:p14="http://schemas.microsoft.com/office/powerpoint/2010/main" val="389691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0E10D-24AB-E98A-56E3-ED82660A8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72804-25C7-1380-B2E9-FD88650913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3F7B-BC7A-CF15-711C-EF1FA7529F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609411-A110-0FF2-AD8B-06081C6BF723}"/>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412770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0F81-6EB7-8199-9E18-242C2ED88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00A7A-2E3C-D907-C7AF-EECE6504C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7E909E-2327-6BDE-B42F-A7CEF8C456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DD7034-7230-0A42-42DE-1BA377BF82DE}"/>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45051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C63BD6-9A76-3E42-9DF3-1D28BC75B5C8}" type="slidenum">
              <a:rPr lang="en-US" smtClean="0"/>
              <a:t>4</a:t>
            </a:fld>
            <a:endParaRPr lang="en-US"/>
          </a:p>
        </p:txBody>
      </p:sp>
    </p:spTree>
    <p:extLst>
      <p:ext uri="{BB962C8B-B14F-4D97-AF65-F5344CB8AC3E}">
        <p14:creationId xmlns:p14="http://schemas.microsoft.com/office/powerpoint/2010/main" val="1803261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40820-3E0F-DB19-D41A-8261BBF1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91514-D7FB-FC1C-CFF7-649D39788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C0D68-875C-58D2-7EB8-E20D8AE4F9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AE30D0-E0B6-8CF5-78EB-B8BC52633742}"/>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39103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FE553-CA87-4079-5E53-331FEAC85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D42D9-4389-E6CE-C274-1A057692F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2EF1DF-A008-D12D-0F61-4A3F43F505AF}"/>
              </a:ext>
            </a:extLst>
          </p:cNvPr>
          <p:cNvSpPr>
            <a:spLocks noGrp="1"/>
          </p:cNvSpPr>
          <p:nvPr>
            <p:ph type="body" idx="1"/>
          </p:nvPr>
        </p:nvSpPr>
        <p:spPr/>
        <p:txBody>
          <a:bodyPr/>
          <a:lstStyle/>
          <a:p>
            <a:pPr>
              <a:lnSpc>
                <a:spcPct val="150000"/>
              </a:lnSpc>
            </a:pPr>
            <a:r>
              <a:rPr lang="en-US" b="1">
                <a:latin typeface="Franklin Gothic Medium" panose="020B0603020102020204" pitchFamily="34" charset="0"/>
              </a:rPr>
              <a:t>12:00-1:00 PM:</a:t>
            </a:r>
            <a:r>
              <a:rPr lang="en-US">
                <a:latin typeface="Franklin Gothic Medium" panose="020B0603020102020204" pitchFamily="34" charset="0"/>
              </a:rPr>
              <a:t> Lunch, Recognition,  Alumni Club Awards, Group Photo – Props </a:t>
            </a:r>
          </a:p>
          <a:p>
            <a:pPr>
              <a:lnSpc>
                <a:spcPct val="150000"/>
              </a:lnSpc>
            </a:pPr>
            <a:r>
              <a:rPr lang="en-US" b="1">
                <a:latin typeface="Franklin Gothic Medium" panose="020B0603020102020204" pitchFamily="34" charset="0"/>
              </a:rPr>
              <a:t>1:00-1:30 PM:</a:t>
            </a:r>
            <a:r>
              <a:rPr lang="en-US">
                <a:latin typeface="Franklin Gothic Medium" panose="020B0603020102020204" pitchFamily="34" charset="0"/>
              </a:rPr>
              <a:t> Training</a:t>
            </a:r>
          </a:p>
          <a:p>
            <a:pPr>
              <a:lnSpc>
                <a:spcPct val="150000"/>
              </a:lnSpc>
            </a:pPr>
            <a:r>
              <a:rPr lang="en-US" b="1">
                <a:latin typeface="Franklin Gothic Medium" panose="020B0603020102020204" pitchFamily="34" charset="0"/>
              </a:rPr>
              <a:t>1:30-2:30 PM: </a:t>
            </a:r>
            <a:r>
              <a:rPr lang="en-US">
                <a:latin typeface="Franklin Gothic Medium" panose="020B0603020102020204" pitchFamily="34" charset="0"/>
              </a:rPr>
              <a:t>Goals Discussion and Best Practice Sharing</a:t>
            </a:r>
          </a:p>
          <a:p>
            <a:pPr>
              <a:lnSpc>
                <a:spcPct val="150000"/>
              </a:lnSpc>
            </a:pPr>
            <a:r>
              <a:rPr lang="en-US" b="1">
                <a:latin typeface="Franklin Gothic Medium" panose="020B0603020102020204" pitchFamily="34" charset="0"/>
              </a:rPr>
              <a:t>2:30-3:00 PM:</a:t>
            </a:r>
            <a:r>
              <a:rPr lang="en-US">
                <a:latin typeface="Franklin Gothic Medium" panose="020B0603020102020204" pitchFamily="34" charset="0"/>
              </a:rPr>
              <a:t> Debrief </a:t>
            </a:r>
          </a:p>
          <a:p>
            <a:endParaRPr lang="en-US"/>
          </a:p>
        </p:txBody>
      </p:sp>
      <p:sp>
        <p:nvSpPr>
          <p:cNvPr id="4" name="Slide Number Placeholder 3">
            <a:extLst>
              <a:ext uri="{FF2B5EF4-FFF2-40B4-BE49-F238E27FC236}">
                <a16:creationId xmlns:a16="http://schemas.microsoft.com/office/drawing/2014/main" id="{60132DDF-10C9-67EF-16E5-1707A933EB21}"/>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145747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F2E79-321E-1295-FB12-F666511E9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A354D-2586-DB8B-11AA-0E1F907DF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FA7490-EAA2-AC7B-CFBC-6DFCA499091C}"/>
              </a:ext>
            </a:extLst>
          </p:cNvPr>
          <p:cNvSpPr>
            <a:spLocks noGrp="1"/>
          </p:cNvSpPr>
          <p:nvPr>
            <p:ph type="body" idx="1"/>
          </p:nvPr>
        </p:nvSpPr>
        <p:spPr/>
        <p:txBody>
          <a:bodyPr/>
          <a:lstStyle/>
          <a:p>
            <a:pPr>
              <a:lnSpc>
                <a:spcPct val="150000"/>
              </a:lnSpc>
            </a:pPr>
            <a:r>
              <a:rPr lang="en-US" b="1">
                <a:latin typeface="Franklin Gothic Medium" panose="020B0603020102020204" pitchFamily="34" charset="0"/>
              </a:rPr>
              <a:t>12:00-1:00 PM:</a:t>
            </a:r>
            <a:r>
              <a:rPr lang="en-US">
                <a:latin typeface="Franklin Gothic Medium" panose="020B0603020102020204" pitchFamily="34" charset="0"/>
              </a:rPr>
              <a:t> Lunch, Recognition,  Alumni Club Awards, Group Photo – Props </a:t>
            </a:r>
          </a:p>
          <a:p>
            <a:pPr>
              <a:lnSpc>
                <a:spcPct val="150000"/>
              </a:lnSpc>
            </a:pPr>
            <a:r>
              <a:rPr lang="en-US" b="1">
                <a:latin typeface="Franklin Gothic Medium" panose="020B0603020102020204" pitchFamily="34" charset="0"/>
              </a:rPr>
              <a:t>1:00-1:30 PM:</a:t>
            </a:r>
            <a:r>
              <a:rPr lang="en-US">
                <a:latin typeface="Franklin Gothic Medium" panose="020B0603020102020204" pitchFamily="34" charset="0"/>
              </a:rPr>
              <a:t> Training</a:t>
            </a:r>
          </a:p>
          <a:p>
            <a:pPr>
              <a:lnSpc>
                <a:spcPct val="150000"/>
              </a:lnSpc>
            </a:pPr>
            <a:r>
              <a:rPr lang="en-US" b="1">
                <a:latin typeface="Franklin Gothic Medium" panose="020B0603020102020204" pitchFamily="34" charset="0"/>
              </a:rPr>
              <a:t>1:30-2:30 PM: </a:t>
            </a:r>
            <a:r>
              <a:rPr lang="en-US">
                <a:latin typeface="Franklin Gothic Medium" panose="020B0603020102020204" pitchFamily="34" charset="0"/>
              </a:rPr>
              <a:t>Goals Discussion and Best Practice Sharing</a:t>
            </a:r>
          </a:p>
          <a:p>
            <a:pPr>
              <a:lnSpc>
                <a:spcPct val="150000"/>
              </a:lnSpc>
            </a:pPr>
            <a:r>
              <a:rPr lang="en-US" b="1">
                <a:latin typeface="Franklin Gothic Medium" panose="020B0603020102020204" pitchFamily="34" charset="0"/>
              </a:rPr>
              <a:t>2:30-3:00 PM:</a:t>
            </a:r>
            <a:r>
              <a:rPr lang="en-US">
                <a:latin typeface="Franklin Gothic Medium" panose="020B0603020102020204" pitchFamily="34" charset="0"/>
              </a:rPr>
              <a:t> Debrief </a:t>
            </a:r>
          </a:p>
          <a:p>
            <a:endParaRPr lang="en-US"/>
          </a:p>
        </p:txBody>
      </p:sp>
      <p:sp>
        <p:nvSpPr>
          <p:cNvPr id="4" name="Slide Number Placeholder 3">
            <a:extLst>
              <a:ext uri="{FF2B5EF4-FFF2-40B4-BE49-F238E27FC236}">
                <a16:creationId xmlns:a16="http://schemas.microsoft.com/office/drawing/2014/main" id="{0343098F-9D7E-F643-CAFF-B26881791BDB}"/>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444930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4701F-8798-2BAC-4830-8C15CDFCE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FE926-6586-3F99-8740-E53E0A0359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8AA618-08E3-8355-21C8-388529204A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946E25-74BC-5401-B72B-D5B655BA8888}"/>
              </a:ext>
            </a:extLst>
          </p:cNvPr>
          <p:cNvSpPr>
            <a:spLocks noGrp="1"/>
          </p:cNvSpPr>
          <p:nvPr>
            <p:ph type="sldNum" sz="quarter" idx="5"/>
          </p:nvPr>
        </p:nvSpPr>
        <p:spPr/>
        <p:txBody>
          <a:bodyPr/>
          <a:lstStyle/>
          <a:p>
            <a:fld id="{37C63BD6-9A76-3E42-9DF3-1D28BC75B5C8}" type="slidenum">
              <a:rPr lang="en-US" smtClean="0"/>
              <a:t>10</a:t>
            </a:fld>
            <a:endParaRPr lang="en-US"/>
          </a:p>
        </p:txBody>
      </p:sp>
    </p:spTree>
    <p:extLst>
      <p:ext uri="{BB962C8B-B14F-4D97-AF65-F5344CB8AC3E}">
        <p14:creationId xmlns:p14="http://schemas.microsoft.com/office/powerpoint/2010/main" val="3675078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B8F8B-0867-BAD3-2805-126B18A84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467D7-A197-2DF0-A91B-4E08C474A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C313A2-F088-F785-5A7A-732AB466E535}"/>
              </a:ext>
            </a:extLst>
          </p:cNvPr>
          <p:cNvSpPr>
            <a:spLocks noGrp="1"/>
          </p:cNvSpPr>
          <p:nvPr>
            <p:ph type="body" idx="1"/>
          </p:nvPr>
        </p:nvSpPr>
        <p:spPr/>
        <p:txBody>
          <a:bodyPr/>
          <a:lstStyle/>
          <a:p>
            <a:pPr>
              <a:lnSpc>
                <a:spcPct val="150000"/>
              </a:lnSpc>
            </a:pPr>
            <a:r>
              <a:rPr lang="en-US" b="1">
                <a:latin typeface="Franklin Gothic Medium" panose="020B0603020102020204" pitchFamily="34" charset="0"/>
              </a:rPr>
              <a:t>12:00-1:00 PM:</a:t>
            </a:r>
            <a:r>
              <a:rPr lang="en-US">
                <a:latin typeface="Franklin Gothic Medium" panose="020B0603020102020204" pitchFamily="34" charset="0"/>
              </a:rPr>
              <a:t> Lunch, Recognition,  Alumni Club Awards, Group Photo – Props </a:t>
            </a:r>
          </a:p>
          <a:p>
            <a:pPr>
              <a:lnSpc>
                <a:spcPct val="150000"/>
              </a:lnSpc>
            </a:pPr>
            <a:r>
              <a:rPr lang="en-US" b="1">
                <a:latin typeface="Franklin Gothic Medium" panose="020B0603020102020204" pitchFamily="34" charset="0"/>
              </a:rPr>
              <a:t>1:00-1:30 PM:</a:t>
            </a:r>
            <a:r>
              <a:rPr lang="en-US">
                <a:latin typeface="Franklin Gothic Medium" panose="020B0603020102020204" pitchFamily="34" charset="0"/>
              </a:rPr>
              <a:t> Training</a:t>
            </a:r>
          </a:p>
          <a:p>
            <a:pPr>
              <a:lnSpc>
                <a:spcPct val="150000"/>
              </a:lnSpc>
            </a:pPr>
            <a:r>
              <a:rPr lang="en-US" b="1">
                <a:latin typeface="Franklin Gothic Medium" panose="020B0603020102020204" pitchFamily="34" charset="0"/>
              </a:rPr>
              <a:t>1:30-2:30 PM: </a:t>
            </a:r>
            <a:r>
              <a:rPr lang="en-US">
                <a:latin typeface="Franklin Gothic Medium" panose="020B0603020102020204" pitchFamily="34" charset="0"/>
              </a:rPr>
              <a:t>Goals Discussion and Best Practice Sharing</a:t>
            </a:r>
          </a:p>
          <a:p>
            <a:pPr>
              <a:lnSpc>
                <a:spcPct val="150000"/>
              </a:lnSpc>
            </a:pPr>
            <a:r>
              <a:rPr lang="en-US" b="1">
                <a:latin typeface="Franklin Gothic Medium" panose="020B0603020102020204" pitchFamily="34" charset="0"/>
              </a:rPr>
              <a:t>2:30-3:00 PM:</a:t>
            </a:r>
            <a:r>
              <a:rPr lang="en-US">
                <a:latin typeface="Franklin Gothic Medium" panose="020B0603020102020204" pitchFamily="34" charset="0"/>
              </a:rPr>
              <a:t> Debrief </a:t>
            </a:r>
          </a:p>
          <a:p>
            <a:endParaRPr lang="en-US"/>
          </a:p>
        </p:txBody>
      </p:sp>
      <p:sp>
        <p:nvSpPr>
          <p:cNvPr id="4" name="Slide Number Placeholder 3">
            <a:extLst>
              <a:ext uri="{FF2B5EF4-FFF2-40B4-BE49-F238E27FC236}">
                <a16:creationId xmlns:a16="http://schemas.microsoft.com/office/drawing/2014/main" id="{F9B8A8C0-DC6F-423F-A1AB-6A216623304C}"/>
              </a:ext>
            </a:extLst>
          </p:cNvPr>
          <p:cNvSpPr>
            <a:spLocks noGrp="1"/>
          </p:cNvSpPr>
          <p:nvPr>
            <p:ph type="sldNum" sz="quarter" idx="5"/>
          </p:nvPr>
        </p:nvSpPr>
        <p:spPr/>
        <p:txBody>
          <a:bodyPr/>
          <a:lstStyle/>
          <a:p>
            <a:pPr defTabSz="465887">
              <a:defRPr/>
            </a:pPr>
            <a:fld id="{37C63BD6-9A76-3E42-9DF3-1D28BC75B5C8}" type="slidenum">
              <a:rPr lang="en-US">
                <a:solidFill>
                  <a:prstClr val="black"/>
                </a:solidFill>
                <a:latin typeface="Calibri" panose="020F0502020204030204"/>
              </a:rPr>
              <a:pPr defTabSz="465887">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066336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customXml" Target="../ink/ink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pic>
        <p:nvPicPr>
          <p:cNvPr id="9" name="Gold Triangle">
            <a:extLst>
              <a:ext uri="{FF2B5EF4-FFF2-40B4-BE49-F238E27FC236}">
                <a16:creationId xmlns:a16="http://schemas.microsoft.com/office/drawing/2014/main" id="{E70078DF-893B-3648-9805-A5BF17734C50}"/>
              </a:ext>
            </a:extLst>
          </p:cNvPr>
          <p:cNvPicPr>
            <a:picLocks noChangeAspect="1"/>
          </p:cNvPicPr>
          <p:nvPr userDrawn="1"/>
        </p:nvPicPr>
        <p:blipFill>
          <a:blip r:embed="rId2"/>
          <a:stretch>
            <a:fillRect/>
          </a:stretch>
        </p:blipFill>
        <p:spPr>
          <a:xfrm>
            <a:off x="10414000" y="0"/>
            <a:ext cx="1778000" cy="6858000"/>
          </a:xfrm>
          <a:prstGeom prst="rect">
            <a:avLst/>
          </a:prstGeom>
        </p:spPr>
      </p:pic>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a:solidFill>
                <a:schemeClr val="bg1"/>
              </a:solidFill>
            </a:endParaRPr>
          </a:p>
        </p:txBody>
      </p:sp>
      <p:sp>
        <p:nvSpPr>
          <p:cNvPr id="15" name="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a:solidFill>
                  <a:schemeClr val="accent1"/>
                </a:solidFill>
              </a:rPr>
              <a:t>https://</a:t>
            </a:r>
            <a:r>
              <a:rPr lang="en-US" err="1">
                <a:solidFill>
                  <a:schemeClr val="accent1"/>
                </a:solidFill>
              </a:rPr>
              <a:t>support.office.com</a:t>
            </a:r>
            <a:r>
              <a:rPr lang="en-US">
                <a:solidFill>
                  <a:schemeClr val="accent1"/>
                </a:solidFill>
              </a:rPr>
              <a:t>/</a:t>
            </a:r>
            <a:r>
              <a:rPr lang="en-US" err="1">
                <a:solidFill>
                  <a:schemeClr val="accent1"/>
                </a:solidFill>
              </a:rPr>
              <a:t>en</a:t>
            </a:r>
            <a:r>
              <a:rPr lang="en-US">
                <a:solidFill>
                  <a:schemeClr val="accent1"/>
                </a:solidFill>
              </a:rPr>
              <a:t>-us/article/Make-your-PowerPoint-presentations-accessible-6f7772b2-2f33-4bd2-8ca7-dae3b2b3ef25</a:t>
            </a:r>
          </a:p>
        </p:txBody>
      </p:sp>
      <p:pic>
        <p:nvPicPr>
          <p:cNvPr id="17" name="Purdue Logo" descr="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stretch>
            <a:fillRect/>
          </a:stretch>
        </p:blipFill>
        <p:spPr>
          <a:xfrm>
            <a:off x="1020306" y="5972250"/>
            <a:ext cx="2463665" cy="440990"/>
          </a:xfrm>
          <a:prstGeom prst="rect">
            <a:avLst/>
          </a:prstGeom>
        </p:spPr>
      </p:pic>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12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7C86E-105B-F081-D64C-009F1E5E8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0F2006-E417-B26F-3618-41D7EE121F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54A91-F629-8ECB-2DB6-AA65FE186220}"/>
              </a:ext>
            </a:extLst>
          </p:cNvPr>
          <p:cNvSpPr>
            <a:spLocks noGrp="1"/>
          </p:cNvSpPr>
          <p:nvPr>
            <p:ph type="dt" sz="half" idx="10"/>
          </p:nvPr>
        </p:nvSpPr>
        <p:spPr/>
        <p:txBody>
          <a:bodyPr/>
          <a:lstStyle/>
          <a:p>
            <a:fld id="{115BAF0F-F8C0-4D9B-B236-E3AC77439831}" type="datetimeFigureOut">
              <a:rPr lang="en-US" smtClean="0"/>
              <a:t>8/11/2026</a:t>
            </a:fld>
            <a:endParaRPr lang="en-US"/>
          </a:p>
        </p:txBody>
      </p:sp>
      <p:sp>
        <p:nvSpPr>
          <p:cNvPr id="5" name="Footer Placeholder 4">
            <a:extLst>
              <a:ext uri="{FF2B5EF4-FFF2-40B4-BE49-F238E27FC236}">
                <a16:creationId xmlns:a16="http://schemas.microsoft.com/office/drawing/2014/main" id="{32606CCF-FDEF-9D01-29C3-E82D804E4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EB76B-B5E1-4F4C-3997-D7CA0006FDBD}"/>
              </a:ext>
            </a:extLst>
          </p:cNvPr>
          <p:cNvSpPr>
            <a:spLocks noGrp="1"/>
          </p:cNvSpPr>
          <p:nvPr>
            <p:ph type="sldNum" sz="quarter" idx="12"/>
          </p:nvPr>
        </p:nvSpPr>
        <p:spPr/>
        <p:txBody>
          <a:bodyPr/>
          <a:lstStyle/>
          <a:p>
            <a:fld id="{7E002776-DCC0-491B-91E7-F3FD62F407F5}" type="slidenum">
              <a:rPr lang="en-US" smtClean="0"/>
              <a:t>‹#›</a:t>
            </a:fld>
            <a:endParaRPr lang="en-US"/>
          </a:p>
        </p:txBody>
      </p:sp>
    </p:spTree>
    <p:extLst>
      <p:ext uri="{BB962C8B-B14F-4D97-AF65-F5344CB8AC3E}">
        <p14:creationId xmlns:p14="http://schemas.microsoft.com/office/powerpoint/2010/main" val="3657791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26817" y="-9525"/>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a:t>Title Slide </a:t>
            </a:r>
            <a:r>
              <a:rPr lang="en-US" err="1"/>
              <a:t>Acumin</a:t>
            </a:r>
            <a:r>
              <a:rPr lang="en-US"/>
              <a:t> Pro Extra Cond Bold Italic 60</a:t>
            </a:r>
          </a:p>
        </p:txBody>
      </p:sp>
      <p:sp>
        <p:nvSpPr>
          <p:cNvPr id="3" name="Subtitle"/>
          <p:cNvSpPr>
            <a:spLocks noGrp="1"/>
          </p:cNvSpPr>
          <p:nvPr>
            <p:ph type="subTitle" idx="1" hasCustomPrompt="1"/>
          </p:nvPr>
        </p:nvSpPr>
        <p:spPr>
          <a:xfrm>
            <a:off x="1950624" y="3990085"/>
            <a:ext cx="7096269" cy="336015"/>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a:t>
            </a:r>
            <a:r>
              <a:rPr lang="en-US" err="1"/>
              <a:t>Acumin</a:t>
            </a:r>
            <a:r>
              <a:rPr lang="en-US"/>
              <a:t> Pro Semi Cond Bold 22 </a:t>
            </a:r>
            <a:r>
              <a:rPr lang="en-US" err="1"/>
              <a:t>pt</a:t>
            </a:r>
            <a:endParaRPr lang="en-US"/>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82200" y="-19050"/>
            <a:ext cx="2241409" cy="6877050"/>
          </a:xfrm>
          <a:prstGeom prst="rect">
            <a:avLst/>
          </a:prstGeom>
        </p:spPr>
      </p:pic>
      <p:sp>
        <p:nvSpPr>
          <p:cNvPr id="7" name="Date"/>
          <p:cNvSpPr>
            <a:spLocks noGrp="1"/>
          </p:cNvSpPr>
          <p:nvPr>
            <p:ph type="dt" sz="half" idx="10"/>
          </p:nvPr>
        </p:nvSpPr>
        <p:spPr>
          <a:xfrm>
            <a:off x="10917521" y="6372048"/>
            <a:ext cx="1020348" cy="323968"/>
          </a:xfrm>
          <a:prstGeom prst="rect">
            <a:avLst/>
          </a:prstGeom>
        </p:spPr>
        <p:txBody>
          <a:bodyPr/>
          <a:lstStyle>
            <a:lvl1pPr algn="r">
              <a:defRPr sz="1400">
                <a:solidFill>
                  <a:schemeClr val="bg2">
                    <a:alpha val="70000"/>
                  </a:schemeClr>
                </a:solidFill>
              </a:defRPr>
            </a:lvl1pPr>
          </a:lstStyle>
          <a:p>
            <a:fld id="{049DC8E1-D369-0F48-9062-BB068AFD07CE}" type="datetime1">
              <a:rPr lang="en-US" smtClean="0"/>
              <a:pPr/>
              <a:t>8/11/2026</a:t>
            </a:fld>
            <a:endParaRPr lang="en-US"/>
          </a:p>
        </p:txBody>
      </p:sp>
      <p:pic>
        <p:nvPicPr>
          <p:cNvPr id="14" name="Picture 13">
            <a:extLst>
              <a:ext uri="{FF2B5EF4-FFF2-40B4-BE49-F238E27FC236}">
                <a16:creationId xmlns:a16="http://schemas.microsoft.com/office/drawing/2014/main" id="{38C43991-629C-3B4D-813A-EBEEECA6C686}"/>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12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ntent Slide - Copy">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7"/>
            <a:ext cx="7321993" cy="341599"/>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371600" y="1962540"/>
            <a:ext cx="7074729"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sp>
        <p:nvSpPr>
          <p:cNvPr id="14" name="Slide Number Placeholder 2">
            <a:extLst>
              <a:ext uri="{FF2B5EF4-FFF2-40B4-BE49-F238E27FC236}">
                <a16:creationId xmlns:a16="http://schemas.microsoft.com/office/drawing/2014/main" id="{7141A4DC-D783-3D49-89CD-7EDF52A6CEEA}"/>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5" name="Line">
            <a:extLst>
              <a:ext uri="{FF2B5EF4-FFF2-40B4-BE49-F238E27FC236}">
                <a16:creationId xmlns:a16="http://schemas.microsoft.com/office/drawing/2014/main" id="{935A125B-7722-5C47-A421-3A89E11EE7EC}"/>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6BF3D23F-0621-3A42-A3EE-D8C9352B5DD0}"/>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224" userDrawn="1">
          <p15:clr>
            <a:srgbClr val="FBAE40"/>
          </p15:clr>
        </p15:guide>
        <p15:guide id="8" pos="648" userDrawn="1">
          <p15:clr>
            <a:srgbClr val="FBAE40"/>
          </p15:clr>
        </p15:guide>
        <p15:guide id="9" pos="15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043553" y="1345166"/>
            <a:ext cx="7288495" cy="338554"/>
          </a:xfrm>
          <a:prstGeom prst="rect">
            <a:avLst/>
          </a:prstGeo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370606" y="1965960"/>
            <a:ext cx="4837904" cy="3411537"/>
          </a:xfrm>
          <a:prstGeom prst="rect">
            <a:avLst/>
          </a:prstGeo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lvl="0"/>
            <a:endParaRPr lang="en-US"/>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65960"/>
            <a:ext cx="4837905" cy="2982913"/>
          </a:xfrm>
          <a:prstGeom prst="rect">
            <a:avLst/>
          </a:prstGeo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a:t>Insert picture or chart here</a:t>
            </a:r>
          </a:p>
        </p:txBody>
      </p:sp>
      <p:pic>
        <p:nvPicPr>
          <p:cNvPr id="12" name="Picture 11">
            <a:extLst>
              <a:ext uri="{FF2B5EF4-FFF2-40B4-BE49-F238E27FC236}">
                <a16:creationId xmlns:a16="http://schemas.microsoft.com/office/drawing/2014/main" id="{92B95935-E76D-194A-84B6-5E8417ACB18A}"/>
              </a:ext>
            </a:extLst>
          </p:cNvPr>
          <p:cNvPicPr>
            <a:picLocks noChangeAspect="1"/>
          </p:cNvPicPr>
          <p:nvPr userDrawn="1"/>
        </p:nvPicPr>
        <p:blipFill>
          <a:blip r:embed="rId3"/>
          <a:srcRect/>
          <a:stretch/>
        </p:blipFill>
        <p:spPr>
          <a:xfrm>
            <a:off x="566514" y="5829300"/>
            <a:ext cx="1345002" cy="739751"/>
          </a:xfrm>
          <a:prstGeom prst="rect">
            <a:avLst/>
          </a:prstGeom>
        </p:spPr>
      </p:pic>
      <p:sp>
        <p:nvSpPr>
          <p:cNvPr id="13" name="Slide Number Placeholder 2">
            <a:extLst>
              <a:ext uri="{FF2B5EF4-FFF2-40B4-BE49-F238E27FC236}">
                <a16:creationId xmlns:a16="http://schemas.microsoft.com/office/drawing/2014/main" id="{EA899A71-E1FE-7A45-B038-482EA82CC6AB}"/>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14" name="Line">
            <a:extLst>
              <a:ext uri="{FF2B5EF4-FFF2-40B4-BE49-F238E27FC236}">
                <a16:creationId xmlns:a16="http://schemas.microsoft.com/office/drawing/2014/main" id="{92C4854B-F247-5741-AB23-002A2BB08206}"/>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648" userDrawn="1">
          <p15:clr>
            <a:srgbClr val="FBAE40"/>
          </p15:clr>
        </p15:guide>
        <p15:guide id="8"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4188203" cy="754822"/>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a:t>Brief photo caption. Place in top left or right corner. </a:t>
            </a:r>
            <a:r>
              <a:rPr lang="en-US" err="1"/>
              <a:t>Acumin</a:t>
            </a:r>
            <a:r>
              <a:rPr lang="en-US"/>
              <a:t> Pro Bold 18 pt. Make text black or white for legibility.</a:t>
            </a:r>
          </a:p>
        </p:txBody>
      </p:sp>
      <p:pic>
        <p:nvPicPr>
          <p:cNvPr id="10" name="Gold Triangle">
            <a:extLst>
              <a:ext uri="{FF2B5EF4-FFF2-40B4-BE49-F238E27FC236}">
                <a16:creationId xmlns:a16="http://schemas.microsoft.com/office/drawing/2014/main" id="{3EF0B125-032B-B44A-9FE2-88884A0C13D7}"/>
              </a:ext>
            </a:extLst>
          </p:cNvPr>
          <p:cNvPicPr>
            <a:picLocks noChangeAspect="1"/>
          </p:cNvPicPr>
          <p:nvPr userDrawn="1"/>
        </p:nvPicPr>
        <p:blipFill>
          <a:blip r:embed="rId2"/>
          <a:stretch>
            <a:fillRect/>
          </a:stretch>
        </p:blipFill>
        <p:spPr>
          <a:xfrm>
            <a:off x="10427177" y="0"/>
            <a:ext cx="1778000" cy="6858000"/>
          </a:xfrm>
          <a:prstGeom prst="rect">
            <a:avLst/>
          </a:prstGeom>
        </p:spPr>
      </p:pic>
      <p:sp>
        <p:nvSpPr>
          <p:cNvPr id="11" name="Slide Number Placeholder 2">
            <a:extLst>
              <a:ext uri="{FF2B5EF4-FFF2-40B4-BE49-F238E27FC236}">
                <a16:creationId xmlns:a16="http://schemas.microsoft.com/office/drawing/2014/main" id="{0B4B774D-C69E-CB46-8C6A-455BB9653C68}"/>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3" name="Line">
            <a:extLst>
              <a:ext uri="{FF2B5EF4-FFF2-40B4-BE49-F238E27FC236}">
                <a16:creationId xmlns:a16="http://schemas.microsoft.com/office/drawing/2014/main" id="{074D5FC6-7A47-D946-9FEB-ED9CE1085E0A}"/>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00EF165-4115-2946-8C38-D819512B8E4D}"/>
              </a:ext>
            </a:extLst>
          </p:cNvPr>
          <p:cNvPicPr>
            <a:picLocks noChangeAspect="1"/>
          </p:cNvPicPr>
          <p:nvPr userDrawn="1"/>
        </p:nvPicPr>
        <p:blipFill>
          <a:blip r:embed="rId3"/>
          <a:srcRect/>
          <a:stretch/>
        </p:blipFill>
        <p:spPr>
          <a:xfrm>
            <a:off x="566514" y="5829300"/>
            <a:ext cx="1345002" cy="739751"/>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6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648277" y="861080"/>
            <a:ext cx="6419331" cy="1210973"/>
          </a:xfrm>
          <a:prstGeom prst="rect">
            <a:avLst/>
          </a:prstGeom>
          <a:noFill/>
          <a:ln w="38100">
            <a:noFill/>
          </a:ln>
        </p:spPr>
        <p:txBody>
          <a:bodyPr wrap="square" lIns="0" tIns="0" rIns="0" bIns="0" anchor="t" anchorCtr="0">
            <a:spAutoFit/>
          </a:bodyPr>
          <a:lstStyle>
            <a:lvl1pPr algn="ctr">
              <a:defRPr sz="8600" b="0" i="0" cap="none" spc="300">
                <a:solidFill>
                  <a:schemeClr val="accent2"/>
                </a:solidFill>
                <a:latin typeface="United Sans Cond Medium" pitchFamily="2" charset="77"/>
              </a:defRPr>
            </a:lvl1pPr>
          </a:lstStyle>
          <a:p>
            <a:r>
              <a:rPr lang="en-US" b="1" spc="0">
                <a:latin typeface="United Sans Reg Medium" pitchFamily="2" charset="77"/>
              </a:rPr>
              <a:t>123(CAPS)</a:t>
            </a:r>
            <a:endParaRPr lang="en-US"/>
          </a:p>
        </p:txBody>
      </p:sp>
      <p:sp>
        <p:nvSpPr>
          <p:cNvPr id="20" name="Black Bar">
            <a:extLst>
              <a:ext uri="{FF2B5EF4-FFF2-40B4-BE49-F238E27FC236}">
                <a16:creationId xmlns:a16="http://schemas.microsoft.com/office/drawing/2014/main" id="{EACB2F0C-1C3D-CD48-AD13-7B5AD683F7C7}"/>
              </a:ext>
            </a:extLst>
          </p:cNvPr>
          <p:cNvSpPr/>
          <p:nvPr/>
        </p:nvSpPr>
        <p:spPr>
          <a:xfrm>
            <a:off x="2648279" y="2265485"/>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719389" y="2246045"/>
            <a:ext cx="6895463" cy="553998"/>
          </a:xfrm>
          <a:prstGeom prst="rect">
            <a:avLst/>
          </a:prstGeo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TOPIC OR TITLE (ALL CAPS)</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27887" y="2899907"/>
            <a:ext cx="6678467" cy="1122744"/>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a:t>Fact or highlight. </a:t>
            </a:r>
            <a:r>
              <a:rPr lang="en-US" err="1"/>
              <a:t>Acumin</a:t>
            </a:r>
            <a:r>
              <a:rPr lang="en-US"/>
              <a:t> Pro Medium 24 pt. Keep it short with bite-size chunks of information.</a:t>
            </a:r>
          </a:p>
        </p:txBody>
      </p:sp>
      <p:pic>
        <p:nvPicPr>
          <p:cNvPr id="14" name="Gold Triangle">
            <a:extLst>
              <a:ext uri="{FF2B5EF4-FFF2-40B4-BE49-F238E27FC236}">
                <a16:creationId xmlns:a16="http://schemas.microsoft.com/office/drawing/2014/main" id="{C3095A73-F97F-3941-B3EF-BEBE9F042466}"/>
              </a:ext>
            </a:extLst>
          </p:cNvPr>
          <p:cNvPicPr>
            <a:picLocks noChangeAspect="1"/>
          </p:cNvPicPr>
          <p:nvPr userDrawn="1"/>
        </p:nvPicPr>
        <p:blipFill>
          <a:blip r:embed="rId2">
            <a:grayscl/>
          </a:blip>
          <a:stretch>
            <a:fillRect/>
          </a:stretch>
        </p:blipFill>
        <p:spPr>
          <a:xfrm>
            <a:off x="10414001" y="0"/>
            <a:ext cx="1778000" cy="6858000"/>
          </a:xfrm>
          <a:prstGeom prst="rect">
            <a:avLst/>
          </a:prstGeom>
        </p:spPr>
      </p:pic>
      <p:pic>
        <p:nvPicPr>
          <p:cNvPr id="17" name="Picture 16">
            <a:extLst>
              <a:ext uri="{FF2B5EF4-FFF2-40B4-BE49-F238E27FC236}">
                <a16:creationId xmlns:a16="http://schemas.microsoft.com/office/drawing/2014/main" id="{1F412C0C-614B-3946-9AC3-D98FE3CBE06D}"/>
              </a:ext>
            </a:extLst>
          </p:cNvPr>
          <p:cNvPicPr>
            <a:picLocks noChangeAspect="1"/>
          </p:cNvPicPr>
          <p:nvPr userDrawn="1"/>
        </p:nvPicPr>
        <p:blipFill>
          <a:blip r:embed="rId3"/>
          <a:srcRect/>
          <a:stretch/>
        </p:blipFill>
        <p:spPr>
          <a:xfrm>
            <a:off x="576072" y="5833872"/>
            <a:ext cx="1344168" cy="739293"/>
          </a:xfrm>
          <a:prstGeom prst="rect">
            <a:avLst/>
          </a:prstGeom>
        </p:spPr>
      </p:pic>
      <p:sp>
        <p:nvSpPr>
          <p:cNvPr id="18" name="Slide Number Placeholder 2">
            <a:extLst>
              <a:ext uri="{FF2B5EF4-FFF2-40B4-BE49-F238E27FC236}">
                <a16:creationId xmlns:a16="http://schemas.microsoft.com/office/drawing/2014/main" id="{C5E3A6DA-6C83-8A4D-8E69-CA7039F2F606}"/>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bg2">
                    <a:alpha val="70000"/>
                  </a:schemeClr>
                </a:solidFill>
              </a:rPr>
              <a:pPr/>
              <a:t>‹#›</a:t>
            </a:fld>
            <a:endParaRPr lang="en-US">
              <a:solidFill>
                <a:schemeClr val="bg2">
                  <a:alpha val="70000"/>
                </a:schemeClr>
              </a:solidFill>
            </a:endParaRPr>
          </a:p>
        </p:txBody>
      </p:sp>
      <p:cxnSp>
        <p:nvCxnSpPr>
          <p:cNvPr id="19" name="Line">
            <a:extLst>
              <a:ext uri="{FF2B5EF4-FFF2-40B4-BE49-F238E27FC236}">
                <a16:creationId xmlns:a16="http://schemas.microsoft.com/office/drawing/2014/main" id="{E084EF09-8FBA-4147-B00C-1068F723F3A3}"/>
              </a:ext>
            </a:extLst>
          </p:cNvPr>
          <p:cNvCxnSpPr>
            <a:cxnSpLocks/>
          </p:cNvCxnSpPr>
          <p:nvPr userDrawn="1"/>
        </p:nvCxnSpPr>
        <p:spPr>
          <a:xfrm>
            <a:off x="11631961" y="6446901"/>
            <a:ext cx="0" cy="160020"/>
          </a:xfrm>
          <a:prstGeom prst="line">
            <a:avLst/>
          </a:prstGeom>
          <a:ln>
            <a:solidFill>
              <a:schemeClr val="bg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 Slide - Fact/Highlight">
    <p:bg>
      <p:bgPr>
        <a:solidFill>
          <a:schemeClr val="accent4"/>
        </a:solidFill>
        <a:effectLst/>
      </p:bgPr>
    </p:bg>
    <p:spTree>
      <p:nvGrpSpPr>
        <p:cNvPr id="1" name=""/>
        <p:cNvGrpSpPr/>
        <p:nvPr/>
      </p:nvGrpSpPr>
      <p:grpSpPr>
        <a:xfrm>
          <a:off x="0" y="0"/>
          <a:ext cx="0" cy="0"/>
          <a:chOff x="0" y="0"/>
          <a:chExt cx="0" cy="0"/>
        </a:xfrm>
      </p:grpSpPr>
      <p:sp>
        <p:nvSpPr>
          <p:cNvPr id="13" name="Picture" descr="Picture Description">
            <a:extLst>
              <a:ext uri="{FF2B5EF4-FFF2-40B4-BE49-F238E27FC236}">
                <a16:creationId xmlns:a16="http://schemas.microsoft.com/office/drawing/2014/main" id="{28FD842F-2C35-974E-9F89-522A2FA053ED}"/>
              </a:ext>
            </a:extLst>
          </p:cNvPr>
          <p:cNvSpPr>
            <a:spLocks noGrp="1"/>
          </p:cNvSpPr>
          <p:nvPr>
            <p:ph type="pic" sz="quarter" idx="13"/>
          </p:nvPr>
        </p:nvSpPr>
        <p:spPr>
          <a:xfrm>
            <a:off x="-52627" y="-52627"/>
            <a:ext cx="12311302" cy="6979700"/>
          </a:xfrm>
          <a:prstGeom prst="rect">
            <a:avLst/>
          </a:prstGeo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p>
        </p:txBody>
      </p:sp>
      <p:sp>
        <p:nvSpPr>
          <p:cNvPr id="18" name="Heading">
            <a:extLst>
              <a:ext uri="{FF2B5EF4-FFF2-40B4-BE49-F238E27FC236}">
                <a16:creationId xmlns:a16="http://schemas.microsoft.com/office/drawing/2014/main" id="{5C6AD52E-F9E3-F94D-BCA8-04C6CEB3AAE7}"/>
              </a:ext>
            </a:extLst>
          </p:cNvPr>
          <p:cNvSpPr>
            <a:spLocks noGrp="1"/>
          </p:cNvSpPr>
          <p:nvPr>
            <p:ph type="ctrTitle" hasCustomPrompt="1"/>
          </p:nvPr>
        </p:nvSpPr>
        <p:spPr bwMode="blackWhite">
          <a:xfrm>
            <a:off x="2432302" y="2215473"/>
            <a:ext cx="7140324" cy="2703497"/>
          </a:xfrm>
          <a:prstGeom prst="rect">
            <a:avLst/>
          </a:prstGeom>
          <a:noFill/>
          <a:ln w="38100">
            <a:noFill/>
          </a:ln>
        </p:spPr>
        <p:txBody>
          <a:bodyPr wrap="square" lIns="0" tIns="0" rIns="0" bIns="0" anchor="t" anchorCtr="0">
            <a:spAutoFit/>
          </a:bodyPr>
          <a:lstStyle>
            <a:lvl1pPr algn="ctr">
              <a:lnSpc>
                <a:spcPct val="80000"/>
              </a:lnSpc>
              <a:defRPr sz="7200" b="1" i="0" cap="none" spc="300">
                <a:solidFill>
                  <a:schemeClr val="accent4">
                    <a:lumMod val="95000"/>
                  </a:schemeClr>
                </a:solidFill>
                <a:latin typeface="United Sans Cd Md" pitchFamily="50" charset="0"/>
              </a:defRPr>
            </a:lvl1pPr>
          </a:lstStyle>
          <a:p>
            <a:r>
              <a:rPr lang="en-US" b="1" spc="0">
                <a:latin typeface="United Sans Reg Medium" pitchFamily="2" charset="77"/>
              </a:rPr>
              <a:t>CALL OUT</a:t>
            </a:r>
            <a:br>
              <a:rPr lang="en-US" b="1" spc="0">
                <a:latin typeface="United Sans Reg Medium" pitchFamily="2" charset="77"/>
              </a:rPr>
            </a:br>
            <a:r>
              <a:rPr lang="en-US" b="1" spc="0">
                <a:latin typeface="United Sans Reg Medium" pitchFamily="2" charset="77"/>
              </a:rPr>
              <a:t>SLIDE </a:t>
            </a:r>
            <a:br>
              <a:rPr lang="en-US" b="1" spc="0">
                <a:latin typeface="United Sans Reg Medium" pitchFamily="2" charset="77"/>
              </a:rPr>
            </a:br>
            <a:r>
              <a:rPr lang="en-US" b="1" spc="0">
                <a:latin typeface="United Sans Reg Medium" pitchFamily="2" charset="77"/>
              </a:rPr>
              <a:t>(ALL CAPS)</a:t>
            </a:r>
            <a:endParaRPr lang="en-US"/>
          </a:p>
        </p:txBody>
      </p:sp>
      <p:sp>
        <p:nvSpPr>
          <p:cNvPr id="19" name="Slide Number Placeholder 2">
            <a:extLst>
              <a:ext uri="{FF2B5EF4-FFF2-40B4-BE49-F238E27FC236}">
                <a16:creationId xmlns:a16="http://schemas.microsoft.com/office/drawing/2014/main" id="{BBE6B2E6-66B0-C646-91CF-7C4E7210C494}"/>
              </a:ext>
            </a:extLst>
          </p:cNvPr>
          <p:cNvSpPr txBox="1">
            <a:spLocks/>
          </p:cNvSpPr>
          <p:nvPr userDrawn="1"/>
        </p:nvSpPr>
        <p:spPr>
          <a:xfrm>
            <a:off x="11625486" y="6345936"/>
            <a:ext cx="431800"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mtClean="0">
                <a:solidFill>
                  <a:schemeClr val="accent6">
                    <a:alpha val="70000"/>
                  </a:schemeClr>
                </a:solidFill>
              </a:rPr>
              <a:pPr/>
              <a:t>‹#›</a:t>
            </a:fld>
            <a:endParaRPr lang="en-US">
              <a:solidFill>
                <a:schemeClr val="accent6">
                  <a:alpha val="70000"/>
                </a:schemeClr>
              </a:solidFill>
            </a:endParaRPr>
          </a:p>
        </p:txBody>
      </p:sp>
      <p:cxnSp>
        <p:nvCxnSpPr>
          <p:cNvPr id="21" name="Line">
            <a:extLst>
              <a:ext uri="{FF2B5EF4-FFF2-40B4-BE49-F238E27FC236}">
                <a16:creationId xmlns:a16="http://schemas.microsoft.com/office/drawing/2014/main" id="{122F123D-B568-3143-A12E-2B4D87A8BFC2}"/>
              </a:ext>
            </a:extLst>
          </p:cNvPr>
          <p:cNvCxnSpPr>
            <a:cxnSpLocks/>
          </p:cNvCxnSpPr>
          <p:nvPr userDrawn="1"/>
        </p:nvCxnSpPr>
        <p:spPr>
          <a:xfrm>
            <a:off x="11631961"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3562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a:prstGeom prst="rect">
            <a:avLst/>
          </a:prstGeo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a:t>Conclusion, call to action or contact information. </a:t>
            </a:r>
            <a:r>
              <a:rPr lang="en-US" err="1"/>
              <a:t>Acumin</a:t>
            </a:r>
            <a:r>
              <a:rPr lang="en-US"/>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pic>
        <p:nvPicPr>
          <p:cNvPr id="18" name="Picture 17">
            <a:extLst>
              <a:ext uri="{FF2B5EF4-FFF2-40B4-BE49-F238E27FC236}">
                <a16:creationId xmlns:a16="http://schemas.microsoft.com/office/drawing/2014/main" id="{B897196A-921D-B94A-8EBC-296AFB0E864E}"/>
              </a:ext>
            </a:extLst>
          </p:cNvPr>
          <p:cNvPicPr>
            <a:picLocks noChangeAspect="1"/>
          </p:cNvPicPr>
          <p:nvPr userDrawn="1"/>
        </p:nvPicPr>
        <p:blipFill>
          <a:blip r:embed="rId3"/>
          <a:srcRect/>
          <a:stretch/>
        </p:blipFill>
        <p:spPr>
          <a:xfrm>
            <a:off x="574465" y="5697573"/>
            <a:ext cx="1581700" cy="869934"/>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guide id="8" pos="12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0" y="0"/>
            <a:ext cx="11514667" cy="914400"/>
          </a:xfrm>
          <a:prstGeom prst="rect">
            <a:avLst/>
          </a:prstGeom>
        </p:spPr>
      </p:pic>
      <p:sp>
        <p:nvSpPr>
          <p:cNvPr id="2" name="Title"/>
          <p:cNvSpPr>
            <a:spLocks noGrp="1"/>
          </p:cNvSpPr>
          <p:nvPr>
            <p:ph type="ctrTitle" hasCustomPrompt="1"/>
          </p:nvPr>
        </p:nvSpPr>
        <p:spPr bwMode="blackWhite">
          <a:xfrm>
            <a:off x="1489619"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a:t>Title </a:t>
            </a:r>
            <a:r>
              <a:rPr lang="en-US" err="1"/>
              <a:t>Acumin</a:t>
            </a:r>
            <a:r>
              <a:rPr lang="en-US"/>
              <a:t> Pro Extra Cond Bold Italic 36 </a:t>
            </a:r>
            <a:r>
              <a:rPr lang="en-US" err="1"/>
              <a:t>pt</a:t>
            </a:r>
            <a:endParaRPr lang="en-US"/>
          </a:p>
        </p:txBody>
      </p:sp>
      <p:sp>
        <p:nvSpPr>
          <p:cNvPr id="3" name="Subhead"/>
          <p:cNvSpPr>
            <a:spLocks noGrp="1"/>
          </p:cNvSpPr>
          <p:nvPr>
            <p:ph type="subTitle" idx="1" hasCustomPrompt="1"/>
          </p:nvPr>
        </p:nvSpPr>
        <p:spPr>
          <a:xfrm>
            <a:off x="1489618"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 </a:t>
            </a:r>
            <a:r>
              <a:rPr lang="en-US" err="1"/>
              <a:t>Acumin</a:t>
            </a:r>
            <a:r>
              <a:rPr lang="en-US"/>
              <a:t> Pro Semi Cond Bold 22 </a:t>
            </a:r>
            <a:r>
              <a:rPr lang="en-US" err="1"/>
              <a:t>pt</a:t>
            </a:r>
            <a:endParaRPr lang="en-US"/>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489617"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a:t>Bulleted copy. </a:t>
            </a:r>
            <a:r>
              <a:rPr lang="en-US" err="1"/>
              <a:t>Acumin</a:t>
            </a:r>
            <a:r>
              <a:rPr lang="en-US"/>
              <a:t> Pro Reg 18 pt. Keep it short with bite-size chunks of information.</a:t>
            </a:r>
          </a:p>
          <a:p>
            <a:pPr lvl="0"/>
            <a:endParaRPr lang="en-US"/>
          </a:p>
          <a:p>
            <a:pPr lvl="0"/>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a:t>Bulleted copy. </a:t>
            </a:r>
            <a:r>
              <a:rPr lang="en-US" err="1"/>
              <a:t>Acumin</a:t>
            </a:r>
            <a:r>
              <a:rPr lang="en-US"/>
              <a:t> Pro Reg 18 pt. Keep it short with bite-size chunks of information.</a:t>
            </a:r>
          </a:p>
          <a:p>
            <a:pPr lvl="0"/>
            <a:endParaRPr lang="en-US"/>
          </a:p>
        </p:txBody>
      </p:sp>
      <p:pic>
        <p:nvPicPr>
          <p:cNvPr id="8" name="Picture 7">
            <a:extLst>
              <a:ext uri="{FF2B5EF4-FFF2-40B4-BE49-F238E27FC236}">
                <a16:creationId xmlns:a16="http://schemas.microsoft.com/office/drawing/2014/main" id="{6B0A2F93-C534-6A42-B299-9802B5AC21B8}"/>
              </a:ext>
            </a:extLst>
          </p:cNvPr>
          <p:cNvPicPr>
            <a:picLocks noChangeAspect="1"/>
          </p:cNvPicPr>
          <p:nvPr userDrawn="1"/>
        </p:nvPicPr>
        <p:blipFill>
          <a:blip r:embed="rId3"/>
          <a:srcRect/>
          <a:stretch/>
        </p:blipFill>
        <p:spPr>
          <a:xfrm>
            <a:off x="755353" y="5919575"/>
            <a:ext cx="1574489" cy="649477"/>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4" name="Ink 3">
                <a:extLst>
                  <a:ext uri="{FF2B5EF4-FFF2-40B4-BE49-F238E27FC236}">
                    <a16:creationId xmlns:a16="http://schemas.microsoft.com/office/drawing/2014/main" id="{1821A6FA-07C7-674E-BE07-0AC55BB06278}"/>
                  </a:ext>
                </a:extLst>
              </p14:cNvPr>
              <p14:cNvContentPartPr/>
              <p14:nvPr userDrawn="1"/>
            </p14:nvContentPartPr>
            <p14:xfrm>
              <a:off x="11472143" y="5118441"/>
              <a:ext cx="480" cy="360"/>
            </p14:xfrm>
          </p:contentPart>
        </mc:Choice>
        <mc:Fallback xmlns="">
          <p:pic>
            <p:nvPicPr>
              <p:cNvPr id="4" name="Ink 3">
                <a:extLst>
                  <a:ext uri="{FF2B5EF4-FFF2-40B4-BE49-F238E27FC236}">
                    <a16:creationId xmlns:a16="http://schemas.microsoft.com/office/drawing/2014/main" id="{1821A6FA-07C7-674E-BE07-0AC55BB06278}"/>
                  </a:ext>
                </a:extLst>
              </p:cNvPr>
              <p:cNvPicPr/>
              <p:nvPr/>
            </p:nvPicPr>
            <p:blipFill>
              <a:blip r:embed="rId5"/>
              <a:stretch>
                <a:fillRect/>
              </a:stretch>
            </p:blipFill>
            <p:spPr>
              <a:xfrm>
                <a:off x="11448143" y="5010441"/>
                <a:ext cx="48000" cy="216000"/>
              </a:xfrm>
              <a:prstGeom prst="rect">
                <a:avLst/>
              </a:prstGeom>
            </p:spPr>
          </p:pic>
        </mc:Fallback>
      </mc:AlternateContent>
      <p:sp>
        <p:nvSpPr>
          <p:cNvPr id="14" name="Slide Number Placeholder 2">
            <a:extLst>
              <a:ext uri="{FF2B5EF4-FFF2-40B4-BE49-F238E27FC236}">
                <a16:creationId xmlns:a16="http://schemas.microsoft.com/office/drawing/2014/main" id="{DD3AE779-52BD-034A-A5CB-D98900DDFA26}"/>
              </a:ext>
            </a:extLst>
          </p:cNvPr>
          <p:cNvSpPr txBox="1">
            <a:spLocks/>
          </p:cNvSpPr>
          <p:nvPr userDrawn="1"/>
        </p:nvSpPr>
        <p:spPr>
          <a:xfrm>
            <a:off x="11460170" y="6345937"/>
            <a:ext cx="575733"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2"/>
                </a:solidFill>
                <a:latin typeface="Acumin Pro Medium"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63B0091-2382-A34C-B868-EF0443B81E12}" type="slidenum">
              <a:rPr lang="en-US" sz="1000" smtClean="0">
                <a:solidFill>
                  <a:schemeClr val="accent6">
                    <a:alpha val="70000"/>
                  </a:schemeClr>
                </a:solidFill>
              </a:rPr>
              <a:pPr/>
              <a:t>‹#›</a:t>
            </a:fld>
            <a:endParaRPr lang="en-US" sz="1000">
              <a:solidFill>
                <a:schemeClr val="accent6">
                  <a:alpha val="70000"/>
                </a:schemeClr>
              </a:solidFill>
            </a:endParaRPr>
          </a:p>
        </p:txBody>
      </p:sp>
      <p:cxnSp>
        <p:nvCxnSpPr>
          <p:cNvPr id="13" name="Line">
            <a:extLst>
              <a:ext uri="{FF2B5EF4-FFF2-40B4-BE49-F238E27FC236}">
                <a16:creationId xmlns:a16="http://schemas.microsoft.com/office/drawing/2014/main" id="{FE8137FD-302C-F448-B878-CC374487366B}"/>
              </a:ext>
            </a:extLst>
          </p:cNvPr>
          <p:cNvCxnSpPr>
            <a:cxnSpLocks/>
          </p:cNvCxnSpPr>
          <p:nvPr userDrawn="1"/>
        </p:nvCxnSpPr>
        <p:spPr>
          <a:xfrm>
            <a:off x="11468803" y="6446901"/>
            <a:ext cx="0" cy="160020"/>
          </a:xfrm>
          <a:prstGeom prst="line">
            <a:avLst/>
          </a:prstGeom>
          <a:ln>
            <a:solidFill>
              <a:schemeClr val="accent6">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6537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128">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6" r:id="rId7"/>
    <p:sldLayoutId id="2147483724" r:id="rId8"/>
    <p:sldLayoutId id="2147483760" r:id="rId9"/>
    <p:sldLayoutId id="2147483761" r:id="rId10"/>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rdueforlife.org/lifelong-learnin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purdueforlife.org/homecoming/" TargetMode="Externa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www.linkedin.com/company/purdueforlife/posts/?feedView=al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mailto:PASE@purdueforlife.org"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lnkd.in/gY8TQ8SZ" TargetMode="External"/><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bigten.org/abbott/donate/"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FC842-36AA-BCAB-9CDB-8D8D454CC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52711-982B-610B-C64E-1C0CB9B764A5}"/>
              </a:ext>
            </a:extLst>
          </p:cNvPr>
          <p:cNvSpPr>
            <a:spLocks noGrp="1"/>
          </p:cNvSpPr>
          <p:nvPr>
            <p:ph type="ctrTitle"/>
          </p:nvPr>
        </p:nvSpPr>
        <p:spPr>
          <a:xfrm>
            <a:off x="1809109" y="845583"/>
            <a:ext cx="7911945" cy="2954655"/>
          </a:xfrm>
        </p:spPr>
        <p:txBody>
          <a:bodyPr/>
          <a:lstStyle/>
          <a:p>
            <a:r>
              <a:rPr lang="en-US" sz="6000" b="1" kern="1200">
                <a:latin typeface="Franklin Gothic Medium" panose="020B0603020102020204" pitchFamily="34" charset="0"/>
                <a:cs typeface="+mj-cs"/>
              </a:rPr>
              <a:t>Welcome to Advancing Club Engagement and Strateg</a:t>
            </a:r>
            <a:r>
              <a:rPr lang="en-US">
                <a:latin typeface="Franklin Gothic Medium" panose="020B0603020102020204" pitchFamily="34" charset="0"/>
              </a:rPr>
              <a:t>y (ACES)</a:t>
            </a:r>
          </a:p>
        </p:txBody>
      </p:sp>
      <p:sp>
        <p:nvSpPr>
          <p:cNvPr id="3" name="Subtitle 2">
            <a:extLst>
              <a:ext uri="{FF2B5EF4-FFF2-40B4-BE49-F238E27FC236}">
                <a16:creationId xmlns:a16="http://schemas.microsoft.com/office/drawing/2014/main" id="{EF61F676-CD71-7BCC-4183-153CEBF756E3}"/>
              </a:ext>
            </a:extLst>
          </p:cNvPr>
          <p:cNvSpPr>
            <a:spLocks noGrp="1"/>
          </p:cNvSpPr>
          <p:nvPr>
            <p:ph type="subTitle" idx="1"/>
          </p:nvPr>
        </p:nvSpPr>
        <p:spPr/>
        <p:txBody>
          <a:bodyPr/>
          <a:lstStyle/>
          <a:p>
            <a:r>
              <a:rPr lang="en-US">
                <a:latin typeface="Franklin Gothic Medium" panose="020B0603020102020204" pitchFamily="34" charset="0"/>
              </a:rPr>
              <a:t>August 5, 2026</a:t>
            </a:r>
          </a:p>
        </p:txBody>
      </p:sp>
    </p:spTree>
    <p:extLst>
      <p:ext uri="{BB962C8B-B14F-4D97-AF65-F5344CB8AC3E}">
        <p14:creationId xmlns:p14="http://schemas.microsoft.com/office/powerpoint/2010/main" val="1129273039"/>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FE4C4-A22B-63E1-4001-A03D7E307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006FE-6238-2405-BB2E-11905B639B0C}"/>
              </a:ext>
            </a:extLst>
          </p:cNvPr>
          <p:cNvSpPr>
            <a:spLocks noGrp="1"/>
          </p:cNvSpPr>
          <p:nvPr>
            <p:ph type="ctrTitle"/>
          </p:nvPr>
        </p:nvSpPr>
        <p:spPr>
          <a:xfrm>
            <a:off x="1043553" y="236880"/>
            <a:ext cx="9234309" cy="498598"/>
          </a:xfrm>
        </p:spPr>
        <p:txBody>
          <a:bodyPr/>
          <a:lstStyle/>
          <a:p>
            <a:r>
              <a:rPr lang="en-US">
                <a:latin typeface="Franklin Gothic Medium" panose="020B0603020102020204" pitchFamily="34" charset="0"/>
              </a:rPr>
              <a:t>Lifelong Learning Reminders </a:t>
            </a:r>
          </a:p>
        </p:txBody>
      </p:sp>
      <p:sp>
        <p:nvSpPr>
          <p:cNvPr id="3" name="Subtitle 2">
            <a:extLst>
              <a:ext uri="{FF2B5EF4-FFF2-40B4-BE49-F238E27FC236}">
                <a16:creationId xmlns:a16="http://schemas.microsoft.com/office/drawing/2014/main" id="{92857E1C-D882-EC29-24D2-06865ABE9057}"/>
              </a:ext>
            </a:extLst>
          </p:cNvPr>
          <p:cNvSpPr>
            <a:spLocks noGrp="1"/>
          </p:cNvSpPr>
          <p:nvPr>
            <p:ph type="subTitle" idx="1"/>
          </p:nvPr>
        </p:nvSpPr>
        <p:spPr>
          <a:xfrm>
            <a:off x="957266" y="1194400"/>
            <a:ext cx="10765663" cy="369332"/>
          </a:xfrm>
        </p:spPr>
        <p:txBody>
          <a:bodyPr/>
          <a:lstStyle/>
          <a:p>
            <a:pPr marL="0" marR="0"/>
            <a:r>
              <a:rPr lang="en-US" sz="2400">
                <a:solidFill>
                  <a:schemeClr val="tx1"/>
                </a:solidFill>
                <a:latin typeface="Aptos" panose="020B0004020202020204" pitchFamily="34" charset="0"/>
                <a:ea typeface="Aptos" panose="020B0004020202020204" pitchFamily="34" charset="0"/>
                <a:cs typeface="Aptos" panose="020B0004020202020204" pitchFamily="34" charset="0"/>
              </a:rPr>
              <a:t>Please visit the Lifelong learning page! </a:t>
            </a:r>
            <a:r>
              <a:rPr lang="en-US" sz="2400">
                <a:solidFill>
                  <a:schemeClr val="tx1"/>
                </a:solidFill>
                <a:effectLst/>
                <a:latin typeface="Aptos" panose="020B0004020202020204" pitchFamily="34" charset="0"/>
                <a:ea typeface="Aptos" panose="020B0004020202020204" pitchFamily="34" charset="0"/>
                <a:cs typeface="Aptos" panose="020B0004020202020204" pitchFamily="34" charset="0"/>
              </a:rPr>
              <a:t> </a:t>
            </a:r>
            <a:endParaRPr lang="en-US" sz="2400">
              <a:effectLst/>
              <a:latin typeface="Aptos" panose="020B0004020202020204" pitchFamily="34" charset="0"/>
              <a:ea typeface="Aptos" panose="020B0004020202020204" pitchFamily="34" charset="0"/>
              <a:cs typeface="Aptos" panose="020B0004020202020204" pitchFamily="34" charset="0"/>
            </a:endParaRPr>
          </a:p>
        </p:txBody>
      </p:sp>
      <p:sp>
        <p:nvSpPr>
          <p:cNvPr id="4" name="Text Placeholder 3">
            <a:extLst>
              <a:ext uri="{FF2B5EF4-FFF2-40B4-BE49-F238E27FC236}">
                <a16:creationId xmlns:a16="http://schemas.microsoft.com/office/drawing/2014/main" id="{7BDBCF64-8CB4-7395-D8CE-AE9B995F0033}"/>
              </a:ext>
            </a:extLst>
          </p:cNvPr>
          <p:cNvSpPr>
            <a:spLocks noGrp="1"/>
          </p:cNvSpPr>
          <p:nvPr>
            <p:ph type="body" sz="quarter" idx="14"/>
          </p:nvPr>
        </p:nvSpPr>
        <p:spPr>
          <a:xfrm>
            <a:off x="6340098" y="1458650"/>
            <a:ext cx="5217240" cy="4497345"/>
          </a:xfrm>
        </p:spPr>
        <p:txBody>
          <a:bodyPr lIns="0" tIns="0" rIns="0" bIns="0" anchor="t">
            <a:normAutofit/>
          </a:bodyPr>
          <a:lstStyle/>
          <a:p>
            <a:pPr marL="0" marR="0">
              <a:buNone/>
            </a:pPr>
            <a:r>
              <a:rPr lang="en-US" sz="1800">
                <a:effectLst/>
                <a:latin typeface="Calibri" panose="020F0502020204030204" pitchFamily="34" charset="0"/>
                <a:ea typeface="Aptos" panose="020B0004020202020204" pitchFamily="34" charset="0"/>
                <a:cs typeface="Aptos" panose="020B0004020202020204" pitchFamily="34" charset="0"/>
              </a:rPr>
              <a:t> </a:t>
            </a: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800">
                <a:effectLst/>
                <a:latin typeface="Franklin Gothic Medium" panose="020B0603020102020204" pitchFamily="34" charset="0"/>
                <a:ea typeface="Times New Roman" panose="02020603050405020304" pitchFamily="18" charset="0"/>
                <a:cs typeface="Aptos" panose="020B0004020202020204" pitchFamily="34" charset="0"/>
              </a:rPr>
              <a:t>There are more than 500 online Ed2go courses to choose from.</a:t>
            </a:r>
            <a:endParaRPr lang="en-US" sz="2800">
              <a:effectLst/>
              <a:latin typeface="Franklin Gothic Medium" panose="020B06030201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800">
                <a:effectLst/>
                <a:latin typeface="Franklin Gothic Medium" panose="020B0603020102020204" pitchFamily="34" charset="0"/>
                <a:ea typeface="Times New Roman" panose="02020603050405020304" pitchFamily="18" charset="0"/>
                <a:cs typeface="Aptos" panose="020B0004020202020204" pitchFamily="34" charset="0"/>
              </a:rPr>
              <a:t>There are hundreds of Purdue Online YouTube courses available at no cost</a:t>
            </a:r>
            <a:endParaRPr lang="en-US" sz="2800">
              <a:effectLst/>
              <a:latin typeface="Franklin Gothic Medium" panose="020B06030201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800">
                <a:effectLst/>
                <a:latin typeface="Franklin Gothic Medium" panose="020B0603020102020204" pitchFamily="34" charset="0"/>
                <a:ea typeface="Times New Roman" panose="02020603050405020304" pitchFamily="18" charset="0"/>
                <a:cs typeface="Aptos" panose="020B0004020202020204" pitchFamily="34" charset="0"/>
              </a:rPr>
              <a:t>There are 100 online micro-credential and certificate courses available at no cost</a:t>
            </a:r>
            <a:endParaRPr lang="en-US" sz="2800">
              <a:effectLst/>
              <a:latin typeface="Franklin Gothic Medium" panose="020B0603020102020204" pitchFamily="34" charset="0"/>
              <a:ea typeface="Aptos" panose="020B0004020202020204" pitchFamily="34" charset="0"/>
              <a:cs typeface="Aptos" panose="020B0004020202020204" pitchFamily="34" charset="0"/>
            </a:endParaRPr>
          </a:p>
          <a:p>
            <a:pPr lvl="1"/>
            <a:endParaRPr lang="en-US" sz="2400" b="1">
              <a:solidFill>
                <a:schemeClr val="bg1"/>
              </a:solidFill>
              <a:latin typeface="Franklin Gothic Medium" panose="020B0603020102020204" pitchFamily="34" charset="0"/>
            </a:endParaRPr>
          </a:p>
          <a:p>
            <a:pPr lvl="1"/>
            <a:endParaRPr lang="en-US" sz="2400">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charset="2"/>
              <a:buChar char="•"/>
              <a:tabLst/>
              <a:defRPr/>
            </a:pPr>
            <a:endParaRPr lang="en-US" sz="3200" b="0" i="0">
              <a:solidFill>
                <a:schemeClr val="bg1"/>
              </a:solidFill>
              <a:effectLst/>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kumimoji="0" lang="en-US" sz="2000" b="0" i="0" u="none" strike="noStrike" kern="1200" cap="none" spc="0" normalizeH="0" baseline="0" noProof="0">
              <a:ln>
                <a:noFill/>
              </a:ln>
              <a:solidFill>
                <a:srgbClr val="FF0000"/>
              </a:solidFill>
              <a:effectLst/>
              <a:uLnTx/>
              <a:uFillTx/>
              <a:latin typeface="Franklin Gothic Medium" panose="020B0603020102020204" pitchFamily="34" charset="0"/>
              <a:ea typeface="+mn-ea"/>
              <a:cs typeface="+mn-cs"/>
            </a:endParaRPr>
          </a:p>
          <a:p>
            <a:endParaRPr lang="en-US" b="1">
              <a:solidFill>
                <a:srgbClr val="FF0000"/>
              </a:solidFill>
              <a:latin typeface="Franklin Gothic Medium" panose="020B0603020102020204" pitchFamily="34" charset="0"/>
            </a:endParaRPr>
          </a:p>
          <a:p>
            <a:pPr marL="468630" lvl="1" indent="-285750" defTabSz="457200">
              <a:spcBef>
                <a:spcPts val="0"/>
              </a:spcBef>
              <a:buClrTx/>
              <a:defRPr/>
            </a:pPr>
            <a:endParaRPr kumimoji="0" lang="en-US" sz="1800" b="1"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a:p>
            <a:pPr lvl="1"/>
            <a:endParaRPr lang="en-US" b="1">
              <a:solidFill>
                <a:schemeClr val="bg1"/>
              </a:solidFill>
            </a:endParaRPr>
          </a:p>
          <a:p>
            <a:pPr lvl="1"/>
            <a:endParaRPr lang="en-US"/>
          </a:p>
          <a:p>
            <a:endParaRPr lang="en-US"/>
          </a:p>
        </p:txBody>
      </p:sp>
      <p:sp>
        <p:nvSpPr>
          <p:cNvPr id="7" name="TextBox 6">
            <a:extLst>
              <a:ext uri="{FF2B5EF4-FFF2-40B4-BE49-F238E27FC236}">
                <a16:creationId xmlns:a16="http://schemas.microsoft.com/office/drawing/2014/main" id="{725336CB-EB41-38BC-B015-871D0935C2DA}"/>
              </a:ext>
            </a:extLst>
          </p:cNvPr>
          <p:cNvSpPr txBox="1"/>
          <p:nvPr/>
        </p:nvSpPr>
        <p:spPr>
          <a:xfrm>
            <a:off x="802560" y="5205341"/>
            <a:ext cx="6096000" cy="646331"/>
          </a:xfrm>
          <a:prstGeom prst="rect">
            <a:avLst/>
          </a:prstGeom>
          <a:noFill/>
        </p:spPr>
        <p:txBody>
          <a:bodyPr wrap="square">
            <a:spAutoFit/>
          </a:bodyPr>
          <a:lstStyle/>
          <a:p>
            <a:pPr marL="0" marR="0">
              <a:buNone/>
            </a:pPr>
            <a:r>
              <a:rPr lang="en-US" sz="1800" u="sng">
                <a:solidFill>
                  <a:srgbClr val="467886"/>
                </a:solidFill>
                <a:effectLst/>
                <a:latin typeface="Franklin Gothic Medium" panose="020B0603020102020204" pitchFamily="34" charset="0"/>
                <a:ea typeface="Aptos" panose="020B0004020202020204" pitchFamily="34" charset="0"/>
                <a:cs typeface="Aptos" panose="020B0004020202020204" pitchFamily="34" charset="0"/>
                <a:hlinkClick r:id="rId3"/>
              </a:rPr>
              <a:t>https://www.purdueforlife.org/lifelong-learning/</a:t>
            </a:r>
            <a:endParaRPr lang="en-US" sz="1800" u="sng">
              <a:solidFill>
                <a:srgbClr val="467886"/>
              </a:solidFill>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1800">
                <a:effectLst/>
                <a:latin typeface="Franklin Gothic Medium" panose="020B0603020102020204" pitchFamily="34" charset="0"/>
                <a:ea typeface="Aptos" panose="020B0004020202020204" pitchFamily="34" charset="0"/>
                <a:cs typeface="Aptos" panose="020B0004020202020204" pitchFamily="34" charset="0"/>
              </a:rPr>
              <a:t> </a:t>
            </a:r>
          </a:p>
        </p:txBody>
      </p:sp>
      <p:pic>
        <p:nvPicPr>
          <p:cNvPr id="5" name="Picture 4">
            <a:extLst>
              <a:ext uri="{FF2B5EF4-FFF2-40B4-BE49-F238E27FC236}">
                <a16:creationId xmlns:a16="http://schemas.microsoft.com/office/drawing/2014/main" id="{F10894E2-4308-3F39-3319-E1CD3408613D}"/>
              </a:ext>
            </a:extLst>
          </p:cNvPr>
          <p:cNvPicPr>
            <a:picLocks noChangeAspect="1"/>
          </p:cNvPicPr>
          <p:nvPr/>
        </p:nvPicPr>
        <p:blipFill>
          <a:blip r:embed="rId4"/>
          <a:stretch>
            <a:fillRect/>
          </a:stretch>
        </p:blipFill>
        <p:spPr>
          <a:xfrm>
            <a:off x="1924050" y="1828800"/>
            <a:ext cx="3009900" cy="3200400"/>
          </a:xfrm>
          <a:prstGeom prst="rect">
            <a:avLst/>
          </a:prstGeom>
        </p:spPr>
      </p:pic>
    </p:spTree>
    <p:extLst>
      <p:ext uri="{BB962C8B-B14F-4D97-AF65-F5344CB8AC3E}">
        <p14:creationId xmlns:p14="http://schemas.microsoft.com/office/powerpoint/2010/main" val="3592280239"/>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9BA8B-D244-BBEA-7457-BDF04BE23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0DD13C-3DD2-93B5-8BBD-6026C427C073}"/>
              </a:ext>
            </a:extLst>
          </p:cNvPr>
          <p:cNvSpPr>
            <a:spLocks noGrp="1"/>
          </p:cNvSpPr>
          <p:nvPr>
            <p:ph type="ctrTitle"/>
          </p:nvPr>
        </p:nvSpPr>
        <p:spPr>
          <a:xfrm>
            <a:off x="1174045" y="252803"/>
            <a:ext cx="9234309" cy="512448"/>
          </a:xfrm>
        </p:spPr>
        <p:txBody>
          <a:bodyPr/>
          <a:lstStyle/>
          <a:p>
            <a:r>
              <a:rPr lang="en-US">
                <a:latin typeface="Franklin Gothic Medium" panose="020B0603020102020204" pitchFamily="34" charset="0"/>
              </a:rPr>
              <a:t>Homecoming information </a:t>
            </a:r>
          </a:p>
        </p:txBody>
      </p:sp>
      <p:sp>
        <p:nvSpPr>
          <p:cNvPr id="9" name="TextBox 8">
            <a:extLst>
              <a:ext uri="{FF2B5EF4-FFF2-40B4-BE49-F238E27FC236}">
                <a16:creationId xmlns:a16="http://schemas.microsoft.com/office/drawing/2014/main" id="{9111604F-4FE9-5286-0FDF-B86E8C13A409}"/>
              </a:ext>
            </a:extLst>
          </p:cNvPr>
          <p:cNvSpPr txBox="1"/>
          <p:nvPr/>
        </p:nvSpPr>
        <p:spPr>
          <a:xfrm>
            <a:off x="862341" y="1027478"/>
            <a:ext cx="11887200" cy="830997"/>
          </a:xfrm>
          <a:prstGeom prst="rect">
            <a:avLst/>
          </a:prstGeom>
          <a:noFill/>
        </p:spPr>
        <p:txBody>
          <a:bodyPr wrap="square">
            <a:spAutoFit/>
          </a:bodyPr>
          <a:lstStyle/>
          <a:p>
            <a:r>
              <a:rPr lang="en-US" sz="2400">
                <a:solidFill>
                  <a:schemeClr val="tx1">
                    <a:lumMod val="50000"/>
                    <a:lumOff val="50000"/>
                  </a:schemeClr>
                </a:solidFill>
                <a:latin typeface="Franklin Gothic Medium" panose="020B0603020102020204" pitchFamily="34" charset="0"/>
              </a:rPr>
              <a:t>NOVEMBER 5-7, 2026 – </a:t>
            </a:r>
            <a:r>
              <a:rPr lang="en-US" sz="2400" b="1">
                <a:solidFill>
                  <a:srgbClr val="0070C0"/>
                </a:solidFill>
                <a:hlinkClick r:id="rId2">
                  <a:extLst>
                    <a:ext uri="{A12FA001-AC4F-418D-AE19-62706E023703}">
                      <ahyp:hlinkClr xmlns:ahyp="http://schemas.microsoft.com/office/drawing/2018/hyperlinkcolor" val="tx"/>
                    </a:ext>
                  </a:extLst>
                </a:hlinkClick>
              </a:rPr>
              <a:t>https://www.purdueforlife.org/homecoming/</a:t>
            </a:r>
            <a:endParaRPr lang="en-US" sz="2400" b="1">
              <a:solidFill>
                <a:srgbClr val="0070C0"/>
              </a:solidFill>
            </a:endParaRPr>
          </a:p>
          <a:p>
            <a:endParaRPr lang="en-US" sz="2400">
              <a:solidFill>
                <a:schemeClr val="tx1">
                  <a:lumMod val="50000"/>
                  <a:lumOff val="50000"/>
                </a:schemeClr>
              </a:solidFill>
              <a:latin typeface="Franklin Gothic Medium" panose="020B0603020102020204" pitchFamily="34" charset="0"/>
            </a:endParaRPr>
          </a:p>
        </p:txBody>
      </p:sp>
      <p:pic>
        <p:nvPicPr>
          <p:cNvPr id="13" name="Picture 12">
            <a:extLst>
              <a:ext uri="{FF2B5EF4-FFF2-40B4-BE49-F238E27FC236}">
                <a16:creationId xmlns:a16="http://schemas.microsoft.com/office/drawing/2014/main" id="{305B5961-34EA-D337-A923-9C25F26E5197}"/>
              </a:ext>
            </a:extLst>
          </p:cNvPr>
          <p:cNvPicPr>
            <a:picLocks noChangeAspect="1"/>
          </p:cNvPicPr>
          <p:nvPr/>
        </p:nvPicPr>
        <p:blipFill>
          <a:blip r:embed="rId3"/>
          <a:stretch>
            <a:fillRect/>
          </a:stretch>
        </p:blipFill>
        <p:spPr>
          <a:xfrm>
            <a:off x="4549834" y="3823508"/>
            <a:ext cx="6597138" cy="2469698"/>
          </a:xfrm>
          <a:prstGeom prst="rect">
            <a:avLst/>
          </a:prstGeom>
        </p:spPr>
      </p:pic>
      <p:pic>
        <p:nvPicPr>
          <p:cNvPr id="15" name="Picture 14">
            <a:extLst>
              <a:ext uri="{FF2B5EF4-FFF2-40B4-BE49-F238E27FC236}">
                <a16:creationId xmlns:a16="http://schemas.microsoft.com/office/drawing/2014/main" id="{716BB3DC-0EEE-FD4F-76B7-87848B613650}"/>
              </a:ext>
            </a:extLst>
          </p:cNvPr>
          <p:cNvPicPr>
            <a:picLocks noChangeAspect="1"/>
          </p:cNvPicPr>
          <p:nvPr/>
        </p:nvPicPr>
        <p:blipFill>
          <a:blip r:embed="rId4"/>
          <a:stretch>
            <a:fillRect/>
          </a:stretch>
        </p:blipFill>
        <p:spPr>
          <a:xfrm>
            <a:off x="1051812" y="1774371"/>
            <a:ext cx="6372245" cy="2316838"/>
          </a:xfrm>
          <a:prstGeom prst="rect">
            <a:avLst/>
          </a:prstGeom>
        </p:spPr>
      </p:pic>
      <p:pic>
        <p:nvPicPr>
          <p:cNvPr id="10" name="Picture 9">
            <a:extLst>
              <a:ext uri="{FF2B5EF4-FFF2-40B4-BE49-F238E27FC236}">
                <a16:creationId xmlns:a16="http://schemas.microsoft.com/office/drawing/2014/main" id="{32ABCE7F-0019-2961-0727-3FF10C862F80}"/>
              </a:ext>
            </a:extLst>
          </p:cNvPr>
          <p:cNvPicPr>
            <a:picLocks noChangeAspect="1"/>
          </p:cNvPicPr>
          <p:nvPr/>
        </p:nvPicPr>
        <p:blipFill>
          <a:blip r:embed="rId5"/>
          <a:stretch>
            <a:fillRect/>
          </a:stretch>
        </p:blipFill>
        <p:spPr>
          <a:xfrm>
            <a:off x="1621574" y="3990913"/>
            <a:ext cx="2928260" cy="1818625"/>
          </a:xfrm>
          <a:prstGeom prst="rect">
            <a:avLst/>
          </a:prstGeom>
        </p:spPr>
      </p:pic>
      <p:pic>
        <p:nvPicPr>
          <p:cNvPr id="4" name="Picture 3">
            <a:extLst>
              <a:ext uri="{FF2B5EF4-FFF2-40B4-BE49-F238E27FC236}">
                <a16:creationId xmlns:a16="http://schemas.microsoft.com/office/drawing/2014/main" id="{9A153EB4-D306-8299-3ACF-C818AE5927F2}"/>
              </a:ext>
            </a:extLst>
          </p:cNvPr>
          <p:cNvPicPr>
            <a:picLocks noChangeAspect="1"/>
          </p:cNvPicPr>
          <p:nvPr/>
        </p:nvPicPr>
        <p:blipFill>
          <a:blip r:embed="rId6"/>
          <a:stretch>
            <a:fillRect/>
          </a:stretch>
        </p:blipFill>
        <p:spPr>
          <a:xfrm>
            <a:off x="8219323" y="1500439"/>
            <a:ext cx="2190249" cy="2192755"/>
          </a:xfrm>
          <a:prstGeom prst="rect">
            <a:avLst/>
          </a:prstGeom>
        </p:spPr>
      </p:pic>
    </p:spTree>
    <p:extLst>
      <p:ext uri="{BB962C8B-B14F-4D97-AF65-F5344CB8AC3E}">
        <p14:creationId xmlns:p14="http://schemas.microsoft.com/office/powerpoint/2010/main" val="326893339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94D8F-9D39-85CA-16C5-9E730C9AE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199DC-D4B6-BDCA-6590-80A705392BB4}"/>
              </a:ext>
            </a:extLst>
          </p:cNvPr>
          <p:cNvSpPr>
            <a:spLocks noGrp="1"/>
          </p:cNvSpPr>
          <p:nvPr>
            <p:ph type="ctrTitle"/>
          </p:nvPr>
        </p:nvSpPr>
        <p:spPr>
          <a:xfrm>
            <a:off x="1174045" y="252803"/>
            <a:ext cx="9234309" cy="512448"/>
          </a:xfrm>
        </p:spPr>
        <p:txBody>
          <a:bodyPr/>
          <a:lstStyle/>
          <a:p>
            <a:r>
              <a:rPr lang="en-US">
                <a:latin typeface="Franklin Gothic Medium" panose="020B0603020102020204" pitchFamily="34" charset="0"/>
              </a:rPr>
              <a:t>Upcoming Purdue for Life Foundation Events</a:t>
            </a:r>
          </a:p>
        </p:txBody>
      </p:sp>
      <p:sp>
        <p:nvSpPr>
          <p:cNvPr id="4" name="Text Placeholder 3">
            <a:extLst>
              <a:ext uri="{FF2B5EF4-FFF2-40B4-BE49-F238E27FC236}">
                <a16:creationId xmlns:a16="http://schemas.microsoft.com/office/drawing/2014/main" id="{7DA9D76F-58A8-E822-02AD-1369D13BC624}"/>
              </a:ext>
            </a:extLst>
          </p:cNvPr>
          <p:cNvSpPr>
            <a:spLocks noGrp="1"/>
          </p:cNvSpPr>
          <p:nvPr>
            <p:ph type="body" sz="quarter" idx="14"/>
          </p:nvPr>
        </p:nvSpPr>
        <p:spPr>
          <a:xfrm>
            <a:off x="564331" y="1315438"/>
            <a:ext cx="5737615" cy="5245996"/>
          </a:xfrm>
        </p:spPr>
        <p:txBody>
          <a:bodyPr>
            <a:normAutofit fontScale="92500"/>
          </a:bodyPr>
          <a:lstStyle/>
          <a:p>
            <a:pPr marL="0">
              <a:buNone/>
            </a:pPr>
            <a:r>
              <a:rPr lang="en-US" sz="2200">
                <a:latin typeface="Franklin Gothic Medium" panose="020B0603020102020204" pitchFamily="34" charset="0"/>
                <a:ea typeface="Calibri"/>
                <a:cs typeface="Calibri"/>
              </a:rPr>
              <a:t>SEPTEMBER 13: </a:t>
            </a:r>
            <a:r>
              <a:rPr lang="en-US" sz="220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PASE 5K COLOR RUN (WL)</a:t>
            </a:r>
            <a:endParaRPr lang="en-US" sz="2200">
              <a:effectLst/>
              <a:latin typeface="Franklin Gothic Medium" panose="020B0603020102020204" pitchFamily="34" charset="0"/>
              <a:ea typeface="Aptos" panose="020B0004020202020204" pitchFamily="34" charset="0"/>
              <a:cs typeface="Aptos" panose="020B0004020202020204" pitchFamily="34" charset="0"/>
            </a:endParaRPr>
          </a:p>
          <a:p>
            <a:pPr marL="0">
              <a:buNone/>
            </a:pPr>
            <a:endParaRPr lang="en-US" sz="2200">
              <a:latin typeface="Franklin Gothic Medium" panose="020B0603020102020204" pitchFamily="34" charset="0"/>
            </a:endParaRPr>
          </a:p>
          <a:p>
            <a:pPr marL="0">
              <a:buNone/>
            </a:pPr>
            <a:r>
              <a:rPr lang="en-US" sz="2200">
                <a:latin typeface="Franklin Gothic Medium" panose="020B0603020102020204" pitchFamily="34" charset="0"/>
              </a:rPr>
              <a:t>OCTOBER 2: PURDUE GLOBAL GRADUATION</a:t>
            </a:r>
          </a:p>
          <a:p>
            <a:pPr marL="0" indent="0">
              <a:buNone/>
            </a:pPr>
            <a:endParaRPr lang="en-US" sz="2200">
              <a:latin typeface="Franklin Gothic Medium" panose="020B0603020102020204" pitchFamily="34" charset="0"/>
              <a:ea typeface="Calibri"/>
              <a:cs typeface="Calibri"/>
            </a:endParaRPr>
          </a:p>
          <a:p>
            <a:pPr marL="0" indent="0">
              <a:buNone/>
            </a:pPr>
            <a:r>
              <a:rPr lang="en-US" sz="2200">
                <a:latin typeface="Franklin Gothic Medium" panose="020B0603020102020204" pitchFamily="34" charset="0"/>
                <a:ea typeface="Calibri"/>
                <a:cs typeface="Calibri"/>
              </a:rPr>
              <a:t>OCTOBER 30</a:t>
            </a:r>
            <a:r>
              <a:rPr lang="en-US" sz="2200">
                <a:latin typeface="Franklin Gothic Medium" panose="020B0603020102020204" pitchFamily="34" charset="0"/>
              </a:rPr>
              <a:t>: </a:t>
            </a:r>
            <a:r>
              <a:rPr lang="en-US" sz="2200">
                <a:latin typeface="Franklin Gothic Medium" panose="020B0603020102020204" pitchFamily="34" charset="0"/>
                <a:ea typeface="Calibri"/>
                <a:cs typeface="Calibri"/>
              </a:rPr>
              <a:t>FALL PURDUE DAY OF SERVICE</a:t>
            </a:r>
          </a:p>
          <a:p>
            <a:pPr marL="0" indent="0">
              <a:buNone/>
            </a:pPr>
            <a:endParaRPr lang="en-US" sz="2200">
              <a:latin typeface="Franklin Gothic Medium" panose="020B0603020102020204" pitchFamily="34" charset="0"/>
              <a:ea typeface="Calibri"/>
              <a:cs typeface="Calibri"/>
            </a:endParaRPr>
          </a:p>
          <a:p>
            <a:pPr marL="0" indent="0">
              <a:buNone/>
            </a:pPr>
            <a:r>
              <a:rPr lang="en-US" sz="2200">
                <a:latin typeface="Franklin Gothic Medium" panose="020B0603020102020204" pitchFamily="34" charset="0"/>
              </a:rPr>
              <a:t>NOVEMBER 5-7: HOMECOMING</a:t>
            </a:r>
          </a:p>
          <a:p>
            <a:pPr marL="0" indent="0">
              <a:buNone/>
            </a:pPr>
            <a:endParaRPr lang="en-US" sz="2200">
              <a:latin typeface="Franklin Gothic Medium" panose="020B0603020102020204" pitchFamily="34" charset="0"/>
            </a:endParaRPr>
          </a:p>
          <a:p>
            <a:pPr marL="0" indent="0">
              <a:buNone/>
            </a:pPr>
            <a:r>
              <a:rPr lang="en-US" sz="2200">
                <a:latin typeface="Franklin Gothic Medium" panose="020B0603020102020204" pitchFamily="34" charset="0"/>
              </a:rPr>
              <a:t>NOVEMBER 26-29:  THANKSGIVING BREAK</a:t>
            </a:r>
          </a:p>
          <a:p>
            <a:pPr marL="0" indent="0">
              <a:buNone/>
            </a:pPr>
            <a:endParaRPr lang="en-US" sz="2200">
              <a:latin typeface="Franklin Gothic Medium" panose="020B0603020102020204" pitchFamily="34" charset="0"/>
            </a:endParaRPr>
          </a:p>
          <a:p>
            <a:pPr marL="0" indent="0">
              <a:buNone/>
            </a:pPr>
            <a:r>
              <a:rPr lang="en-US" sz="2200">
                <a:latin typeface="Franklin Gothic Medium" panose="020B0603020102020204" pitchFamily="34" charset="0"/>
              </a:rPr>
              <a:t>DECEMBER 5: PASE FLASH MENTORING (Virtual)</a:t>
            </a:r>
          </a:p>
          <a:p>
            <a:pPr marL="0" indent="0">
              <a:buNone/>
            </a:pPr>
            <a:endParaRPr lang="en-US" sz="2200">
              <a:latin typeface="Franklin Gothic Medium" panose="020B0603020102020204" pitchFamily="34" charset="0"/>
            </a:endParaRPr>
          </a:p>
          <a:p>
            <a:pPr marL="0" indent="0">
              <a:buNone/>
            </a:pPr>
            <a:r>
              <a:rPr lang="en-US" sz="2200">
                <a:latin typeface="Franklin Gothic Medium" panose="020B0603020102020204" pitchFamily="34" charset="0"/>
              </a:rPr>
              <a:t>DECEMBER: CAPS-OFF GRADUATES CELEBRATION</a:t>
            </a:r>
          </a:p>
          <a:p>
            <a:pPr marL="0" indent="0">
              <a:buNone/>
            </a:pPr>
            <a:endParaRPr lang="en-US" sz="2200">
              <a:latin typeface="Franklin Gothic Medium" panose="020B0603020102020204" pitchFamily="34" charset="0"/>
            </a:endParaRPr>
          </a:p>
          <a:p>
            <a:pPr marL="0" indent="0">
              <a:buNone/>
            </a:pPr>
            <a:r>
              <a:rPr lang="en-US" sz="2200">
                <a:latin typeface="Franklin Gothic Medium" panose="020B0603020102020204" pitchFamily="34" charset="0"/>
              </a:rPr>
              <a:t>DECEMBER 24-JANUARY 3*: WINTER RECESS</a:t>
            </a:r>
          </a:p>
          <a:p>
            <a:pPr marL="0" indent="0">
              <a:buNone/>
            </a:pPr>
            <a:endParaRPr lang="en-US" sz="2200">
              <a:latin typeface="Franklin Gothic Medium" panose="020B0603020102020204" pitchFamily="34" charset="0"/>
            </a:endParaRPr>
          </a:p>
          <a:p>
            <a:pPr marL="0" indent="0">
              <a:buNone/>
            </a:pPr>
            <a:r>
              <a:rPr lang="en-US" sz="2200">
                <a:latin typeface="Franklin Gothic Medium" panose="020B0603020102020204" pitchFamily="34" charset="0"/>
              </a:rPr>
              <a:t>	</a:t>
            </a:r>
          </a:p>
          <a:p>
            <a:endParaRPr lang="en-US"/>
          </a:p>
        </p:txBody>
      </p:sp>
      <p:sp>
        <p:nvSpPr>
          <p:cNvPr id="6" name="TextBox 5">
            <a:extLst>
              <a:ext uri="{FF2B5EF4-FFF2-40B4-BE49-F238E27FC236}">
                <a16:creationId xmlns:a16="http://schemas.microsoft.com/office/drawing/2014/main" id="{F4B710E5-5678-E290-DBDA-5EB8A4843917}"/>
              </a:ext>
            </a:extLst>
          </p:cNvPr>
          <p:cNvSpPr txBox="1"/>
          <p:nvPr/>
        </p:nvSpPr>
        <p:spPr>
          <a:xfrm>
            <a:off x="6759146" y="1277249"/>
            <a:ext cx="5432854" cy="4708981"/>
          </a:xfrm>
          <a:prstGeom prst="rect">
            <a:avLst/>
          </a:prstGeom>
          <a:noFill/>
        </p:spPr>
        <p:txBody>
          <a:bodyPr wrap="square">
            <a:spAutoFit/>
          </a:bodyPr>
          <a:lstStyle/>
          <a:p>
            <a:r>
              <a:rPr lang="en-US" sz="2000">
                <a:latin typeface="Franklin Gothic Medium" panose="020B0603020102020204" pitchFamily="34" charset="0"/>
              </a:rPr>
              <a:t>FEBRUARY 10-13: NAPLES </a:t>
            </a:r>
          </a:p>
          <a:p>
            <a:pPr marL="0" indent="0">
              <a:buNone/>
            </a:pPr>
            <a:endParaRPr lang="en-US" sz="2000">
              <a:solidFill>
                <a:srgbClr val="FF0000"/>
              </a:solidFill>
              <a:latin typeface="Franklin Gothic Medium" panose="020B0603020102020204" pitchFamily="34" charset="0"/>
            </a:endParaRPr>
          </a:p>
          <a:p>
            <a:pPr marL="0" indent="0">
              <a:buNone/>
            </a:pPr>
            <a:r>
              <a:rPr lang="en-US" sz="2000">
                <a:latin typeface="Franklin Gothic Medium" panose="020B0603020102020204" pitchFamily="34" charset="0"/>
              </a:rPr>
              <a:t>FEBRUARY 27: BOILERMAKER BALL</a:t>
            </a:r>
          </a:p>
          <a:p>
            <a:pPr marL="0" indent="0">
              <a:buNone/>
            </a:pPr>
            <a:r>
              <a:rPr lang="en-US" sz="2000">
                <a:latin typeface="Franklin Gothic Medium" panose="020B0603020102020204" pitchFamily="34" charset="0"/>
              </a:rPr>
              <a:t>	</a:t>
            </a:r>
          </a:p>
          <a:p>
            <a:pPr marL="0" indent="0">
              <a:buNone/>
            </a:pPr>
            <a:r>
              <a:rPr lang="en-US" sz="2000">
                <a:latin typeface="Franklin Gothic Medium" panose="020B0603020102020204" pitchFamily="34" charset="0"/>
              </a:rPr>
              <a:t>MARCH: PASE ALUMNI DINNER</a:t>
            </a:r>
          </a:p>
          <a:p>
            <a:pPr marL="0" indent="0">
              <a:buNone/>
            </a:pPr>
            <a:r>
              <a:rPr lang="en-US" sz="2000">
                <a:latin typeface="Franklin Gothic Medium" panose="020B0603020102020204" pitchFamily="34" charset="0"/>
              </a:rPr>
              <a:t>	</a:t>
            </a:r>
          </a:p>
          <a:p>
            <a:r>
              <a:rPr lang="en-US" sz="2000">
                <a:latin typeface="Franklin Gothic Medium" panose="020B0603020102020204" pitchFamily="34" charset="0"/>
              </a:rPr>
              <a:t>APRIL 28: PURDUE DAY OF SERVICE (PDOG)</a:t>
            </a:r>
          </a:p>
          <a:p>
            <a:endParaRPr lang="en-US" sz="2000">
              <a:latin typeface="Franklin Gothic Medium" panose="020B0603020102020204" pitchFamily="34" charset="0"/>
            </a:endParaRPr>
          </a:p>
          <a:p>
            <a:r>
              <a:rPr lang="en-US" sz="2000">
                <a:latin typeface="Franklin Gothic Medium" panose="020B0603020102020204" pitchFamily="34" charset="0"/>
              </a:rPr>
              <a:t>MAY:  CAPS OFF GRADUATES CELEBRATION</a:t>
            </a:r>
          </a:p>
          <a:p>
            <a:endParaRPr lang="en-US" sz="2000">
              <a:latin typeface="Franklin Gothic Medium" panose="020B0603020102020204" pitchFamily="34" charset="0"/>
            </a:endParaRPr>
          </a:p>
          <a:p>
            <a:r>
              <a:rPr lang="en-US" sz="2000">
                <a:latin typeface="Franklin Gothic Medium" panose="020B0603020102020204" pitchFamily="34" charset="0"/>
              </a:rPr>
              <a:t>JULY 2026: GRANDPARENTS UNIVERSITY </a:t>
            </a:r>
          </a:p>
          <a:p>
            <a:r>
              <a:rPr lang="en-US" sz="2000">
                <a:latin typeface="Franklin Gothic Medium" panose="020B0603020102020204" pitchFamily="34" charset="0"/>
              </a:rPr>
              <a:t>	</a:t>
            </a:r>
          </a:p>
          <a:p>
            <a:r>
              <a:rPr lang="en-US" sz="2000">
                <a:latin typeface="Franklin Gothic Medium" panose="020B0603020102020204" pitchFamily="34" charset="0"/>
              </a:rPr>
              <a:t>AUGUST: BOILER GOLD RUSH</a:t>
            </a:r>
          </a:p>
          <a:p>
            <a:endParaRPr lang="en-US" sz="2000">
              <a:latin typeface="Franklin Gothic Medium" panose="020B0603020102020204" pitchFamily="34" charset="0"/>
            </a:endParaRPr>
          </a:p>
          <a:p>
            <a:r>
              <a:rPr lang="en-US" sz="2000">
                <a:latin typeface="Franklin Gothic Medium" panose="020B0603020102020204" pitchFamily="34" charset="0"/>
              </a:rPr>
              <a:t>FALL: WOMEN'S CONFERENCE BAY AREA	</a:t>
            </a:r>
            <a:r>
              <a:rPr lang="en-US"/>
              <a:t>	</a:t>
            </a:r>
          </a:p>
        </p:txBody>
      </p:sp>
      <p:sp>
        <p:nvSpPr>
          <p:cNvPr id="8" name="TextBox 7">
            <a:extLst>
              <a:ext uri="{FF2B5EF4-FFF2-40B4-BE49-F238E27FC236}">
                <a16:creationId xmlns:a16="http://schemas.microsoft.com/office/drawing/2014/main" id="{24E267EC-9287-F4CC-0A27-D226C438010F}"/>
              </a:ext>
            </a:extLst>
          </p:cNvPr>
          <p:cNvSpPr txBox="1"/>
          <p:nvPr/>
        </p:nvSpPr>
        <p:spPr>
          <a:xfrm>
            <a:off x="5531669" y="828419"/>
            <a:ext cx="6096000" cy="523220"/>
          </a:xfrm>
          <a:prstGeom prst="rect">
            <a:avLst/>
          </a:prstGeom>
          <a:noFill/>
        </p:spPr>
        <p:txBody>
          <a:bodyPr wrap="square">
            <a:spAutoFit/>
          </a:bodyPr>
          <a:lstStyle/>
          <a:p>
            <a:pPr marL="0" indent="0" algn="ctr">
              <a:buNone/>
            </a:pPr>
            <a:r>
              <a:rPr lang="en-US" sz="2800">
                <a:solidFill>
                  <a:schemeClr val="tx2">
                    <a:lumMod val="75000"/>
                  </a:schemeClr>
                </a:solidFill>
                <a:latin typeface="Franklin Gothic Medium" panose="020B0603020102020204" pitchFamily="34" charset="0"/>
              </a:rPr>
              <a:t>2027</a:t>
            </a:r>
          </a:p>
        </p:txBody>
      </p:sp>
      <p:sp>
        <p:nvSpPr>
          <p:cNvPr id="9" name="TextBox 8">
            <a:extLst>
              <a:ext uri="{FF2B5EF4-FFF2-40B4-BE49-F238E27FC236}">
                <a16:creationId xmlns:a16="http://schemas.microsoft.com/office/drawing/2014/main" id="{FE2C5007-6F5B-A2A8-EB3B-26AEFC5A1B4A}"/>
              </a:ext>
            </a:extLst>
          </p:cNvPr>
          <p:cNvSpPr txBox="1"/>
          <p:nvPr/>
        </p:nvSpPr>
        <p:spPr>
          <a:xfrm>
            <a:off x="-304800" y="828419"/>
            <a:ext cx="6096000" cy="523220"/>
          </a:xfrm>
          <a:prstGeom prst="rect">
            <a:avLst/>
          </a:prstGeom>
          <a:noFill/>
        </p:spPr>
        <p:txBody>
          <a:bodyPr wrap="square">
            <a:spAutoFit/>
          </a:bodyPr>
          <a:lstStyle/>
          <a:p>
            <a:pPr marL="0" indent="0" algn="ctr">
              <a:buNone/>
            </a:pPr>
            <a:r>
              <a:rPr lang="en-US" sz="2800">
                <a:solidFill>
                  <a:schemeClr val="tx2">
                    <a:lumMod val="75000"/>
                  </a:schemeClr>
                </a:solidFill>
                <a:latin typeface="Franklin Gothic Medium" panose="020B0603020102020204" pitchFamily="34" charset="0"/>
              </a:rPr>
              <a:t>2026</a:t>
            </a:r>
          </a:p>
        </p:txBody>
      </p:sp>
    </p:spTree>
    <p:extLst>
      <p:ext uri="{BB962C8B-B14F-4D97-AF65-F5344CB8AC3E}">
        <p14:creationId xmlns:p14="http://schemas.microsoft.com/office/powerpoint/2010/main" val="3312963127"/>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A2DC2-D958-40B1-33EE-E3CB77A52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4D040-FCA0-CE03-B2C3-0C8FD751BA7E}"/>
              </a:ext>
            </a:extLst>
          </p:cNvPr>
          <p:cNvSpPr>
            <a:spLocks noGrp="1"/>
          </p:cNvSpPr>
          <p:nvPr>
            <p:ph type="ctrTitle"/>
          </p:nvPr>
        </p:nvSpPr>
        <p:spPr>
          <a:xfrm>
            <a:off x="359229" y="318527"/>
            <a:ext cx="11049000" cy="498598"/>
          </a:xfrm>
        </p:spPr>
        <p:txBody>
          <a:bodyPr/>
          <a:lstStyle/>
          <a:p>
            <a:r>
              <a:rPr lang="en-US" sz="3600" b="1" kern="1200">
                <a:solidFill>
                  <a:srgbClr val="C9B991"/>
                </a:solidFill>
                <a:latin typeface="Franklin Gothic Medium" panose="020B0603020102020204" pitchFamily="34" charset="0"/>
                <a:cs typeface="+mj-cs"/>
              </a:rPr>
              <a:t>Join our Club Leaders Facebook Group</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4E0E2954-2CED-BA41-DE11-8F22FD9B1E31}"/>
              </a:ext>
            </a:extLst>
          </p:cNvPr>
          <p:cNvSpPr>
            <a:spLocks noGrp="1"/>
          </p:cNvSpPr>
          <p:nvPr>
            <p:ph type="body" sz="quarter" idx="14"/>
          </p:nvPr>
        </p:nvSpPr>
        <p:spPr>
          <a:xfrm>
            <a:off x="359229" y="3788188"/>
            <a:ext cx="7685314" cy="2611975"/>
          </a:xfrm>
        </p:spPr>
        <p:txBody>
          <a:bodyPr lIns="0" tIns="0" rIns="0" bIns="0" anchor="t">
            <a:normAutofit/>
          </a:bodyPr>
          <a:lstStyle/>
          <a:p>
            <a:r>
              <a:rPr lang="en-US" sz="2400" b="1">
                <a:latin typeface="Franklin Gothic Medium"/>
              </a:rPr>
              <a:t>Don’t miss out: Join the Club Leaders Facebook page!</a:t>
            </a:r>
            <a:endParaRPr lang="en-US" sz="2400">
              <a:latin typeface="Franklin Gothic Medium"/>
            </a:endParaRPr>
          </a:p>
          <a:p>
            <a:pPr lvl="1"/>
            <a:r>
              <a:rPr lang="en-US" sz="240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Search for “Purdue Alumni Club Leaders”</a:t>
            </a:r>
          </a:p>
          <a:p>
            <a:pPr lvl="1"/>
            <a:r>
              <a:rPr lang="en-US" sz="2400">
                <a:solidFill>
                  <a:schemeClr val="bg1"/>
                </a:solidFill>
                <a:latin typeface="Franklin Gothic Medium" panose="020B0603020102020204" pitchFamily="34" charset="0"/>
                <a:ea typeface="Times New Roman" panose="02020603050405020304" pitchFamily="18" charset="0"/>
                <a:cs typeface="Aptos" panose="020B0004020202020204" pitchFamily="34" charset="0"/>
              </a:rPr>
              <a:t>Click on “Join Group”</a:t>
            </a:r>
          </a:p>
          <a:p>
            <a:pPr lvl="1"/>
            <a:endParaRPr lang="en-US" sz="2800">
              <a:solidFill>
                <a:schemeClr val="bg1"/>
              </a:solidFill>
              <a:latin typeface="Franklin Gothic Medium" panose="020B0603020102020204" pitchFamily="34" charset="0"/>
              <a:ea typeface="Times New Roman" panose="02020603050405020304" pitchFamily="18" charset="0"/>
              <a:cs typeface="Aptos" panose="020B0004020202020204" pitchFamily="34" charset="0"/>
            </a:endParaRPr>
          </a:p>
          <a:p>
            <a:endParaRPr lang="en-US" sz="1600" b="1"/>
          </a:p>
        </p:txBody>
      </p:sp>
      <p:pic>
        <p:nvPicPr>
          <p:cNvPr id="17" name="Picture 16">
            <a:extLst>
              <a:ext uri="{FF2B5EF4-FFF2-40B4-BE49-F238E27FC236}">
                <a16:creationId xmlns:a16="http://schemas.microsoft.com/office/drawing/2014/main" id="{70288494-8E4A-E938-2095-1CA07DCC4B9F}"/>
              </a:ext>
            </a:extLst>
          </p:cNvPr>
          <p:cNvPicPr>
            <a:picLocks noChangeAspect="1"/>
          </p:cNvPicPr>
          <p:nvPr/>
        </p:nvPicPr>
        <p:blipFill>
          <a:blip r:embed="rId3"/>
          <a:stretch>
            <a:fillRect/>
          </a:stretch>
        </p:blipFill>
        <p:spPr>
          <a:xfrm>
            <a:off x="10750438" y="-68163"/>
            <a:ext cx="945660" cy="982564"/>
          </a:xfrm>
          <a:prstGeom prst="rect">
            <a:avLst/>
          </a:prstGeom>
        </p:spPr>
      </p:pic>
      <p:pic>
        <p:nvPicPr>
          <p:cNvPr id="5" name="Picture 4">
            <a:extLst>
              <a:ext uri="{FF2B5EF4-FFF2-40B4-BE49-F238E27FC236}">
                <a16:creationId xmlns:a16="http://schemas.microsoft.com/office/drawing/2014/main" id="{D73C5948-595D-8F43-35A0-D69092A612F5}"/>
              </a:ext>
            </a:extLst>
          </p:cNvPr>
          <p:cNvPicPr>
            <a:picLocks noChangeAspect="1"/>
          </p:cNvPicPr>
          <p:nvPr/>
        </p:nvPicPr>
        <p:blipFill>
          <a:blip r:embed="rId4"/>
          <a:stretch>
            <a:fillRect/>
          </a:stretch>
        </p:blipFill>
        <p:spPr>
          <a:xfrm>
            <a:off x="598714" y="1109483"/>
            <a:ext cx="4300296" cy="2210660"/>
          </a:xfrm>
          <a:prstGeom prst="rect">
            <a:avLst/>
          </a:prstGeom>
        </p:spPr>
      </p:pic>
      <p:pic>
        <p:nvPicPr>
          <p:cNvPr id="3" name="Picture 2">
            <a:extLst>
              <a:ext uri="{FF2B5EF4-FFF2-40B4-BE49-F238E27FC236}">
                <a16:creationId xmlns:a16="http://schemas.microsoft.com/office/drawing/2014/main" id="{791721A5-2999-4B86-B7C1-BE9A22D86A7E}"/>
              </a:ext>
            </a:extLst>
          </p:cNvPr>
          <p:cNvPicPr>
            <a:picLocks noChangeAspect="1"/>
          </p:cNvPicPr>
          <p:nvPr/>
        </p:nvPicPr>
        <p:blipFill>
          <a:blip r:embed="rId5"/>
          <a:stretch>
            <a:fillRect/>
          </a:stretch>
        </p:blipFill>
        <p:spPr>
          <a:xfrm>
            <a:off x="8103268" y="1384885"/>
            <a:ext cx="3124200" cy="3286125"/>
          </a:xfrm>
          <a:prstGeom prst="rect">
            <a:avLst/>
          </a:prstGeom>
        </p:spPr>
      </p:pic>
    </p:spTree>
    <p:extLst>
      <p:ext uri="{BB962C8B-B14F-4D97-AF65-F5344CB8AC3E}">
        <p14:creationId xmlns:p14="http://schemas.microsoft.com/office/powerpoint/2010/main" val="3679077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D85F5-7AE9-A674-ED12-EE80BAE903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0D8EA-89D8-6346-9E3B-BF0E334690F3}"/>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Follow Us on Instagram </a:t>
            </a:r>
            <a:endParaRPr lang="en-US">
              <a:solidFill>
                <a:srgbClr val="FF0000"/>
              </a:solidFill>
              <a:latin typeface="Franklin Gothic Medium" panose="020B0603020102020204" pitchFamily="34" charset="0"/>
            </a:endParaRPr>
          </a:p>
        </p:txBody>
      </p:sp>
      <p:pic>
        <p:nvPicPr>
          <p:cNvPr id="9" name="Picture 8">
            <a:extLst>
              <a:ext uri="{FF2B5EF4-FFF2-40B4-BE49-F238E27FC236}">
                <a16:creationId xmlns:a16="http://schemas.microsoft.com/office/drawing/2014/main" id="{26E2DB0C-24F3-F235-FA4E-A40A6F48EDD1}"/>
              </a:ext>
            </a:extLst>
          </p:cNvPr>
          <p:cNvPicPr>
            <a:picLocks noChangeAspect="1"/>
          </p:cNvPicPr>
          <p:nvPr/>
        </p:nvPicPr>
        <p:blipFill>
          <a:blip r:embed="rId3"/>
          <a:stretch>
            <a:fillRect/>
          </a:stretch>
        </p:blipFill>
        <p:spPr>
          <a:xfrm>
            <a:off x="10621609" y="-65954"/>
            <a:ext cx="1053675" cy="984270"/>
          </a:xfrm>
          <a:prstGeom prst="rect">
            <a:avLst/>
          </a:prstGeom>
        </p:spPr>
      </p:pic>
      <p:pic>
        <p:nvPicPr>
          <p:cNvPr id="10" name="Picture 9">
            <a:extLst>
              <a:ext uri="{FF2B5EF4-FFF2-40B4-BE49-F238E27FC236}">
                <a16:creationId xmlns:a16="http://schemas.microsoft.com/office/drawing/2014/main" id="{7FED8B5C-516C-DFDA-17A4-6404BBD11817}"/>
              </a:ext>
            </a:extLst>
          </p:cNvPr>
          <p:cNvPicPr>
            <a:picLocks noChangeAspect="1"/>
          </p:cNvPicPr>
          <p:nvPr/>
        </p:nvPicPr>
        <p:blipFill>
          <a:blip r:embed="rId4"/>
          <a:stretch>
            <a:fillRect/>
          </a:stretch>
        </p:blipFill>
        <p:spPr>
          <a:xfrm>
            <a:off x="2393287" y="1291300"/>
            <a:ext cx="1632155" cy="1162530"/>
          </a:xfrm>
          <a:prstGeom prst="rect">
            <a:avLst/>
          </a:prstGeom>
        </p:spPr>
      </p:pic>
      <p:pic>
        <p:nvPicPr>
          <p:cNvPr id="4" name="Picture 3">
            <a:extLst>
              <a:ext uri="{FF2B5EF4-FFF2-40B4-BE49-F238E27FC236}">
                <a16:creationId xmlns:a16="http://schemas.microsoft.com/office/drawing/2014/main" id="{0A595F46-F76A-6807-98FC-57B9F7F1677B}"/>
              </a:ext>
            </a:extLst>
          </p:cNvPr>
          <p:cNvPicPr>
            <a:picLocks noChangeAspect="1"/>
          </p:cNvPicPr>
          <p:nvPr/>
        </p:nvPicPr>
        <p:blipFill>
          <a:blip r:embed="rId5"/>
          <a:stretch>
            <a:fillRect/>
          </a:stretch>
        </p:blipFill>
        <p:spPr>
          <a:xfrm>
            <a:off x="1250016" y="2873573"/>
            <a:ext cx="4410691" cy="2351570"/>
          </a:xfrm>
          <a:prstGeom prst="rect">
            <a:avLst/>
          </a:prstGeom>
        </p:spPr>
      </p:pic>
      <p:pic>
        <p:nvPicPr>
          <p:cNvPr id="3" name="Picture 2">
            <a:extLst>
              <a:ext uri="{FF2B5EF4-FFF2-40B4-BE49-F238E27FC236}">
                <a16:creationId xmlns:a16="http://schemas.microsoft.com/office/drawing/2014/main" id="{A2BFE073-D784-8B76-A1A0-C5F05300982A}"/>
              </a:ext>
            </a:extLst>
          </p:cNvPr>
          <p:cNvPicPr>
            <a:picLocks noChangeAspect="1"/>
          </p:cNvPicPr>
          <p:nvPr/>
        </p:nvPicPr>
        <p:blipFill>
          <a:blip r:embed="rId6"/>
          <a:stretch>
            <a:fillRect/>
          </a:stretch>
        </p:blipFill>
        <p:spPr>
          <a:xfrm>
            <a:off x="7092114" y="1809750"/>
            <a:ext cx="3181350" cy="3238500"/>
          </a:xfrm>
          <a:prstGeom prst="rect">
            <a:avLst/>
          </a:prstGeom>
        </p:spPr>
      </p:pic>
    </p:spTree>
    <p:extLst>
      <p:ext uri="{BB962C8B-B14F-4D97-AF65-F5344CB8AC3E}">
        <p14:creationId xmlns:p14="http://schemas.microsoft.com/office/powerpoint/2010/main" val="18660573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740A1-9776-7300-4768-E0ECD6273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E9B74-2AB6-D705-C12B-51AF112C7D33}"/>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Follow Us on Instagram </a:t>
            </a:r>
            <a:endParaRPr lang="en-US">
              <a:solidFill>
                <a:srgbClr val="FF0000"/>
              </a:solidFill>
              <a:latin typeface="Franklin Gothic Medium" panose="020B0603020102020204" pitchFamily="34" charset="0"/>
            </a:endParaRPr>
          </a:p>
        </p:txBody>
      </p:sp>
      <p:pic>
        <p:nvPicPr>
          <p:cNvPr id="9" name="Picture 8">
            <a:extLst>
              <a:ext uri="{FF2B5EF4-FFF2-40B4-BE49-F238E27FC236}">
                <a16:creationId xmlns:a16="http://schemas.microsoft.com/office/drawing/2014/main" id="{6CCEA3E0-9A15-069F-5646-764F4095EFF5}"/>
              </a:ext>
            </a:extLst>
          </p:cNvPr>
          <p:cNvPicPr>
            <a:picLocks noChangeAspect="1"/>
          </p:cNvPicPr>
          <p:nvPr/>
        </p:nvPicPr>
        <p:blipFill>
          <a:blip r:embed="rId3"/>
          <a:stretch>
            <a:fillRect/>
          </a:stretch>
        </p:blipFill>
        <p:spPr>
          <a:xfrm>
            <a:off x="10621609" y="-65954"/>
            <a:ext cx="1053675" cy="984270"/>
          </a:xfrm>
          <a:prstGeom prst="rect">
            <a:avLst/>
          </a:prstGeom>
        </p:spPr>
      </p:pic>
      <p:pic>
        <p:nvPicPr>
          <p:cNvPr id="8" name="Picture 7">
            <a:extLst>
              <a:ext uri="{FF2B5EF4-FFF2-40B4-BE49-F238E27FC236}">
                <a16:creationId xmlns:a16="http://schemas.microsoft.com/office/drawing/2014/main" id="{B86EE669-449A-88CD-FF59-A1A1F1D3D620}"/>
              </a:ext>
            </a:extLst>
          </p:cNvPr>
          <p:cNvPicPr>
            <a:picLocks noChangeAspect="1"/>
          </p:cNvPicPr>
          <p:nvPr/>
        </p:nvPicPr>
        <p:blipFill>
          <a:blip r:embed="rId4"/>
          <a:stretch>
            <a:fillRect/>
          </a:stretch>
        </p:blipFill>
        <p:spPr>
          <a:xfrm>
            <a:off x="674592" y="1431967"/>
            <a:ext cx="5364896" cy="3716976"/>
          </a:xfrm>
          <a:prstGeom prst="rect">
            <a:avLst/>
          </a:prstGeom>
        </p:spPr>
      </p:pic>
      <p:pic>
        <p:nvPicPr>
          <p:cNvPr id="4" name="Picture 3">
            <a:extLst>
              <a:ext uri="{FF2B5EF4-FFF2-40B4-BE49-F238E27FC236}">
                <a16:creationId xmlns:a16="http://schemas.microsoft.com/office/drawing/2014/main" id="{2D8651D1-0971-03CB-B13B-D1AE227A3082}"/>
              </a:ext>
            </a:extLst>
          </p:cNvPr>
          <p:cNvPicPr>
            <a:picLocks noChangeAspect="1"/>
          </p:cNvPicPr>
          <p:nvPr/>
        </p:nvPicPr>
        <p:blipFill>
          <a:blip r:embed="rId5"/>
          <a:stretch>
            <a:fillRect/>
          </a:stretch>
        </p:blipFill>
        <p:spPr>
          <a:xfrm>
            <a:off x="7337509" y="1900488"/>
            <a:ext cx="3171825" cy="3257550"/>
          </a:xfrm>
          <a:prstGeom prst="rect">
            <a:avLst/>
          </a:prstGeom>
        </p:spPr>
      </p:pic>
    </p:spTree>
    <p:extLst>
      <p:ext uri="{BB962C8B-B14F-4D97-AF65-F5344CB8AC3E}">
        <p14:creationId xmlns:p14="http://schemas.microsoft.com/office/powerpoint/2010/main" val="61424139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20C0A-D639-06EE-CD57-28D2E88B36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22916-B1B7-E456-43D7-FEE7458EF127}"/>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Follow Us on LinkedIn</a:t>
            </a:r>
            <a:endParaRPr lang="en-US">
              <a:solidFill>
                <a:srgbClr val="FF0000"/>
              </a:solidFill>
              <a:latin typeface="Franklin Gothic Medium" panose="020B0603020102020204" pitchFamily="34" charset="0"/>
            </a:endParaRPr>
          </a:p>
        </p:txBody>
      </p:sp>
      <p:pic>
        <p:nvPicPr>
          <p:cNvPr id="5" name="Picture 4">
            <a:extLst>
              <a:ext uri="{FF2B5EF4-FFF2-40B4-BE49-F238E27FC236}">
                <a16:creationId xmlns:a16="http://schemas.microsoft.com/office/drawing/2014/main" id="{BB953C59-F7BE-D24B-B645-3AACED6ECDFC}"/>
              </a:ext>
            </a:extLst>
          </p:cNvPr>
          <p:cNvPicPr>
            <a:picLocks noChangeAspect="1"/>
          </p:cNvPicPr>
          <p:nvPr/>
        </p:nvPicPr>
        <p:blipFill>
          <a:blip r:embed="rId3"/>
          <a:stretch>
            <a:fillRect/>
          </a:stretch>
        </p:blipFill>
        <p:spPr>
          <a:xfrm>
            <a:off x="482497" y="1467293"/>
            <a:ext cx="7006721" cy="2984964"/>
          </a:xfrm>
          <a:prstGeom prst="rect">
            <a:avLst/>
          </a:prstGeom>
        </p:spPr>
      </p:pic>
      <p:sp>
        <p:nvSpPr>
          <p:cNvPr id="7" name="TextBox 6">
            <a:extLst>
              <a:ext uri="{FF2B5EF4-FFF2-40B4-BE49-F238E27FC236}">
                <a16:creationId xmlns:a16="http://schemas.microsoft.com/office/drawing/2014/main" id="{F92A8360-BBFC-ED70-6C38-BDF5070E6621}"/>
              </a:ext>
            </a:extLst>
          </p:cNvPr>
          <p:cNvSpPr txBox="1"/>
          <p:nvPr/>
        </p:nvSpPr>
        <p:spPr>
          <a:xfrm>
            <a:off x="685800" y="4626910"/>
            <a:ext cx="8686800" cy="646331"/>
          </a:xfrm>
          <a:prstGeom prst="rect">
            <a:avLst/>
          </a:prstGeom>
          <a:noFill/>
        </p:spPr>
        <p:txBody>
          <a:bodyPr wrap="square">
            <a:spAutoFit/>
          </a:bodyPr>
          <a:lstStyle/>
          <a:p>
            <a:r>
              <a:rPr lang="en-US"/>
              <a:t>Page link: </a:t>
            </a:r>
            <a:r>
              <a:rPr lang="en-US">
                <a:hlinkClick r:id="rId4"/>
              </a:rPr>
              <a:t>Purdue for Life LinkedIn</a:t>
            </a:r>
            <a:endParaRPr lang="en-US"/>
          </a:p>
          <a:p>
            <a:endParaRPr lang="en-US"/>
          </a:p>
        </p:txBody>
      </p:sp>
      <p:pic>
        <p:nvPicPr>
          <p:cNvPr id="11" name="Picture 10">
            <a:extLst>
              <a:ext uri="{FF2B5EF4-FFF2-40B4-BE49-F238E27FC236}">
                <a16:creationId xmlns:a16="http://schemas.microsoft.com/office/drawing/2014/main" id="{29BD0BB5-6D99-FD06-3FA8-22013F086255}"/>
              </a:ext>
            </a:extLst>
          </p:cNvPr>
          <p:cNvPicPr>
            <a:picLocks noChangeAspect="1"/>
          </p:cNvPicPr>
          <p:nvPr/>
        </p:nvPicPr>
        <p:blipFill>
          <a:blip r:embed="rId5"/>
          <a:stretch>
            <a:fillRect/>
          </a:stretch>
        </p:blipFill>
        <p:spPr>
          <a:xfrm>
            <a:off x="10444753" y="0"/>
            <a:ext cx="1141220" cy="1075126"/>
          </a:xfrm>
          <a:prstGeom prst="rect">
            <a:avLst/>
          </a:prstGeom>
        </p:spPr>
      </p:pic>
      <p:pic>
        <p:nvPicPr>
          <p:cNvPr id="4" name="Picture 3">
            <a:extLst>
              <a:ext uri="{FF2B5EF4-FFF2-40B4-BE49-F238E27FC236}">
                <a16:creationId xmlns:a16="http://schemas.microsoft.com/office/drawing/2014/main" id="{395DB79E-E7B2-E05F-0AD8-BE62700E4B63}"/>
              </a:ext>
            </a:extLst>
          </p:cNvPr>
          <p:cNvPicPr>
            <a:picLocks noChangeAspect="1"/>
          </p:cNvPicPr>
          <p:nvPr/>
        </p:nvPicPr>
        <p:blipFill>
          <a:blip r:embed="rId6"/>
          <a:stretch>
            <a:fillRect/>
          </a:stretch>
        </p:blipFill>
        <p:spPr>
          <a:xfrm>
            <a:off x="8346908" y="1991728"/>
            <a:ext cx="3238500" cy="3295650"/>
          </a:xfrm>
          <a:prstGeom prst="rect">
            <a:avLst/>
          </a:prstGeom>
        </p:spPr>
      </p:pic>
    </p:spTree>
    <p:extLst>
      <p:ext uri="{BB962C8B-B14F-4D97-AF65-F5344CB8AC3E}">
        <p14:creationId xmlns:p14="http://schemas.microsoft.com/office/powerpoint/2010/main" val="401535208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3F0-9DF6-52DE-67E3-80DC8F8E0004}"/>
              </a:ext>
            </a:extLst>
          </p:cNvPr>
          <p:cNvSpPr>
            <a:spLocks noGrp="1"/>
          </p:cNvSpPr>
          <p:nvPr>
            <p:ph type="ctrTitle"/>
          </p:nvPr>
        </p:nvSpPr>
        <p:spPr/>
        <p:txBody>
          <a:bodyPr/>
          <a:lstStyle/>
          <a:p>
            <a:r>
              <a:rPr lang="en-US">
                <a:latin typeface="Franklin Gothic Medium" panose="020B0603020102020204" pitchFamily="34" charset="0"/>
              </a:rPr>
              <a:t>Sign Up to be a </a:t>
            </a:r>
            <a:r>
              <a:rPr lang="en-US" err="1">
                <a:latin typeface="Franklin Gothic Medium" panose="020B0603020102020204" pitchFamily="34" charset="0"/>
              </a:rPr>
              <a:t>BoilerMentor</a:t>
            </a:r>
            <a:r>
              <a:rPr lang="en-US">
                <a:latin typeface="Franklin Gothic Medium" panose="020B0603020102020204" pitchFamily="34" charset="0"/>
              </a:rPr>
              <a:t> </a:t>
            </a:r>
          </a:p>
        </p:txBody>
      </p:sp>
      <p:sp>
        <p:nvSpPr>
          <p:cNvPr id="3" name="Subtitle 2">
            <a:extLst>
              <a:ext uri="{FF2B5EF4-FFF2-40B4-BE49-F238E27FC236}">
                <a16:creationId xmlns:a16="http://schemas.microsoft.com/office/drawing/2014/main" id="{57B4CF11-A18E-B2AE-1CCC-36CFF8F84836}"/>
              </a:ext>
            </a:extLst>
          </p:cNvPr>
          <p:cNvSpPr>
            <a:spLocks noGrp="1"/>
          </p:cNvSpPr>
          <p:nvPr>
            <p:ph type="subTitle" idx="1"/>
          </p:nvPr>
        </p:nvSpPr>
        <p:spPr>
          <a:xfrm>
            <a:off x="1227494" y="1098354"/>
            <a:ext cx="7321993" cy="341599"/>
          </a:xfrm>
        </p:spPr>
        <p:txBody>
          <a:bodyPr/>
          <a:lstStyle/>
          <a:p>
            <a:r>
              <a:rPr lang="en-US">
                <a:latin typeface="Franklin Gothic Medium" panose="020B0603020102020204" pitchFamily="34" charset="0"/>
              </a:rPr>
              <a:t>Be a Mentor / Sign Up to Be a Mentor </a:t>
            </a:r>
          </a:p>
        </p:txBody>
      </p:sp>
      <p:sp>
        <p:nvSpPr>
          <p:cNvPr id="4" name="Text Placeholder 3">
            <a:extLst>
              <a:ext uri="{FF2B5EF4-FFF2-40B4-BE49-F238E27FC236}">
                <a16:creationId xmlns:a16="http://schemas.microsoft.com/office/drawing/2014/main" id="{2D1799D0-23AE-8BDA-403E-C169C2CD1BDC}"/>
              </a:ext>
            </a:extLst>
          </p:cNvPr>
          <p:cNvSpPr>
            <a:spLocks noGrp="1"/>
          </p:cNvSpPr>
          <p:nvPr>
            <p:ph type="body" sz="quarter" idx="14"/>
          </p:nvPr>
        </p:nvSpPr>
        <p:spPr>
          <a:xfrm>
            <a:off x="1269179" y="1675143"/>
            <a:ext cx="5616033" cy="4279343"/>
          </a:xfrm>
        </p:spPr>
        <p:txBody>
          <a:bodyPr>
            <a:normAutofit fontScale="92500" lnSpcReduction="10000"/>
          </a:bodyPr>
          <a:lstStyle/>
          <a:p>
            <a:pPr>
              <a:buNone/>
            </a:pPr>
            <a:r>
              <a:rPr lang="en-US" sz="2000">
                <a:latin typeface="Franklin Gothic Medium" panose="020B0603020102020204" pitchFamily="34" charset="0"/>
              </a:rPr>
              <a:t>Our mentorship program connects current students with Purdue alumni who are passionate about supporting the next generation of Boilermakers. We’ve reimagined this experience to be more impactful, flexible, and rewarding for both you and your mentee by consolidating all programs into one. (</a:t>
            </a:r>
            <a:r>
              <a:rPr lang="en-US" sz="2000" i="1">
                <a:latin typeface="Franklin Gothic Medium" panose="020B0603020102020204" pitchFamily="34" charset="0"/>
              </a:rPr>
              <a:t>Don't worry, we will match based on your interests/affiliations!</a:t>
            </a:r>
            <a:r>
              <a:rPr lang="en-US" sz="2000">
                <a:latin typeface="Franklin Gothic Medium" panose="020B0603020102020204" pitchFamily="34" charset="0"/>
              </a:rPr>
              <a:t>) Your insights will help a student take their next giant leap with confidence.</a:t>
            </a:r>
          </a:p>
          <a:p>
            <a:pPr>
              <a:buNone/>
            </a:pPr>
            <a:r>
              <a:rPr lang="en-US" sz="2000">
                <a:latin typeface="Franklin Gothic Medium" panose="020B0603020102020204" pitchFamily="34" charset="0"/>
              </a:rPr>
              <a:t> </a:t>
            </a:r>
          </a:p>
          <a:p>
            <a:pPr>
              <a:buNone/>
            </a:pPr>
            <a:r>
              <a:rPr lang="en-US" sz="2000">
                <a:latin typeface="Franklin Gothic Medium" panose="020B0603020102020204" pitchFamily="34" charset="0"/>
              </a:rPr>
              <a:t>Mentor Application Closes: August 12th</a:t>
            </a:r>
          </a:p>
          <a:p>
            <a:pPr>
              <a:buNone/>
            </a:pPr>
            <a:r>
              <a:rPr lang="en-US" sz="2000">
                <a:latin typeface="Franklin Gothic Medium" panose="020B0603020102020204" pitchFamily="34" charset="0"/>
              </a:rPr>
              <a:t>Mentee Application Closes: September 11th</a:t>
            </a:r>
          </a:p>
          <a:p>
            <a:pPr>
              <a:buNone/>
            </a:pPr>
            <a:r>
              <a:rPr lang="en-US" sz="2000">
                <a:latin typeface="Franklin Gothic Medium" panose="020B0603020102020204" pitchFamily="34" charset="0"/>
              </a:rPr>
              <a:t>Matching Period: September 11th - October 1</a:t>
            </a:r>
            <a:r>
              <a:rPr lang="en-US" sz="2000" baseline="30000">
                <a:latin typeface="Franklin Gothic Medium" panose="020B0603020102020204" pitchFamily="34" charset="0"/>
              </a:rPr>
              <a:t>st</a:t>
            </a:r>
            <a:endParaRPr lang="en-US" sz="2000">
              <a:latin typeface="Franklin Gothic Medium" panose="020B0603020102020204" pitchFamily="34" charset="0"/>
            </a:endParaRPr>
          </a:p>
          <a:p>
            <a:pPr>
              <a:buNone/>
            </a:pPr>
            <a:endParaRPr lang="en-US" sz="2000">
              <a:latin typeface="Franklin Gothic Medium" panose="020B0603020102020204" pitchFamily="34" charset="0"/>
            </a:endParaRPr>
          </a:p>
          <a:p>
            <a:r>
              <a:rPr lang="en-US" sz="2000">
                <a:latin typeface="Franklin Gothic Medium" panose="020B0603020102020204" pitchFamily="34" charset="0"/>
              </a:rPr>
              <a:t>Program Begins: October 5th</a:t>
            </a:r>
          </a:p>
          <a:p>
            <a:r>
              <a:rPr lang="en-US" sz="2000">
                <a:latin typeface="Franklin Gothic Medium" panose="020B0603020102020204" pitchFamily="34" charset="0"/>
              </a:rPr>
              <a:t>Program Ends: April 30th</a:t>
            </a:r>
          </a:p>
        </p:txBody>
      </p:sp>
      <p:pic>
        <p:nvPicPr>
          <p:cNvPr id="9" name="Picture 8">
            <a:extLst>
              <a:ext uri="{FF2B5EF4-FFF2-40B4-BE49-F238E27FC236}">
                <a16:creationId xmlns:a16="http://schemas.microsoft.com/office/drawing/2014/main" id="{4830AEEB-A343-556C-196A-B27B54E0C4F0}"/>
              </a:ext>
            </a:extLst>
          </p:cNvPr>
          <p:cNvPicPr>
            <a:picLocks noChangeAspect="1"/>
          </p:cNvPicPr>
          <p:nvPr/>
        </p:nvPicPr>
        <p:blipFill>
          <a:blip r:embed="rId2"/>
          <a:stretch>
            <a:fillRect/>
          </a:stretch>
        </p:blipFill>
        <p:spPr>
          <a:xfrm>
            <a:off x="7340730" y="1108881"/>
            <a:ext cx="4052852" cy="3977799"/>
          </a:xfrm>
          <a:prstGeom prst="rect">
            <a:avLst/>
          </a:prstGeom>
        </p:spPr>
      </p:pic>
      <p:sp>
        <p:nvSpPr>
          <p:cNvPr id="11" name="TextBox 10">
            <a:extLst>
              <a:ext uri="{FF2B5EF4-FFF2-40B4-BE49-F238E27FC236}">
                <a16:creationId xmlns:a16="http://schemas.microsoft.com/office/drawing/2014/main" id="{FB5BE377-4B6A-1106-A60F-29460CF286FB}"/>
              </a:ext>
            </a:extLst>
          </p:cNvPr>
          <p:cNvSpPr txBox="1"/>
          <p:nvPr/>
        </p:nvSpPr>
        <p:spPr>
          <a:xfrm>
            <a:off x="7249886" y="5287454"/>
            <a:ext cx="4713514" cy="923330"/>
          </a:xfrm>
          <a:prstGeom prst="rect">
            <a:avLst/>
          </a:prstGeom>
          <a:noFill/>
        </p:spPr>
        <p:txBody>
          <a:bodyPr wrap="square">
            <a:spAutoFit/>
          </a:bodyPr>
          <a:lstStyle/>
          <a:p>
            <a:pPr>
              <a:buNone/>
            </a:pPr>
            <a:r>
              <a:rPr lang="en-US" b="1">
                <a:latin typeface="Franklin Gothic Medium" panose="020B0603020102020204" pitchFamily="34" charset="0"/>
              </a:rPr>
              <a:t>Application link:</a:t>
            </a:r>
            <a:endParaRPr lang="en-US">
              <a:latin typeface="Franklin Gothic Medium" panose="020B0603020102020204" pitchFamily="34" charset="0"/>
            </a:endParaRPr>
          </a:p>
          <a:p>
            <a:pPr>
              <a:buNone/>
            </a:pPr>
            <a:r>
              <a:rPr lang="en-US">
                <a:latin typeface="Franklin Gothic Medium" panose="020B0603020102020204" pitchFamily="34" charset="0"/>
              </a:rPr>
              <a:t>purdueforlife.org/mentorship-application.</a:t>
            </a:r>
          </a:p>
          <a:p>
            <a:r>
              <a:rPr lang="en-US">
                <a:latin typeface="Franklin Gothic Medium" panose="020B0603020102020204" pitchFamily="34" charset="0"/>
              </a:rPr>
              <a:t> </a:t>
            </a:r>
          </a:p>
        </p:txBody>
      </p:sp>
    </p:spTree>
    <p:extLst>
      <p:ext uri="{BB962C8B-B14F-4D97-AF65-F5344CB8AC3E}">
        <p14:creationId xmlns:p14="http://schemas.microsoft.com/office/powerpoint/2010/main" val="202647024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F300-1BCE-4791-6A1B-0D60EC28AAC0}"/>
              </a:ext>
            </a:extLst>
          </p:cNvPr>
          <p:cNvSpPr>
            <a:spLocks noGrp="1"/>
          </p:cNvSpPr>
          <p:nvPr>
            <p:ph type="ctrTitle"/>
          </p:nvPr>
        </p:nvSpPr>
        <p:spPr>
          <a:xfrm>
            <a:off x="1043553" y="236880"/>
            <a:ext cx="9234309" cy="498598"/>
          </a:xfrm>
        </p:spPr>
        <p:txBody>
          <a:bodyPr/>
          <a:lstStyle/>
          <a:p>
            <a:r>
              <a:rPr lang="en-US">
                <a:latin typeface="Franklin Gothic Medium" panose="020B0603020102020204" pitchFamily="34" charset="0"/>
              </a:rPr>
              <a:t>Opportunities for Clubs to Support Students </a:t>
            </a:r>
          </a:p>
        </p:txBody>
      </p:sp>
      <p:sp>
        <p:nvSpPr>
          <p:cNvPr id="4" name="Text Placeholder 3">
            <a:extLst>
              <a:ext uri="{FF2B5EF4-FFF2-40B4-BE49-F238E27FC236}">
                <a16:creationId xmlns:a16="http://schemas.microsoft.com/office/drawing/2014/main" id="{415AFE3A-5304-12D3-F059-82598C42721A}"/>
              </a:ext>
            </a:extLst>
          </p:cNvPr>
          <p:cNvSpPr>
            <a:spLocks noGrp="1"/>
          </p:cNvSpPr>
          <p:nvPr>
            <p:ph type="body" sz="quarter" idx="14"/>
          </p:nvPr>
        </p:nvSpPr>
        <p:spPr>
          <a:xfrm>
            <a:off x="802560" y="1894114"/>
            <a:ext cx="10361626" cy="4136774"/>
          </a:xfrm>
        </p:spPr>
        <p:txBody>
          <a:bodyPr lIns="0" tIns="0" rIns="0" bIns="0" anchor="t">
            <a:normAutofit/>
          </a:bodyPr>
          <a:lstStyle/>
          <a:p>
            <a:pPr marL="0" marR="0">
              <a:buNone/>
            </a:pPr>
            <a:r>
              <a:rPr lang="en-US" sz="2000" b="1"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PASE 5K Color Run - West Lafayette</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Sunday, September 13, 10:00 am - 1:00 pm, Engineering Fountain</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Seeking Alumni Volunteers to throw powder throughout the color run on campus.</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 </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b="1"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PASE Flash Mentoring Session - Virtual</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Saturday, December 5th</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Mentor Purdue students through quick virtual sessions. Exact times still to be determined. </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 </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The PASE Board of Directors is currently working on several events to be held throughout the fall and spring semesters. More information to come via email in the coming months!</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marL="0" marR="0">
              <a:buNone/>
            </a:pPr>
            <a:r>
              <a:rPr lang="en-US" sz="2000">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 </a:t>
            </a:r>
            <a:endParaRPr lang="en-US" sz="2000">
              <a:latin typeface="Franklin Gothic Medium" panose="020B0603020102020204" pitchFamily="34" charset="0"/>
              <a:ea typeface="Times New Roman" panose="02020603050405020304" pitchFamily="18" charset="0"/>
              <a:cs typeface="Aptos" panose="020B0004020202020204" pitchFamily="34" charset="0"/>
            </a:endParaRPr>
          </a:p>
          <a:p>
            <a:pPr marL="0" marR="0">
              <a:buNone/>
            </a:pPr>
            <a:r>
              <a:rPr lang="en-US" sz="2000" i="1">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rPr>
              <a:t>For questions, please email: </a:t>
            </a:r>
            <a:r>
              <a:rPr lang="en-US" sz="2000" i="1" u="sng">
                <a:solidFill>
                  <a:srgbClr val="000000"/>
                </a:solidFill>
                <a:effectLst/>
                <a:latin typeface="Franklin Gothic Medium" panose="020B0603020102020204" pitchFamily="34" charset="0"/>
                <a:ea typeface="Times New Roman" panose="02020603050405020304" pitchFamily="18" charset="0"/>
                <a:cs typeface="Aptos" panose="020B0004020202020204" pitchFamily="34" charset="0"/>
                <a:hlinkClick r:id="rId3"/>
              </a:rPr>
              <a:t>PASE@purdueforlife.org</a:t>
            </a:r>
            <a:endParaRPr lang="en-US" sz="2000">
              <a:effectLst/>
              <a:latin typeface="Franklin Gothic Medium" panose="020B0603020102020204" pitchFamily="34" charset="0"/>
              <a:ea typeface="Aptos" panose="020B0004020202020204" pitchFamily="34" charset="0"/>
              <a:cs typeface="Aptos" panose="020B0004020202020204" pitchFamily="34" charset="0"/>
            </a:endParaRPr>
          </a:p>
          <a:p>
            <a:pPr lvl="1"/>
            <a:endParaRPr lang="en-US" b="1">
              <a:solidFill>
                <a:schemeClr val="bg1"/>
              </a:solidFill>
            </a:endParaRPr>
          </a:p>
          <a:p>
            <a:pPr lvl="1"/>
            <a:endParaRPr lang="en-US"/>
          </a:p>
          <a:p>
            <a:pPr marL="457200" marR="0" lvl="1" indent="-228600" algn="l" defTabSz="914400" rtl="0" eaLnBrk="1" fontAlgn="auto" latinLnBrk="0" hangingPunct="1">
              <a:lnSpc>
                <a:spcPct val="100000"/>
              </a:lnSpc>
              <a:spcBef>
                <a:spcPts val="1000"/>
              </a:spcBef>
              <a:spcAft>
                <a:spcPts val="0"/>
              </a:spcAft>
              <a:buClr>
                <a:srgbClr val="555960"/>
              </a:buClr>
              <a:buSzTx/>
              <a:buFont typeface="Arial" charset="2"/>
              <a:buChar char="•"/>
              <a:tabLst/>
              <a:defRPr/>
            </a:pPr>
            <a:endParaRPr lang="en-US" sz="2000" b="0" i="0">
              <a:solidFill>
                <a:schemeClr val="bg1"/>
              </a:solidFill>
              <a:effectLst/>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kumimoji="0" lang="en-US" sz="2000" b="0" i="0" u="none" strike="noStrike" kern="1200" cap="none" spc="0" normalizeH="0" baseline="0" noProof="0">
              <a:ln>
                <a:noFill/>
              </a:ln>
              <a:solidFill>
                <a:srgbClr val="FF0000"/>
              </a:solidFill>
              <a:effectLst/>
              <a:uLnTx/>
              <a:uFillTx/>
              <a:latin typeface="Franklin Gothic Medium" panose="020B0603020102020204" pitchFamily="34" charset="0"/>
              <a:ea typeface="+mn-ea"/>
              <a:cs typeface="+mn-cs"/>
            </a:endParaRPr>
          </a:p>
          <a:p>
            <a:endParaRPr lang="en-US" b="1">
              <a:solidFill>
                <a:srgbClr val="FF0000"/>
              </a:solidFill>
              <a:latin typeface="Franklin Gothic Medium" panose="020B0603020102020204" pitchFamily="34" charset="0"/>
            </a:endParaRPr>
          </a:p>
          <a:p>
            <a:pPr marL="468630" lvl="1" indent="-285750" defTabSz="457200">
              <a:spcBef>
                <a:spcPts val="0"/>
              </a:spcBef>
              <a:buClrTx/>
              <a:defRPr/>
            </a:pPr>
            <a:endParaRPr kumimoji="0" lang="en-US" sz="1800" b="1"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a:p>
            <a:pPr lvl="1"/>
            <a:endParaRPr lang="en-US" b="1">
              <a:solidFill>
                <a:schemeClr val="bg1"/>
              </a:solidFill>
            </a:endParaRPr>
          </a:p>
          <a:p>
            <a:pPr lvl="1"/>
            <a:endParaRPr lang="en-US"/>
          </a:p>
          <a:p>
            <a:endParaRPr lang="en-US"/>
          </a:p>
        </p:txBody>
      </p:sp>
      <p:sp>
        <p:nvSpPr>
          <p:cNvPr id="6" name="Subtitle 5">
            <a:extLst>
              <a:ext uri="{FF2B5EF4-FFF2-40B4-BE49-F238E27FC236}">
                <a16:creationId xmlns:a16="http://schemas.microsoft.com/office/drawing/2014/main" id="{FD17DAAE-A927-E383-904D-D0B540B0D978}"/>
              </a:ext>
            </a:extLst>
          </p:cNvPr>
          <p:cNvSpPr>
            <a:spLocks noGrp="1"/>
          </p:cNvSpPr>
          <p:nvPr>
            <p:ph type="subTitle" idx="1"/>
          </p:nvPr>
        </p:nvSpPr>
        <p:spPr>
          <a:xfrm>
            <a:off x="802560" y="1175889"/>
            <a:ext cx="7288495" cy="338554"/>
          </a:xfrm>
        </p:spPr>
        <p:txBody>
          <a:bodyPr/>
          <a:lstStyle/>
          <a:p>
            <a:r>
              <a:rPr lang="en-US">
                <a:latin typeface="Franklin Gothic Medium" panose="020B0603020102020204" pitchFamily="34" charset="0"/>
              </a:rPr>
              <a:t>Support Student Activities via PASE</a:t>
            </a:r>
          </a:p>
        </p:txBody>
      </p:sp>
    </p:spTree>
    <p:extLst>
      <p:ext uri="{BB962C8B-B14F-4D97-AF65-F5344CB8AC3E}">
        <p14:creationId xmlns:p14="http://schemas.microsoft.com/office/powerpoint/2010/main" val="270105914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89821-E870-DE7D-FCF5-B98B169BE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F6686-8580-6D2E-13F8-880CE27C616D}"/>
              </a:ext>
            </a:extLst>
          </p:cNvPr>
          <p:cNvSpPr>
            <a:spLocks noGrp="1"/>
          </p:cNvSpPr>
          <p:nvPr>
            <p:ph type="ctrTitle"/>
          </p:nvPr>
        </p:nvSpPr>
        <p:spPr>
          <a:xfrm>
            <a:off x="1206590" y="449919"/>
            <a:ext cx="9234309" cy="512448"/>
          </a:xfrm>
        </p:spPr>
        <p:txBody>
          <a:bodyPr/>
          <a:lstStyle/>
          <a:p>
            <a:r>
              <a:rPr lang="en-US">
                <a:latin typeface="Franklin Gothic Medium" panose="020B0603020102020204" pitchFamily="34" charset="0"/>
              </a:rPr>
              <a:t>Join Us at the Travel Tailgate</a:t>
            </a:r>
          </a:p>
        </p:txBody>
      </p:sp>
      <p:pic>
        <p:nvPicPr>
          <p:cNvPr id="5" name="Picture 4">
            <a:extLst>
              <a:ext uri="{FF2B5EF4-FFF2-40B4-BE49-F238E27FC236}">
                <a16:creationId xmlns:a16="http://schemas.microsoft.com/office/drawing/2014/main" id="{41D42628-80CD-59E4-719F-0636B0CF5BC7}"/>
              </a:ext>
            </a:extLst>
          </p:cNvPr>
          <p:cNvPicPr>
            <a:picLocks noChangeAspect="1"/>
          </p:cNvPicPr>
          <p:nvPr/>
        </p:nvPicPr>
        <p:blipFill>
          <a:blip r:embed="rId2"/>
          <a:stretch>
            <a:fillRect/>
          </a:stretch>
        </p:blipFill>
        <p:spPr>
          <a:xfrm>
            <a:off x="7189153" y="108857"/>
            <a:ext cx="4350698" cy="6444099"/>
          </a:xfrm>
          <a:prstGeom prst="rect">
            <a:avLst/>
          </a:prstGeom>
        </p:spPr>
      </p:pic>
      <p:sp>
        <p:nvSpPr>
          <p:cNvPr id="7" name="TextBox 6">
            <a:extLst>
              <a:ext uri="{FF2B5EF4-FFF2-40B4-BE49-F238E27FC236}">
                <a16:creationId xmlns:a16="http://schemas.microsoft.com/office/drawing/2014/main" id="{C1A285CF-67F3-3333-F0D4-02D6D010A2FB}"/>
              </a:ext>
            </a:extLst>
          </p:cNvPr>
          <p:cNvSpPr txBox="1"/>
          <p:nvPr/>
        </p:nvSpPr>
        <p:spPr>
          <a:xfrm>
            <a:off x="1093153" y="1034282"/>
            <a:ext cx="6096000" cy="523220"/>
          </a:xfrm>
          <a:prstGeom prst="rect">
            <a:avLst/>
          </a:prstGeom>
          <a:noFill/>
        </p:spPr>
        <p:txBody>
          <a:bodyPr wrap="square">
            <a:spAutoFit/>
          </a:bodyPr>
          <a:lstStyle/>
          <a:p>
            <a:r>
              <a:rPr lang="en-US" sz="2800" b="1">
                <a:latin typeface="Franklin Gothic Medium" panose="020B0603020102020204" pitchFamily="34" charset="0"/>
              </a:rPr>
              <a:t>Purdue vs. UCLA – September 19 </a:t>
            </a:r>
            <a:endParaRPr lang="en-US" sz="2800" b="1"/>
          </a:p>
        </p:txBody>
      </p:sp>
      <p:sp>
        <p:nvSpPr>
          <p:cNvPr id="9" name="TextBox 8">
            <a:extLst>
              <a:ext uri="{FF2B5EF4-FFF2-40B4-BE49-F238E27FC236}">
                <a16:creationId xmlns:a16="http://schemas.microsoft.com/office/drawing/2014/main" id="{EA94AF41-F3C3-1FEF-0D20-E61E4173AC7A}"/>
              </a:ext>
            </a:extLst>
          </p:cNvPr>
          <p:cNvSpPr txBox="1"/>
          <p:nvPr/>
        </p:nvSpPr>
        <p:spPr>
          <a:xfrm>
            <a:off x="1093153" y="1616322"/>
            <a:ext cx="6096000" cy="4247317"/>
          </a:xfrm>
          <a:prstGeom prst="rect">
            <a:avLst/>
          </a:prstGeom>
          <a:noFill/>
        </p:spPr>
        <p:txBody>
          <a:bodyPr wrap="square">
            <a:spAutoFit/>
          </a:bodyPr>
          <a:lstStyle/>
          <a:p>
            <a:r>
              <a:rPr lang="en-US" b="0" i="0">
                <a:effectLst/>
                <a:latin typeface="Franklin Gothic Medium" panose="020B0603020102020204" pitchFamily="34" charset="0"/>
              </a:rPr>
              <a:t>Join fellow </a:t>
            </a:r>
            <a:r>
              <a:rPr lang="en-US" b="1" i="0">
                <a:effectLst/>
                <a:latin typeface="Franklin Gothic Medium" panose="020B0603020102020204" pitchFamily="34" charset="0"/>
              </a:rPr>
              <a:t>Boilermaker </a:t>
            </a:r>
            <a:r>
              <a:rPr lang="en-US" b="0" i="0">
                <a:effectLst/>
                <a:latin typeface="Franklin Gothic Medium" panose="020B0603020102020204" pitchFamily="34" charset="0"/>
              </a:rPr>
              <a:t>alumni, fans, and friends for an evening of great food, drinks, and Purdue spirit on the beautiful grounds of Brookside Golf Club at the Rose Bowl, located directly next to the stadium.</a:t>
            </a:r>
          </a:p>
          <a:p>
            <a:br>
              <a:rPr lang="en-US" b="0" i="0">
                <a:effectLst/>
                <a:latin typeface="Franklin Gothic Medium" panose="020B0603020102020204" pitchFamily="34" charset="0"/>
              </a:rPr>
            </a:br>
            <a:r>
              <a:rPr lang="en-US" b="0" i="0">
                <a:effectLst/>
                <a:latin typeface="Franklin Gothic Medium" panose="020B0603020102020204" pitchFamily="34" charset="0"/>
              </a:rPr>
              <a:t>📅 Saturday, September 19 - 5:30–7:30 p.m. PT</a:t>
            </a:r>
            <a:br>
              <a:rPr lang="en-US" b="0" i="0">
                <a:effectLst/>
                <a:latin typeface="Franklin Gothic Medium" panose="020B0603020102020204" pitchFamily="34" charset="0"/>
              </a:rPr>
            </a:br>
            <a:r>
              <a:rPr lang="en-US" b="0" i="0">
                <a:effectLst/>
                <a:latin typeface="Franklin Gothic Medium" panose="020B0603020102020204" pitchFamily="34" charset="0"/>
              </a:rPr>
              <a:t>🎉 Buffet dinner included,  Bar service included</a:t>
            </a:r>
            <a:br>
              <a:rPr lang="en-US" b="0" i="0">
                <a:effectLst/>
                <a:latin typeface="Franklin Gothic Medium" panose="020B0603020102020204" pitchFamily="34" charset="0"/>
              </a:rPr>
            </a:br>
            <a:r>
              <a:rPr lang="en-US" b="0" i="0">
                <a:effectLst/>
                <a:latin typeface="Franklin Gothic Medium" panose="020B0603020102020204" pitchFamily="34" charset="0"/>
              </a:rPr>
              <a:t>💲 Adults: $50/💲 Children (12 and under): $25</a:t>
            </a:r>
            <a:br>
              <a:rPr lang="en-US" b="0" i="0">
                <a:effectLst/>
                <a:latin typeface="Franklin Gothic Medium" panose="020B0603020102020204" pitchFamily="34" charset="0"/>
              </a:rPr>
            </a:br>
            <a:r>
              <a:rPr lang="en-US" b="0" i="0">
                <a:effectLst/>
                <a:latin typeface="Franklin Gothic Medium" panose="020B0603020102020204" pitchFamily="34" charset="0"/>
              </a:rPr>
              <a:t>To register: </a:t>
            </a:r>
            <a:r>
              <a:rPr lang="en-US" b="1" i="0">
                <a:solidFill>
                  <a:srgbClr val="0A66C2"/>
                </a:solidFill>
                <a:effectLst/>
                <a:latin typeface="Franklin Gothic Medium" panose="020B0603020102020204" pitchFamily="34" charset="0"/>
                <a:hlinkClick r:id="rId3"/>
              </a:rPr>
              <a:t>https://lnkd.in/gY8TQ8SZ</a:t>
            </a:r>
            <a:endParaRPr lang="en-US" b="1" i="0">
              <a:solidFill>
                <a:srgbClr val="0A66C2"/>
              </a:solidFill>
              <a:effectLst/>
              <a:latin typeface="Franklin Gothic Medium" panose="020B0603020102020204" pitchFamily="34" charset="0"/>
            </a:endParaRPr>
          </a:p>
          <a:p>
            <a:r>
              <a:rPr lang="en-US" b="0" i="0">
                <a:effectLst/>
                <a:latin typeface="Franklin Gothic Medium" panose="020B0603020102020204" pitchFamily="34" charset="0"/>
              </a:rPr>
              <a:t>🏟️ No game ticket required</a:t>
            </a:r>
            <a:br>
              <a:rPr lang="en-US" b="0" i="0">
                <a:effectLst/>
                <a:latin typeface="Franklin Gothic Medium" panose="020B0603020102020204" pitchFamily="34" charset="0"/>
              </a:rPr>
            </a:br>
            <a:br>
              <a:rPr lang="en-US" b="0" i="0">
                <a:effectLst/>
                <a:latin typeface="Franklin Gothic Medium" panose="020B0603020102020204" pitchFamily="34" charset="0"/>
              </a:rPr>
            </a:br>
            <a:r>
              <a:rPr lang="en-US" b="0" i="0">
                <a:effectLst/>
                <a:latin typeface="Franklin Gothic Medium" panose="020B0603020102020204" pitchFamily="34" charset="0"/>
              </a:rPr>
              <a:t>⚠️ Space is limited, so reserve your spot today.</a:t>
            </a:r>
            <a:br>
              <a:rPr lang="en-US" b="0" i="0">
                <a:effectLst/>
                <a:latin typeface="Franklin Gothic Medium" panose="020B0603020102020204" pitchFamily="34" charset="0"/>
              </a:rPr>
            </a:br>
            <a:r>
              <a:rPr lang="en-US" b="0" i="0">
                <a:effectLst/>
                <a:latin typeface="Franklin Gothic Medium" panose="020B0603020102020204" pitchFamily="34" charset="0"/>
              </a:rPr>
              <a:t>In collaboration with the Purdue Alumni Clubs of LA/OC, San Diego, San Francisco, Las Vegas, Oregon/SW Washington, Phoenix, Southern AZ and Puget Sound (Seattle area)</a:t>
            </a:r>
            <a:endParaRPr lang="en-US">
              <a:latin typeface="Franklin Gothic Medium" panose="020B0603020102020204" pitchFamily="34" charset="0"/>
            </a:endParaRPr>
          </a:p>
        </p:txBody>
      </p:sp>
    </p:spTree>
    <p:extLst>
      <p:ext uri="{BB962C8B-B14F-4D97-AF65-F5344CB8AC3E}">
        <p14:creationId xmlns:p14="http://schemas.microsoft.com/office/powerpoint/2010/main" val="3752580999"/>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B84D6-1844-AB88-B406-23AA54A56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E10F7-C5CD-1801-E370-1319F22712E6}"/>
              </a:ext>
            </a:extLst>
          </p:cNvPr>
          <p:cNvSpPr>
            <a:spLocks noGrp="1"/>
          </p:cNvSpPr>
          <p:nvPr>
            <p:ph type="ctrTitle"/>
          </p:nvPr>
        </p:nvSpPr>
        <p:spPr>
          <a:xfrm>
            <a:off x="1043553" y="442674"/>
            <a:ext cx="9234309" cy="512448"/>
          </a:xfrm>
        </p:spPr>
        <p:txBody>
          <a:bodyPr wrap="square" anchor="t">
            <a:normAutofit/>
          </a:bodyPr>
          <a:lstStyle/>
          <a:p>
            <a:r>
              <a:rPr lang="en-US" b="1" kern="1200"/>
              <a:t>Good Afternoon</a:t>
            </a:r>
            <a:endParaRPr lang="en-US"/>
          </a:p>
        </p:txBody>
      </p:sp>
      <p:sp>
        <p:nvSpPr>
          <p:cNvPr id="10" name="Subtitle 2">
            <a:extLst>
              <a:ext uri="{FF2B5EF4-FFF2-40B4-BE49-F238E27FC236}">
                <a16:creationId xmlns:a16="http://schemas.microsoft.com/office/drawing/2014/main" id="{6F0C3952-2D0E-A15A-62BD-524F1CF1B164}"/>
              </a:ext>
            </a:extLst>
          </p:cNvPr>
          <p:cNvSpPr>
            <a:spLocks noGrp="1"/>
          </p:cNvSpPr>
          <p:nvPr>
            <p:ph type="subTitle" idx="1"/>
          </p:nvPr>
        </p:nvSpPr>
        <p:spPr>
          <a:xfrm>
            <a:off x="1032750" y="1465852"/>
            <a:ext cx="7288495" cy="928459"/>
          </a:xfrm>
        </p:spPr>
        <p:txBody>
          <a:bodyPr/>
          <a:lstStyle/>
          <a:p>
            <a:r>
              <a:rPr lang="en-US" sz="2800" b="1">
                <a:solidFill>
                  <a:schemeClr val="bg1"/>
                </a:solidFill>
                <a:latin typeface="Franklin Gothic Medium" panose="020B0603020102020204" pitchFamily="34" charset="0"/>
              </a:rPr>
              <a:t>Welcome to the Dauch Alumni Center </a:t>
            </a:r>
          </a:p>
          <a:p>
            <a:endParaRPr lang="en-US" sz="2400">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A15EB537-F464-F1AB-F1D0-064D5CA0C44C}"/>
              </a:ext>
            </a:extLst>
          </p:cNvPr>
          <p:cNvSpPr>
            <a:spLocks noGrp="1"/>
          </p:cNvSpPr>
          <p:nvPr>
            <p:ph type="body" sz="quarter" idx="14"/>
          </p:nvPr>
        </p:nvSpPr>
        <p:spPr>
          <a:xfrm>
            <a:off x="1032750" y="2394311"/>
            <a:ext cx="5465623" cy="2982913"/>
          </a:xfrm>
        </p:spPr>
        <p:txBody>
          <a:bodyPr lIns="0" tIns="0" rIns="0" bIns="0">
            <a:normAutofit/>
          </a:bodyPr>
          <a:lstStyle/>
          <a:p>
            <a:pPr>
              <a:defRPr sz="2800" b="0">
                <a:solidFill>
                  <a:srgbClr val="000000"/>
                </a:solidFill>
              </a:defRPr>
            </a:pPr>
            <a:r>
              <a:rPr lang="en-US" sz="2800">
                <a:latin typeface="Franklin Gothic Medium" panose="020B0603020102020204" pitchFamily="34" charset="0"/>
              </a:rPr>
              <a:t>Please grab</a:t>
            </a:r>
            <a:r>
              <a:rPr lang="en-US" sz="2800">
                <a:solidFill>
                  <a:schemeClr val="bg1"/>
                </a:solidFill>
                <a:latin typeface="Franklin Gothic Medium" panose="020B0603020102020204" pitchFamily="34" charset="0"/>
              </a:rPr>
              <a:t> snacks and settle in</a:t>
            </a:r>
          </a:p>
          <a:p>
            <a:pPr>
              <a:defRPr sz="2800" b="0">
                <a:solidFill>
                  <a:srgbClr val="000000"/>
                </a:solidFill>
              </a:defRPr>
            </a:pPr>
            <a:endParaRPr lang="en-US" sz="2800">
              <a:solidFill>
                <a:schemeClr val="bg1"/>
              </a:solidFill>
              <a:latin typeface="Franklin Gothic Medium" panose="020B0603020102020204" pitchFamily="34" charset="0"/>
            </a:endParaRPr>
          </a:p>
          <a:p>
            <a:pPr>
              <a:defRPr sz="2800" b="0">
                <a:solidFill>
                  <a:srgbClr val="000000"/>
                </a:solidFill>
              </a:defRPr>
            </a:pPr>
            <a:r>
              <a:rPr lang="en-US" sz="2800">
                <a:solidFill>
                  <a:schemeClr val="bg1"/>
                </a:solidFill>
                <a:latin typeface="Franklin Gothic Medium" panose="020B0603020102020204" pitchFamily="34" charset="0"/>
              </a:rPr>
              <a:t>Say hello and network with new and familiar faces</a:t>
            </a:r>
          </a:p>
          <a:p>
            <a:pPr>
              <a:defRPr sz="2800" b="0">
                <a:solidFill>
                  <a:srgbClr val="000000"/>
                </a:solidFill>
              </a:defRPr>
            </a:pPr>
            <a:endParaRPr lang="en-US" sz="3200">
              <a:latin typeface="Franklin Gothic Medium" panose="020B0603020102020204" pitchFamily="34" charset="0"/>
            </a:endParaRPr>
          </a:p>
        </p:txBody>
      </p:sp>
      <p:pic>
        <p:nvPicPr>
          <p:cNvPr id="5" name="Picture 4" descr="A building with a lot of cars parked on the side of it&#10;&#10;AI-generated content may be incorrect.">
            <a:extLst>
              <a:ext uri="{FF2B5EF4-FFF2-40B4-BE49-F238E27FC236}">
                <a16:creationId xmlns:a16="http://schemas.microsoft.com/office/drawing/2014/main" id="{9E9287A9-BFE5-0DEC-ED0D-6A4C3427E16F}"/>
              </a:ext>
            </a:extLst>
          </p:cNvPr>
          <p:cNvPicPr>
            <a:picLocks noChangeAspect="1"/>
          </p:cNvPicPr>
          <p:nvPr/>
        </p:nvPicPr>
        <p:blipFill>
          <a:blip r:embed="rId3"/>
          <a:stretch>
            <a:fillRect/>
          </a:stretch>
        </p:blipFill>
        <p:spPr>
          <a:xfrm>
            <a:off x="7235603" y="1465852"/>
            <a:ext cx="4182073" cy="2982913"/>
          </a:xfrm>
          <a:prstGeom prst="rect">
            <a:avLst/>
          </a:prstGeom>
          <a:noFill/>
        </p:spPr>
      </p:pic>
    </p:spTree>
    <p:extLst>
      <p:ext uri="{BB962C8B-B14F-4D97-AF65-F5344CB8AC3E}">
        <p14:creationId xmlns:p14="http://schemas.microsoft.com/office/powerpoint/2010/main" val="151508853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5AF26-F13D-C32B-5F10-5EF1921D5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7BBB6-EA97-733F-8445-E28C2567E91D}"/>
              </a:ext>
            </a:extLst>
          </p:cNvPr>
          <p:cNvSpPr>
            <a:spLocks noGrp="1"/>
          </p:cNvSpPr>
          <p:nvPr>
            <p:ph type="ctrTitle"/>
          </p:nvPr>
        </p:nvSpPr>
        <p:spPr/>
        <p:txBody>
          <a:bodyPr/>
          <a:lstStyle/>
          <a:p>
            <a:r>
              <a:rPr lang="en-US">
                <a:latin typeface="Franklin Gothic Medium" panose="020B0603020102020204" pitchFamily="34" charset="0"/>
              </a:rPr>
              <a:t>Purdue Travel Upcoming Opportunities </a:t>
            </a:r>
          </a:p>
        </p:txBody>
      </p:sp>
      <p:pic>
        <p:nvPicPr>
          <p:cNvPr id="4" name="Picture 3">
            <a:extLst>
              <a:ext uri="{FF2B5EF4-FFF2-40B4-BE49-F238E27FC236}">
                <a16:creationId xmlns:a16="http://schemas.microsoft.com/office/drawing/2014/main" id="{39A40B47-084E-3FAA-E81F-70347F853666}"/>
              </a:ext>
            </a:extLst>
          </p:cNvPr>
          <p:cNvPicPr>
            <a:picLocks noChangeAspect="1"/>
          </p:cNvPicPr>
          <p:nvPr/>
        </p:nvPicPr>
        <p:blipFill>
          <a:blip r:embed="rId2"/>
          <a:stretch>
            <a:fillRect/>
          </a:stretch>
        </p:blipFill>
        <p:spPr>
          <a:xfrm>
            <a:off x="0" y="0"/>
            <a:ext cx="12250734" cy="6781800"/>
          </a:xfrm>
          <a:prstGeom prst="rect">
            <a:avLst/>
          </a:prstGeom>
        </p:spPr>
      </p:pic>
      <p:sp>
        <p:nvSpPr>
          <p:cNvPr id="5" name="TextBox 4">
            <a:extLst>
              <a:ext uri="{FF2B5EF4-FFF2-40B4-BE49-F238E27FC236}">
                <a16:creationId xmlns:a16="http://schemas.microsoft.com/office/drawing/2014/main" id="{6084DFBC-FCF2-FAEE-BA02-CA6CF55DC2A6}"/>
              </a:ext>
            </a:extLst>
          </p:cNvPr>
          <p:cNvSpPr txBox="1"/>
          <p:nvPr/>
        </p:nvSpPr>
        <p:spPr>
          <a:xfrm>
            <a:off x="7445827" y="1213130"/>
            <a:ext cx="6096000" cy="369332"/>
          </a:xfrm>
          <a:prstGeom prst="rect">
            <a:avLst/>
          </a:prstGeom>
          <a:noFill/>
        </p:spPr>
        <p:txBody>
          <a:bodyPr wrap="square">
            <a:spAutoFit/>
          </a:bodyPr>
          <a:lstStyle/>
          <a:p>
            <a:r>
              <a:rPr lang="en-US">
                <a:latin typeface="Franklin Gothic Medium" panose="020B0603020102020204" pitchFamily="34" charset="0"/>
              </a:rPr>
              <a:t>Visit: https://www.purdueforlife.org/travel/</a:t>
            </a:r>
          </a:p>
        </p:txBody>
      </p:sp>
    </p:spTree>
    <p:extLst>
      <p:ext uri="{BB962C8B-B14F-4D97-AF65-F5344CB8AC3E}">
        <p14:creationId xmlns:p14="http://schemas.microsoft.com/office/powerpoint/2010/main" val="155525636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4937C-B329-EBEC-E03D-D374E17A7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16672-0D68-CAAF-0A88-C913F5764937}"/>
              </a:ext>
            </a:extLst>
          </p:cNvPr>
          <p:cNvSpPr>
            <a:spLocks noGrp="1"/>
          </p:cNvSpPr>
          <p:nvPr>
            <p:ph type="ctrTitle"/>
          </p:nvPr>
        </p:nvSpPr>
        <p:spPr/>
        <p:txBody>
          <a:bodyPr/>
          <a:lstStyle/>
          <a:p>
            <a:r>
              <a:rPr lang="en-US">
                <a:latin typeface="Franklin Gothic Medium" panose="020B0603020102020204" pitchFamily="34" charset="0"/>
              </a:rPr>
              <a:t>Purdue Travel Upcoming Opportunities </a:t>
            </a:r>
          </a:p>
        </p:txBody>
      </p:sp>
      <p:pic>
        <p:nvPicPr>
          <p:cNvPr id="5" name="Picture 4">
            <a:extLst>
              <a:ext uri="{FF2B5EF4-FFF2-40B4-BE49-F238E27FC236}">
                <a16:creationId xmlns:a16="http://schemas.microsoft.com/office/drawing/2014/main" id="{E730B6BB-1C54-165C-A21C-F88E92E1DDBC}"/>
              </a:ext>
            </a:extLst>
          </p:cNvPr>
          <p:cNvPicPr>
            <a:picLocks noChangeAspect="1"/>
          </p:cNvPicPr>
          <p:nvPr/>
        </p:nvPicPr>
        <p:blipFill>
          <a:blip r:embed="rId2"/>
          <a:stretch>
            <a:fillRect/>
          </a:stretch>
        </p:blipFill>
        <p:spPr>
          <a:xfrm>
            <a:off x="-1" y="0"/>
            <a:ext cx="12185857" cy="6629400"/>
          </a:xfrm>
          <a:prstGeom prst="rect">
            <a:avLst/>
          </a:prstGeom>
        </p:spPr>
      </p:pic>
      <p:sp>
        <p:nvSpPr>
          <p:cNvPr id="4" name="TextBox 3">
            <a:extLst>
              <a:ext uri="{FF2B5EF4-FFF2-40B4-BE49-F238E27FC236}">
                <a16:creationId xmlns:a16="http://schemas.microsoft.com/office/drawing/2014/main" id="{3C1F1FD8-6827-FC52-451E-ACC309BA7A8F}"/>
              </a:ext>
            </a:extLst>
          </p:cNvPr>
          <p:cNvSpPr txBox="1"/>
          <p:nvPr/>
        </p:nvSpPr>
        <p:spPr>
          <a:xfrm>
            <a:off x="5279570" y="1854994"/>
            <a:ext cx="6096000" cy="369332"/>
          </a:xfrm>
          <a:prstGeom prst="rect">
            <a:avLst/>
          </a:prstGeom>
          <a:noFill/>
        </p:spPr>
        <p:txBody>
          <a:bodyPr wrap="square">
            <a:spAutoFit/>
          </a:bodyPr>
          <a:lstStyle/>
          <a:p>
            <a:r>
              <a:rPr lang="en-US">
                <a:latin typeface="Franklin Gothic Medium" panose="020B0603020102020204" pitchFamily="34" charset="0"/>
              </a:rPr>
              <a:t>Visit: https://www.purdueforlife.org/travel/</a:t>
            </a:r>
          </a:p>
        </p:txBody>
      </p:sp>
    </p:spTree>
    <p:extLst>
      <p:ext uri="{BB962C8B-B14F-4D97-AF65-F5344CB8AC3E}">
        <p14:creationId xmlns:p14="http://schemas.microsoft.com/office/powerpoint/2010/main" val="109846332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A5FEE-F4E2-F2E0-7662-BC6F94B1C7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4D54F-D00D-7F88-6C90-93A05DEF37DC}"/>
              </a:ext>
            </a:extLst>
          </p:cNvPr>
          <p:cNvSpPr>
            <a:spLocks noGrp="1"/>
          </p:cNvSpPr>
          <p:nvPr>
            <p:ph type="ctrTitle"/>
          </p:nvPr>
        </p:nvSpPr>
        <p:spPr/>
        <p:txBody>
          <a:bodyPr/>
          <a:lstStyle/>
          <a:p>
            <a:r>
              <a:rPr lang="en-US">
                <a:latin typeface="Franklin Gothic Medium" panose="020B0603020102020204" pitchFamily="34" charset="0"/>
              </a:rPr>
              <a:t>Purdue Travel Upcoming Opportunities </a:t>
            </a:r>
          </a:p>
        </p:txBody>
      </p:sp>
      <p:pic>
        <p:nvPicPr>
          <p:cNvPr id="4" name="Picture 3">
            <a:extLst>
              <a:ext uri="{FF2B5EF4-FFF2-40B4-BE49-F238E27FC236}">
                <a16:creationId xmlns:a16="http://schemas.microsoft.com/office/drawing/2014/main" id="{8981F9E0-8024-8099-717D-08AB75B6E422}"/>
              </a:ext>
            </a:extLst>
          </p:cNvPr>
          <p:cNvPicPr>
            <a:picLocks noChangeAspect="1"/>
          </p:cNvPicPr>
          <p:nvPr/>
        </p:nvPicPr>
        <p:blipFill>
          <a:blip r:embed="rId2"/>
          <a:stretch>
            <a:fillRect/>
          </a:stretch>
        </p:blipFill>
        <p:spPr>
          <a:xfrm>
            <a:off x="0" y="0"/>
            <a:ext cx="12199604" cy="6596743"/>
          </a:xfrm>
          <a:prstGeom prst="rect">
            <a:avLst/>
          </a:prstGeom>
        </p:spPr>
      </p:pic>
      <p:sp>
        <p:nvSpPr>
          <p:cNvPr id="7" name="TextBox 6">
            <a:extLst>
              <a:ext uri="{FF2B5EF4-FFF2-40B4-BE49-F238E27FC236}">
                <a16:creationId xmlns:a16="http://schemas.microsoft.com/office/drawing/2014/main" id="{AB1A3997-B588-0FC2-41F9-5EC869CABDCD}"/>
              </a:ext>
            </a:extLst>
          </p:cNvPr>
          <p:cNvSpPr txBox="1"/>
          <p:nvPr/>
        </p:nvSpPr>
        <p:spPr>
          <a:xfrm>
            <a:off x="5279570" y="1854994"/>
            <a:ext cx="6096000" cy="369332"/>
          </a:xfrm>
          <a:prstGeom prst="rect">
            <a:avLst/>
          </a:prstGeom>
          <a:noFill/>
        </p:spPr>
        <p:txBody>
          <a:bodyPr wrap="square">
            <a:spAutoFit/>
          </a:bodyPr>
          <a:lstStyle/>
          <a:p>
            <a:r>
              <a:rPr lang="en-US">
                <a:latin typeface="Franklin Gothic Medium" panose="020B0603020102020204" pitchFamily="34" charset="0"/>
              </a:rPr>
              <a:t>Visit: https://www.purdueforlife.org/travel/</a:t>
            </a:r>
          </a:p>
        </p:txBody>
      </p:sp>
    </p:spTree>
    <p:extLst>
      <p:ext uri="{BB962C8B-B14F-4D97-AF65-F5344CB8AC3E}">
        <p14:creationId xmlns:p14="http://schemas.microsoft.com/office/powerpoint/2010/main" val="382044896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87074-78D2-C967-8248-FF0B6D3CE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4622F-9E53-BAD4-0E69-B96A8372D91E}"/>
              </a:ext>
            </a:extLst>
          </p:cNvPr>
          <p:cNvSpPr>
            <a:spLocks noGrp="1"/>
          </p:cNvSpPr>
          <p:nvPr>
            <p:ph type="ctrTitle"/>
          </p:nvPr>
        </p:nvSpPr>
        <p:spPr/>
        <p:txBody>
          <a:bodyPr/>
          <a:lstStyle/>
          <a:p>
            <a:r>
              <a:rPr lang="en-US">
                <a:latin typeface="Franklin Gothic Medium" panose="020B0603020102020204" pitchFamily="34" charset="0"/>
              </a:rPr>
              <a:t>Purdue Travel Upcoming Opportunities </a:t>
            </a:r>
          </a:p>
        </p:txBody>
      </p:sp>
      <p:pic>
        <p:nvPicPr>
          <p:cNvPr id="5" name="Picture 4">
            <a:extLst>
              <a:ext uri="{FF2B5EF4-FFF2-40B4-BE49-F238E27FC236}">
                <a16:creationId xmlns:a16="http://schemas.microsoft.com/office/drawing/2014/main" id="{6753FA27-9E49-C4D9-202B-DDDFA07AD4B5}"/>
              </a:ext>
            </a:extLst>
          </p:cNvPr>
          <p:cNvPicPr>
            <a:picLocks noChangeAspect="1"/>
          </p:cNvPicPr>
          <p:nvPr/>
        </p:nvPicPr>
        <p:blipFill>
          <a:blip r:embed="rId2"/>
          <a:stretch>
            <a:fillRect/>
          </a:stretch>
        </p:blipFill>
        <p:spPr>
          <a:xfrm>
            <a:off x="0" y="0"/>
            <a:ext cx="12192000" cy="6379996"/>
          </a:xfrm>
          <a:prstGeom prst="rect">
            <a:avLst/>
          </a:prstGeom>
        </p:spPr>
      </p:pic>
      <p:sp>
        <p:nvSpPr>
          <p:cNvPr id="3" name="TextBox 2">
            <a:extLst>
              <a:ext uri="{FF2B5EF4-FFF2-40B4-BE49-F238E27FC236}">
                <a16:creationId xmlns:a16="http://schemas.microsoft.com/office/drawing/2014/main" id="{5CFB16A7-6C4D-B75D-0E4C-A57183AD6D5B}"/>
              </a:ext>
            </a:extLst>
          </p:cNvPr>
          <p:cNvSpPr txBox="1"/>
          <p:nvPr/>
        </p:nvSpPr>
        <p:spPr>
          <a:xfrm>
            <a:off x="5279570" y="1854994"/>
            <a:ext cx="6096000" cy="369332"/>
          </a:xfrm>
          <a:prstGeom prst="rect">
            <a:avLst/>
          </a:prstGeom>
          <a:noFill/>
        </p:spPr>
        <p:txBody>
          <a:bodyPr wrap="square">
            <a:spAutoFit/>
          </a:bodyPr>
          <a:lstStyle/>
          <a:p>
            <a:r>
              <a:rPr lang="en-US">
                <a:latin typeface="Franklin Gothic Medium" panose="020B0603020102020204" pitchFamily="34" charset="0"/>
              </a:rPr>
              <a:t>Visit: https://www.purdueforlife.org/travel/</a:t>
            </a:r>
          </a:p>
        </p:txBody>
      </p:sp>
    </p:spTree>
    <p:extLst>
      <p:ext uri="{BB962C8B-B14F-4D97-AF65-F5344CB8AC3E}">
        <p14:creationId xmlns:p14="http://schemas.microsoft.com/office/powerpoint/2010/main" val="151737587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CE1B7-FDA7-A9AF-9BCB-AA19C7200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530255-E75F-2129-1688-D9BD42E5D019}"/>
              </a:ext>
            </a:extLst>
          </p:cNvPr>
          <p:cNvSpPr>
            <a:spLocks noGrp="1"/>
          </p:cNvSpPr>
          <p:nvPr>
            <p:ph type="ctrTitle"/>
          </p:nvPr>
        </p:nvSpPr>
        <p:spPr>
          <a:xfrm>
            <a:off x="1043553" y="236880"/>
            <a:ext cx="9234309" cy="498598"/>
          </a:xfrm>
        </p:spPr>
        <p:txBody>
          <a:bodyPr/>
          <a:lstStyle/>
          <a:p>
            <a:r>
              <a:rPr lang="en-US">
                <a:latin typeface="Franklin Gothic Medium" panose="020B0603020102020204" pitchFamily="34" charset="0"/>
              </a:rPr>
              <a:t>Interest in connecting with Fellow Leaders </a:t>
            </a:r>
          </a:p>
        </p:txBody>
      </p:sp>
      <p:sp>
        <p:nvSpPr>
          <p:cNvPr id="3" name="Subtitle 2">
            <a:extLst>
              <a:ext uri="{FF2B5EF4-FFF2-40B4-BE49-F238E27FC236}">
                <a16:creationId xmlns:a16="http://schemas.microsoft.com/office/drawing/2014/main" id="{7322E179-D63B-FFD4-B34C-37C64FBE7D85}"/>
              </a:ext>
            </a:extLst>
          </p:cNvPr>
          <p:cNvSpPr>
            <a:spLocks noGrp="1"/>
          </p:cNvSpPr>
          <p:nvPr>
            <p:ph type="subTitle" idx="1"/>
          </p:nvPr>
        </p:nvSpPr>
        <p:spPr>
          <a:xfrm>
            <a:off x="1079994" y="1194400"/>
            <a:ext cx="10765663" cy="369332"/>
          </a:xfrm>
        </p:spPr>
        <p:txBody>
          <a:bodyPr/>
          <a:lstStyle/>
          <a:p>
            <a:pPr marL="0" marR="0"/>
            <a:r>
              <a:rPr lang="en-US" sz="2400">
                <a:latin typeface="Aptos" panose="020B0004020202020204" pitchFamily="34" charset="0"/>
                <a:ea typeface="Aptos" panose="020B0004020202020204" pitchFamily="34" charset="0"/>
                <a:cs typeface="Aptos" panose="020B0004020202020204" pitchFamily="34" charset="0"/>
              </a:rPr>
              <a:t>Permission to Share Your Contact Info with Other Club Leaders</a:t>
            </a:r>
            <a:endParaRPr lang="en-US" sz="2400">
              <a:effectLst/>
              <a:latin typeface="Aptos" panose="020B0004020202020204" pitchFamily="34" charset="0"/>
              <a:ea typeface="Aptos" panose="020B0004020202020204" pitchFamily="34" charset="0"/>
              <a:cs typeface="Aptos" panose="020B0004020202020204" pitchFamily="34" charset="0"/>
            </a:endParaRPr>
          </a:p>
        </p:txBody>
      </p:sp>
      <p:sp>
        <p:nvSpPr>
          <p:cNvPr id="4" name="Text Placeholder 3">
            <a:extLst>
              <a:ext uri="{FF2B5EF4-FFF2-40B4-BE49-F238E27FC236}">
                <a16:creationId xmlns:a16="http://schemas.microsoft.com/office/drawing/2014/main" id="{66446131-E852-CD2F-EB63-43FF77C8BC06}"/>
              </a:ext>
            </a:extLst>
          </p:cNvPr>
          <p:cNvSpPr>
            <a:spLocks noGrp="1"/>
          </p:cNvSpPr>
          <p:nvPr>
            <p:ph type="body" sz="quarter" idx="14"/>
          </p:nvPr>
        </p:nvSpPr>
        <p:spPr>
          <a:xfrm>
            <a:off x="5660706" y="1888903"/>
            <a:ext cx="5645725" cy="4497345"/>
          </a:xfrm>
        </p:spPr>
        <p:txBody>
          <a:bodyPr lIns="0" tIns="0" rIns="0" bIns="0" anchor="t">
            <a:normAutofit/>
          </a:bodyPr>
          <a:lstStyle/>
          <a:p>
            <a:pPr marL="0">
              <a:buNone/>
            </a:pPr>
            <a:r>
              <a:rPr lang="en-US" sz="2800">
                <a:effectLst/>
                <a:latin typeface="Franklin Gothic Heavy" panose="020B0903020102020204" pitchFamily="34" charset="0"/>
                <a:ea typeface="Aptos" panose="020B0004020202020204" pitchFamily="34" charset="0"/>
                <a:cs typeface="Aptos" panose="020B0004020202020204" pitchFamily="34" charset="0"/>
              </a:rPr>
              <a:t> </a:t>
            </a:r>
            <a:r>
              <a:rPr lang="en-US" sz="2800">
                <a:solidFill>
                  <a:schemeClr val="tx1"/>
                </a:solidFill>
                <a:latin typeface="Franklin Gothic Heavy" panose="020B0903020102020204" pitchFamily="34" charset="0"/>
                <a:ea typeface="Aptos" panose="020B0004020202020204" pitchFamily="34" charset="0"/>
                <a:cs typeface="Aptos" panose="020B0004020202020204" pitchFamily="34" charset="0"/>
              </a:rPr>
              <a:t>Scan the QR code if you agree to share this information with other Club Leaders for networking purposes and best practice sharing: </a:t>
            </a:r>
            <a:endParaRPr lang="en-US" sz="2800">
              <a:effectLst/>
              <a:latin typeface="Franklin Gothic Heavy" panose="020B0903020102020204" pitchFamily="34" charset="0"/>
              <a:ea typeface="Aptos" panose="020B0004020202020204" pitchFamily="34" charset="0"/>
              <a:cs typeface="Aptos" panose="020B0004020202020204" pitchFamily="34" charset="0"/>
            </a:endParaRPr>
          </a:p>
          <a:p>
            <a:pPr marL="0" marR="0">
              <a:buNone/>
            </a:pPr>
            <a:endParaRPr lang="en-US" sz="180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800">
                <a:effectLst/>
                <a:latin typeface="Franklin Gothic Medium" panose="020B0603020102020204" pitchFamily="34" charset="0"/>
                <a:ea typeface="Times New Roman" panose="02020603050405020304" pitchFamily="18" charset="0"/>
                <a:cs typeface="Aptos" panose="020B0004020202020204" pitchFamily="34" charset="0"/>
              </a:rPr>
              <a:t>Name</a:t>
            </a:r>
          </a:p>
          <a:p>
            <a:pPr marL="342900" marR="0" lvl="0" indent="-342900">
              <a:buFont typeface="Symbol" panose="05050102010706020507" pitchFamily="18" charset="2"/>
              <a:buChar char=""/>
            </a:pPr>
            <a:r>
              <a:rPr lang="en-US" sz="2800" b="0" i="0">
                <a:solidFill>
                  <a:schemeClr val="bg1"/>
                </a:solidFill>
                <a:latin typeface="Franklin Gothic Medium" panose="020B0603020102020204" pitchFamily="34" charset="0"/>
              </a:rPr>
              <a:t>Email </a:t>
            </a:r>
          </a:p>
          <a:p>
            <a:pPr marL="342900" marR="0" lvl="0" indent="-342900">
              <a:buFont typeface="Symbol" panose="05050102010706020507" pitchFamily="18" charset="2"/>
              <a:buChar char=""/>
            </a:pPr>
            <a:r>
              <a:rPr lang="en-US" sz="2800">
                <a:effectLst/>
                <a:latin typeface="Franklin Gothic Medium" panose="020B0603020102020204" pitchFamily="34" charset="0"/>
              </a:rPr>
              <a:t>Phone Number</a:t>
            </a:r>
            <a:endParaRPr lang="en-US" sz="3200" b="0" i="0">
              <a:solidFill>
                <a:schemeClr val="bg1"/>
              </a:solidFill>
              <a:effectLst/>
              <a:latin typeface="Franklin Gothic Medium" panose="020B0603020102020204" pitchFamily="34" charset="0"/>
            </a:endParaRPr>
          </a:p>
          <a:p>
            <a:pPr marL="457200" marR="0" lvl="1" indent="-228600" algn="l" defTabSz="914400" rtl="0" eaLnBrk="1" fontAlgn="auto" latinLnBrk="0" hangingPunct="1">
              <a:lnSpc>
                <a:spcPct val="100000"/>
              </a:lnSpc>
              <a:spcBef>
                <a:spcPts val="1000"/>
              </a:spcBef>
              <a:spcAft>
                <a:spcPts val="0"/>
              </a:spcAft>
              <a:buClr>
                <a:srgbClr val="555960"/>
              </a:buClr>
              <a:buSzTx/>
              <a:buFont typeface="Arial" panose="020B0604020202020204" pitchFamily="34" charset="0"/>
              <a:buChar char="•"/>
              <a:tabLst/>
              <a:defRPr/>
            </a:pPr>
            <a:endParaRPr kumimoji="0" lang="en-US" sz="2000" b="0" i="0" u="none" strike="noStrike" kern="1200" cap="none" spc="0" normalizeH="0" baseline="0" noProof="0">
              <a:ln>
                <a:noFill/>
              </a:ln>
              <a:solidFill>
                <a:srgbClr val="FF0000"/>
              </a:solidFill>
              <a:effectLst/>
              <a:uLnTx/>
              <a:uFillTx/>
              <a:latin typeface="Franklin Gothic Medium" panose="020B0603020102020204" pitchFamily="34" charset="0"/>
              <a:ea typeface="+mn-ea"/>
              <a:cs typeface="+mn-cs"/>
            </a:endParaRPr>
          </a:p>
          <a:p>
            <a:endParaRPr lang="en-US" b="1">
              <a:solidFill>
                <a:srgbClr val="FF0000"/>
              </a:solidFill>
              <a:latin typeface="Franklin Gothic Medium" panose="020B0603020102020204" pitchFamily="34" charset="0"/>
            </a:endParaRPr>
          </a:p>
          <a:p>
            <a:pPr marL="468630" lvl="1" indent="-285750" defTabSz="457200">
              <a:spcBef>
                <a:spcPts val="0"/>
              </a:spcBef>
              <a:buClrTx/>
              <a:defRPr/>
            </a:pPr>
            <a:endParaRPr kumimoji="0" lang="en-US" sz="1800" b="1"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a:p>
            <a:pPr lvl="1"/>
            <a:endParaRPr lang="en-US" b="1">
              <a:solidFill>
                <a:schemeClr val="bg1"/>
              </a:solidFill>
            </a:endParaRPr>
          </a:p>
          <a:p>
            <a:pPr lvl="1"/>
            <a:endParaRPr lang="en-US"/>
          </a:p>
          <a:p>
            <a:endParaRPr lang="en-US"/>
          </a:p>
        </p:txBody>
      </p:sp>
      <p:pic>
        <p:nvPicPr>
          <p:cNvPr id="8" name="Picture 7">
            <a:extLst>
              <a:ext uri="{FF2B5EF4-FFF2-40B4-BE49-F238E27FC236}">
                <a16:creationId xmlns:a16="http://schemas.microsoft.com/office/drawing/2014/main" id="{6C69E693-6990-C53D-7A2F-59BAA6E6E830}"/>
              </a:ext>
            </a:extLst>
          </p:cNvPr>
          <p:cNvPicPr>
            <a:picLocks noChangeAspect="1"/>
          </p:cNvPicPr>
          <p:nvPr/>
        </p:nvPicPr>
        <p:blipFill>
          <a:blip r:embed="rId3"/>
          <a:stretch>
            <a:fillRect/>
          </a:stretch>
        </p:blipFill>
        <p:spPr>
          <a:xfrm>
            <a:off x="1043553" y="1756166"/>
            <a:ext cx="3957211" cy="3907434"/>
          </a:xfrm>
          <a:prstGeom prst="rect">
            <a:avLst/>
          </a:prstGeom>
        </p:spPr>
      </p:pic>
    </p:spTree>
    <p:extLst>
      <p:ext uri="{BB962C8B-B14F-4D97-AF65-F5344CB8AC3E}">
        <p14:creationId xmlns:p14="http://schemas.microsoft.com/office/powerpoint/2010/main" val="199730247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7B2A-7895-1F44-AF51-0DBBEE9E30C5}"/>
              </a:ext>
            </a:extLst>
          </p:cNvPr>
          <p:cNvSpPr>
            <a:spLocks noGrp="1"/>
          </p:cNvSpPr>
          <p:nvPr>
            <p:ph type="ctrTitle"/>
          </p:nvPr>
        </p:nvSpPr>
        <p:spPr>
          <a:xfrm>
            <a:off x="370114" y="639960"/>
            <a:ext cx="10374085" cy="830997"/>
          </a:xfrm>
        </p:spPr>
        <p:txBody>
          <a:bodyPr/>
          <a:lstStyle/>
          <a:p>
            <a:pPr algn="ctr"/>
            <a:r>
              <a:rPr lang="en-US">
                <a:latin typeface="Franklin Gothic Medium" panose="020B0603020102020204" pitchFamily="34" charset="0"/>
              </a:rPr>
              <a:t>Thank you for joining us!  </a:t>
            </a:r>
          </a:p>
        </p:txBody>
      </p:sp>
      <p:sp>
        <p:nvSpPr>
          <p:cNvPr id="3" name="Text Placeholder 2">
            <a:extLst>
              <a:ext uri="{FF2B5EF4-FFF2-40B4-BE49-F238E27FC236}">
                <a16:creationId xmlns:a16="http://schemas.microsoft.com/office/drawing/2014/main" id="{D020BBB7-F742-3A43-B05F-860BE60DFA37}"/>
              </a:ext>
            </a:extLst>
          </p:cNvPr>
          <p:cNvSpPr>
            <a:spLocks noGrp="1"/>
          </p:cNvSpPr>
          <p:nvPr>
            <p:ph type="body" sz="quarter" idx="14"/>
          </p:nvPr>
        </p:nvSpPr>
        <p:spPr>
          <a:xfrm>
            <a:off x="0" y="875476"/>
            <a:ext cx="10420071" cy="1143848"/>
          </a:xfrm>
        </p:spPr>
        <p:txBody>
          <a:bodyPr/>
          <a:lstStyle/>
          <a:p>
            <a:endParaRPr lang="en-US" sz="1600" b="1"/>
          </a:p>
          <a:p>
            <a:endParaRPr lang="en-US" sz="1600" b="1"/>
          </a:p>
          <a:p>
            <a:r>
              <a:rPr lang="en-US" sz="1600"/>
              <a:t>	</a:t>
            </a:r>
          </a:p>
        </p:txBody>
      </p:sp>
      <p:pic>
        <p:nvPicPr>
          <p:cNvPr id="4" name="Picture 3">
            <a:extLst>
              <a:ext uri="{FF2B5EF4-FFF2-40B4-BE49-F238E27FC236}">
                <a16:creationId xmlns:a16="http://schemas.microsoft.com/office/drawing/2014/main" id="{21714ED4-7220-0307-BDF7-78755142B087}"/>
              </a:ext>
            </a:extLst>
          </p:cNvPr>
          <p:cNvPicPr>
            <a:picLocks noChangeAspect="1"/>
          </p:cNvPicPr>
          <p:nvPr/>
        </p:nvPicPr>
        <p:blipFill rotWithShape="1">
          <a:blip r:embed="rId3"/>
          <a:srcRect t="34463" b="17629"/>
          <a:stretch/>
        </p:blipFill>
        <p:spPr>
          <a:xfrm>
            <a:off x="2514893" y="1767574"/>
            <a:ext cx="6457254" cy="2165494"/>
          </a:xfrm>
          <a:prstGeom prst="rect">
            <a:avLst/>
          </a:prstGeom>
        </p:spPr>
      </p:pic>
      <p:pic>
        <p:nvPicPr>
          <p:cNvPr id="5" name="Picture 4">
            <a:extLst>
              <a:ext uri="{FF2B5EF4-FFF2-40B4-BE49-F238E27FC236}">
                <a16:creationId xmlns:a16="http://schemas.microsoft.com/office/drawing/2014/main" id="{493A8A38-D68C-615D-A1CC-D3C0FDFB8F51}"/>
              </a:ext>
            </a:extLst>
          </p:cNvPr>
          <p:cNvPicPr>
            <a:picLocks noChangeAspect="1"/>
          </p:cNvPicPr>
          <p:nvPr/>
        </p:nvPicPr>
        <p:blipFill>
          <a:blip r:embed="rId4"/>
          <a:stretch>
            <a:fillRect/>
          </a:stretch>
        </p:blipFill>
        <p:spPr>
          <a:xfrm>
            <a:off x="2514893" y="5151527"/>
            <a:ext cx="8791256" cy="1347983"/>
          </a:xfrm>
          <a:prstGeom prst="rect">
            <a:avLst/>
          </a:prstGeom>
        </p:spPr>
      </p:pic>
    </p:spTree>
    <p:extLst>
      <p:ext uri="{BB962C8B-B14F-4D97-AF65-F5344CB8AC3E}">
        <p14:creationId xmlns:p14="http://schemas.microsoft.com/office/powerpoint/2010/main" val="239522090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A3AAA-DE6C-6F46-2AFD-94901EC638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45530C-D0A0-8680-9029-C0F811CD89B1}"/>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August </a:t>
            </a:r>
            <a:r>
              <a:rPr lang="en-US">
                <a:solidFill>
                  <a:srgbClr val="C9B991"/>
                </a:solidFill>
                <a:latin typeface="Franklin Gothic Medium" panose="020B0603020102020204" pitchFamily="34" charset="0"/>
              </a:rPr>
              <a:t>5 </a:t>
            </a:r>
            <a:r>
              <a:rPr lang="en-US" sz="3600" b="1" kern="1200">
                <a:solidFill>
                  <a:srgbClr val="C9B991"/>
                </a:solidFill>
                <a:latin typeface="Franklin Gothic Medium" panose="020B0603020102020204" pitchFamily="34" charset="0"/>
                <a:cs typeface="+mj-cs"/>
              </a:rPr>
              <a:t>Agenda </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CC3D242F-DE48-3DA5-563E-8052D1DAA1E6}"/>
              </a:ext>
            </a:extLst>
          </p:cNvPr>
          <p:cNvSpPr>
            <a:spLocks noGrp="1"/>
          </p:cNvSpPr>
          <p:nvPr>
            <p:ph type="body" sz="quarter" idx="14"/>
          </p:nvPr>
        </p:nvSpPr>
        <p:spPr>
          <a:xfrm>
            <a:off x="381399" y="1436913"/>
            <a:ext cx="11222772" cy="5113101"/>
          </a:xfrm>
        </p:spPr>
        <p:txBody>
          <a:bodyPr lIns="0" tIns="0" rIns="0" bIns="0" anchor="t">
            <a:normAutofit/>
          </a:bodyPr>
          <a:lstStyle/>
          <a:p>
            <a:pPr marL="754380" lvl="2" indent="-342900">
              <a:buFont typeface="Symbol" panose="05050102010706020507" pitchFamily="18" charset="2"/>
              <a:buChar char=""/>
            </a:pPr>
            <a:r>
              <a:rPr lang="en-US" sz="2600" kern="100">
                <a:latin typeface="Franklin Gothic Medium" panose="020B0603020102020204" pitchFamily="34" charset="0"/>
                <a:ea typeface="Calibri" panose="020F0502020204030204" pitchFamily="34" charset="0"/>
                <a:cs typeface="Arial" panose="020B0604020202020204" pitchFamily="34" charset="0"/>
              </a:rPr>
              <a:t>Noon </a:t>
            </a:r>
            <a:r>
              <a:rPr lang="en-US" sz="2600" kern="100">
                <a:effectLst/>
                <a:latin typeface="Franklin Gothic Medium" panose="020B0603020102020204" pitchFamily="34" charset="0"/>
                <a:ea typeface="Calibri" panose="020F0502020204030204" pitchFamily="34" charset="0"/>
                <a:cs typeface="Arial" panose="020B0604020202020204" pitchFamily="34" charset="0"/>
              </a:rPr>
              <a:t>– 1:00pm: Arrivals and Networking </a:t>
            </a:r>
          </a:p>
          <a:p>
            <a:pPr marL="754380" lvl="2" indent="-342900">
              <a:buFont typeface="Symbol" panose="05050102010706020507" pitchFamily="18" charset="2"/>
              <a:buChar char=""/>
            </a:pPr>
            <a:r>
              <a:rPr lang="en-US" sz="2600" kern="100">
                <a:effectLst/>
                <a:latin typeface="Franklin Gothic Medium" panose="020B0603020102020204" pitchFamily="34" charset="0"/>
                <a:ea typeface="Calibri" panose="020F0502020204030204" pitchFamily="34" charset="0"/>
                <a:cs typeface="Arial" panose="020B0604020202020204" pitchFamily="34" charset="0"/>
              </a:rPr>
              <a:t>1:00-1:30pm: Welcome. Introductions and Agenda</a:t>
            </a:r>
          </a:p>
          <a:p>
            <a:pPr marL="754380" lvl="2" indent="-342900">
              <a:buFont typeface="Symbol" panose="05050102010706020507" pitchFamily="18" charset="2"/>
              <a:buChar char=""/>
            </a:pPr>
            <a:r>
              <a:rPr lang="en-US" sz="2600" kern="100">
                <a:effectLst/>
                <a:latin typeface="Franklin Gothic Medium" panose="020B0603020102020204" pitchFamily="34" charset="0"/>
                <a:ea typeface="Calibri" panose="020F0502020204030204" pitchFamily="34" charset="0"/>
                <a:cs typeface="Arial" panose="020B0604020202020204" pitchFamily="34" charset="0"/>
              </a:rPr>
              <a:t>1:30-2:20pm: Goals and Events Discussion</a:t>
            </a:r>
          </a:p>
          <a:p>
            <a:pPr marL="754380" lvl="2" indent="-342900">
              <a:buFont typeface="Symbol" panose="05050102010706020507" pitchFamily="18" charset="2"/>
              <a:buChar char=""/>
            </a:pPr>
            <a:r>
              <a:rPr lang="en-US" sz="2600" kern="100">
                <a:effectLst/>
                <a:latin typeface="Franklin Gothic Medium" panose="020B0603020102020204" pitchFamily="34" charset="0"/>
                <a:ea typeface="Calibri" panose="020F0502020204030204" pitchFamily="34" charset="0"/>
                <a:cs typeface="Arial" panose="020B0604020202020204" pitchFamily="34" charset="0"/>
              </a:rPr>
              <a:t>2:30-3:20pm: Engagement Best Practices. Focus: Young Alumni &amp; GOLD </a:t>
            </a:r>
          </a:p>
          <a:p>
            <a:pPr marL="754380" lvl="2" indent="-342900">
              <a:buFont typeface="Symbol" panose="05050102010706020507" pitchFamily="18" charset="2"/>
              <a:buChar char=""/>
            </a:pPr>
            <a:r>
              <a:rPr lang="en-US" sz="2600" kern="100">
                <a:effectLst/>
                <a:latin typeface="Franklin Gothic Medium" panose="020B0603020102020204" pitchFamily="34" charset="0"/>
                <a:ea typeface="Calibri" panose="020F0502020204030204" pitchFamily="34" charset="0"/>
                <a:cs typeface="Arial" panose="020B0604020202020204" pitchFamily="34" charset="0"/>
              </a:rPr>
              <a:t>3:30-4:20pm: High Performing Clubs: Opportunities </a:t>
            </a:r>
            <a:r>
              <a:rPr lang="en-US" sz="2600" kern="100">
                <a:latin typeface="Franklin Gothic Medium" panose="020B0603020102020204" pitchFamily="34" charset="0"/>
                <a:ea typeface="Calibri" panose="020F0502020204030204" pitchFamily="34" charset="0"/>
                <a:cs typeface="Arial" panose="020B0604020202020204" pitchFamily="34" charset="0"/>
              </a:rPr>
              <a:t>&amp; Problem-Solving Session</a:t>
            </a:r>
            <a:endParaRPr lang="en-US" sz="2600" kern="100">
              <a:effectLst/>
              <a:latin typeface="Franklin Gothic Medium" panose="020B0603020102020204" pitchFamily="34" charset="0"/>
              <a:ea typeface="Calibri" panose="020F0502020204030204" pitchFamily="34" charset="0"/>
              <a:cs typeface="Arial" panose="020B0604020202020204" pitchFamily="34" charset="0"/>
            </a:endParaRPr>
          </a:p>
          <a:p>
            <a:pPr marL="754380" lvl="2" indent="-342900">
              <a:buFont typeface="Symbol" panose="05050102010706020507" pitchFamily="18" charset="2"/>
              <a:buChar char=""/>
            </a:pPr>
            <a:r>
              <a:rPr lang="en-US" sz="2600" kern="100">
                <a:effectLst/>
                <a:latin typeface="Franklin Gothic Medium" panose="020B0603020102020204" pitchFamily="34" charset="0"/>
                <a:ea typeface="Calibri" panose="020F0502020204030204" pitchFamily="34" charset="0"/>
                <a:cs typeface="Arial" panose="020B0604020202020204" pitchFamily="34" charset="0"/>
              </a:rPr>
              <a:t>4:30-4:45pm: Wrap-up; Day 2 agenda/expectations</a:t>
            </a:r>
          </a:p>
          <a:p>
            <a:pPr marL="754380" lvl="2" indent="-342900">
              <a:spcAft>
                <a:spcPts val="800"/>
              </a:spcAft>
              <a:buFont typeface="Symbol" panose="05050102010706020507" pitchFamily="18" charset="2"/>
              <a:buChar char=""/>
            </a:pPr>
            <a:r>
              <a:rPr lang="en-US" sz="2600">
                <a:latin typeface="Franklin Gothic Medium" panose="020B0603020102020204" pitchFamily="34" charset="0"/>
                <a:ea typeface="Times New Roman" panose="02020603050405020304" pitchFamily="18" charset="0"/>
                <a:cs typeface="Aptos" panose="020B0004020202020204" pitchFamily="34" charset="0"/>
              </a:rPr>
              <a:t>5:30–6:30</a:t>
            </a:r>
            <a:r>
              <a:rPr lang="en-US" sz="2600" kern="100">
                <a:effectLst/>
                <a:latin typeface="Franklin Gothic Medium" panose="020B0603020102020204" pitchFamily="34" charset="0"/>
                <a:ea typeface="Calibri" panose="020F0502020204030204" pitchFamily="34" charset="0"/>
                <a:cs typeface="Arial" panose="020B0604020202020204" pitchFamily="34" charset="0"/>
              </a:rPr>
              <a:t>pm:</a:t>
            </a:r>
            <a:r>
              <a:rPr lang="en-US" sz="2600">
                <a:latin typeface="Franklin Gothic Medium" panose="020B0603020102020204" pitchFamily="34" charset="0"/>
                <a:ea typeface="Times New Roman" panose="02020603050405020304" pitchFamily="18" charset="0"/>
                <a:cs typeface="Aptos" panose="020B0004020202020204" pitchFamily="34" charset="0"/>
              </a:rPr>
              <a:t> PM Social Hour  (Dauch Patio) </a:t>
            </a:r>
          </a:p>
          <a:p>
            <a:pPr>
              <a:defRPr sz="2800" b="0">
                <a:solidFill>
                  <a:srgbClr val="000000"/>
                </a:solidFill>
              </a:defRPr>
            </a:pPr>
            <a:endParaRPr lang="en-US" sz="2400">
              <a:latin typeface="Franklin Gothic Medium" panose="020B0603020102020204" pitchFamily="34" charset="0"/>
            </a:endParaRPr>
          </a:p>
        </p:txBody>
      </p:sp>
    </p:spTree>
    <p:extLst>
      <p:ext uri="{BB962C8B-B14F-4D97-AF65-F5344CB8AC3E}">
        <p14:creationId xmlns:p14="http://schemas.microsoft.com/office/powerpoint/2010/main" val="298080557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451E4-12B3-5D66-9A73-E37ADFFC8272}"/>
              </a:ext>
            </a:extLst>
          </p:cNvPr>
          <p:cNvSpPr>
            <a:spLocks noGrp="1"/>
          </p:cNvSpPr>
          <p:nvPr>
            <p:ph type="ctrTitle"/>
          </p:nvPr>
        </p:nvSpPr>
        <p:spPr/>
        <p:txBody>
          <a:bodyPr/>
          <a:lstStyle/>
          <a:p>
            <a:br>
              <a:rPr kumimoji="0" lang="en-US" sz="4400" b="0" i="0" u="none" strike="noStrike" kern="1200" cap="none" spc="0" normalizeH="0" baseline="0" noProof="0">
                <a:ln>
                  <a:noFill/>
                </a:ln>
                <a:solidFill>
                  <a:prstClr val="black"/>
                </a:solidFill>
                <a:effectLst/>
                <a:uLnTx/>
                <a:uFillTx/>
                <a:latin typeface="Franklin Gothic Heavy" panose="020B0903020102020204" pitchFamily="34" charset="0"/>
                <a:ea typeface="+mj-ea"/>
                <a:cs typeface="+mj-cs"/>
              </a:rPr>
            </a:br>
            <a:endParaRPr lang="en-US"/>
          </a:p>
        </p:txBody>
      </p:sp>
      <p:pic>
        <p:nvPicPr>
          <p:cNvPr id="4" name="Picture 3">
            <a:extLst>
              <a:ext uri="{FF2B5EF4-FFF2-40B4-BE49-F238E27FC236}">
                <a16:creationId xmlns:a16="http://schemas.microsoft.com/office/drawing/2014/main" id="{E0C1E7F8-2C30-DEB3-6B7D-77A275CDCB5D}"/>
              </a:ext>
            </a:extLst>
          </p:cNvPr>
          <p:cNvPicPr>
            <a:picLocks noChangeAspect="1"/>
          </p:cNvPicPr>
          <p:nvPr/>
        </p:nvPicPr>
        <p:blipFill>
          <a:blip r:embed="rId3"/>
          <a:stretch>
            <a:fillRect/>
          </a:stretch>
        </p:blipFill>
        <p:spPr>
          <a:xfrm>
            <a:off x="-70353" y="0"/>
            <a:ext cx="12262353" cy="6858000"/>
          </a:xfrm>
          <a:prstGeom prst="rect">
            <a:avLst/>
          </a:prstGeom>
        </p:spPr>
      </p:pic>
      <p:sp>
        <p:nvSpPr>
          <p:cNvPr id="18" name="TextBox 17">
            <a:extLst>
              <a:ext uri="{FF2B5EF4-FFF2-40B4-BE49-F238E27FC236}">
                <a16:creationId xmlns:a16="http://schemas.microsoft.com/office/drawing/2014/main" id="{6F97D4E8-3FCB-9D83-3B12-5C9FB0D9B14B}"/>
              </a:ext>
            </a:extLst>
          </p:cNvPr>
          <p:cNvSpPr txBox="1"/>
          <p:nvPr/>
        </p:nvSpPr>
        <p:spPr>
          <a:xfrm>
            <a:off x="80717" y="1192429"/>
            <a:ext cx="2256238" cy="584775"/>
          </a:xfrm>
          <a:prstGeom prst="rect">
            <a:avLst/>
          </a:prstGeom>
          <a:noFill/>
        </p:spPr>
        <p:txBody>
          <a:bodyPr wrap="square" rtlCol="0">
            <a:spAutoFit/>
          </a:bodyPr>
          <a:lstStyle/>
          <a:p>
            <a:pPr algn="ctr"/>
            <a:r>
              <a:rPr lang="en-US" sz="3200">
                <a:solidFill>
                  <a:schemeClr val="bg1"/>
                </a:solidFill>
                <a:latin typeface="Franklin Gothic Heavy" panose="020B0903020102020204" pitchFamily="34" charset="0"/>
              </a:rPr>
              <a:t>26 Clubs </a:t>
            </a:r>
          </a:p>
        </p:txBody>
      </p:sp>
    </p:spTree>
    <p:extLst>
      <p:ext uri="{BB962C8B-B14F-4D97-AF65-F5344CB8AC3E}">
        <p14:creationId xmlns:p14="http://schemas.microsoft.com/office/powerpoint/2010/main" val="2817432367"/>
      </p:ext>
    </p:extLst>
  </p:cSld>
  <p:clrMapOvr>
    <a:masterClrMapping/>
  </p:clrMapOvr>
  <p:transition spd="slow" advClick="0" advTm="1000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A6DD8-6D87-C65F-9C73-30A64B3D5CF1}"/>
              </a:ext>
            </a:extLst>
          </p:cNvPr>
          <p:cNvSpPr>
            <a:spLocks noGrp="1"/>
          </p:cNvSpPr>
          <p:nvPr>
            <p:ph type="ctrTitle"/>
          </p:nvPr>
        </p:nvSpPr>
        <p:spPr/>
        <p:txBody>
          <a:bodyPr/>
          <a:lstStyle/>
          <a:p>
            <a:r>
              <a:rPr lang="en-US">
                <a:latin typeface="Franklin Gothic Medium" panose="020B0603020102020204" pitchFamily="34" charset="0"/>
              </a:rPr>
              <a:t>Getting to Know Your Fellow Club Leaders</a:t>
            </a:r>
          </a:p>
        </p:txBody>
      </p:sp>
      <p:sp>
        <p:nvSpPr>
          <p:cNvPr id="3" name="Subtitle 2">
            <a:extLst>
              <a:ext uri="{FF2B5EF4-FFF2-40B4-BE49-F238E27FC236}">
                <a16:creationId xmlns:a16="http://schemas.microsoft.com/office/drawing/2014/main" id="{F8616B31-5AEB-E059-75D8-9B1D477AB046}"/>
              </a:ext>
            </a:extLst>
          </p:cNvPr>
          <p:cNvSpPr>
            <a:spLocks noGrp="1"/>
          </p:cNvSpPr>
          <p:nvPr>
            <p:ph type="subTitle" idx="1"/>
          </p:nvPr>
        </p:nvSpPr>
        <p:spPr>
          <a:xfrm>
            <a:off x="1478844" y="1275590"/>
            <a:ext cx="7321993" cy="2926080"/>
          </a:xfrm>
        </p:spPr>
        <p:txBody>
          <a:bodyPr/>
          <a:lstStyle/>
          <a:p>
            <a:r>
              <a:rPr lang="en-US" sz="3200">
                <a:latin typeface="Franklin Gothic Medium" panose="020B0603020102020204" pitchFamily="34" charset="0"/>
              </a:rPr>
              <a:t>Conversation Starters</a:t>
            </a:r>
          </a:p>
        </p:txBody>
      </p:sp>
      <p:sp>
        <p:nvSpPr>
          <p:cNvPr id="4" name="Text Placeholder 3">
            <a:extLst>
              <a:ext uri="{FF2B5EF4-FFF2-40B4-BE49-F238E27FC236}">
                <a16:creationId xmlns:a16="http://schemas.microsoft.com/office/drawing/2014/main" id="{B4FEEE8C-843C-FE29-49B2-08BEF6AE3695}"/>
              </a:ext>
            </a:extLst>
          </p:cNvPr>
          <p:cNvSpPr>
            <a:spLocks noGrp="1"/>
          </p:cNvSpPr>
          <p:nvPr>
            <p:ph type="body" sz="quarter" idx="14"/>
          </p:nvPr>
        </p:nvSpPr>
        <p:spPr>
          <a:xfrm>
            <a:off x="1478844" y="1937657"/>
            <a:ext cx="9234311" cy="3014995"/>
          </a:xfrm>
        </p:spPr>
        <p:txBody>
          <a:bodyPr>
            <a:normAutofit/>
          </a:bodyPr>
          <a:lstStyle/>
          <a:p>
            <a:r>
              <a:rPr lang="en-US" sz="2800">
                <a:latin typeface="Franklin Gothic Medium" panose="020B0603020102020204" pitchFamily="34" charset="0"/>
              </a:rPr>
              <a:t>If you had to pick one Purdue tradition to introduce to someone new to campus, what would it be?</a:t>
            </a:r>
          </a:p>
          <a:p>
            <a:endParaRPr lang="en-US" sz="2800">
              <a:latin typeface="Franklin Gothic Medium" panose="020B0603020102020204" pitchFamily="34" charset="0"/>
            </a:endParaRPr>
          </a:p>
          <a:p>
            <a:r>
              <a:rPr lang="en-US" sz="2800">
                <a:latin typeface="Franklin Gothic Medium" panose="020B0603020102020204" pitchFamily="34" charset="0"/>
              </a:rPr>
              <a:t>What was your personal highlight from the club last year? </a:t>
            </a:r>
          </a:p>
          <a:p>
            <a:endParaRPr lang="en-US" sz="2800">
              <a:latin typeface="Franklin Gothic Medium" panose="020B0603020102020204" pitchFamily="34" charset="0"/>
            </a:endParaRPr>
          </a:p>
          <a:p>
            <a:r>
              <a:rPr lang="en-US" sz="2800">
                <a:latin typeface="Franklin Gothic Medium" panose="020B0603020102020204" pitchFamily="34" charset="0"/>
              </a:rPr>
              <a:t>What inspired you to join the board? </a:t>
            </a:r>
          </a:p>
          <a:p>
            <a:endParaRPr lang="en-US" sz="2800">
              <a:latin typeface="Franklin Gothic Medium" panose="020B0603020102020204" pitchFamily="34" charset="0"/>
            </a:endParaRPr>
          </a:p>
          <a:p>
            <a:endParaRPr lang="en-US" sz="1600"/>
          </a:p>
        </p:txBody>
      </p:sp>
      <p:pic>
        <p:nvPicPr>
          <p:cNvPr id="8" name="Picture 7">
            <a:extLst>
              <a:ext uri="{FF2B5EF4-FFF2-40B4-BE49-F238E27FC236}">
                <a16:creationId xmlns:a16="http://schemas.microsoft.com/office/drawing/2014/main" id="{4798D460-8509-99DB-2FD5-FFC27E0C65CC}"/>
              </a:ext>
            </a:extLst>
          </p:cNvPr>
          <p:cNvPicPr>
            <a:picLocks noChangeAspect="1"/>
          </p:cNvPicPr>
          <p:nvPr/>
        </p:nvPicPr>
        <p:blipFill>
          <a:blip r:embed="rId2"/>
          <a:stretch>
            <a:fillRect/>
          </a:stretch>
        </p:blipFill>
        <p:spPr>
          <a:xfrm>
            <a:off x="8935302" y="4762808"/>
            <a:ext cx="3256698" cy="2095192"/>
          </a:xfrm>
          <a:prstGeom prst="rect">
            <a:avLst/>
          </a:prstGeom>
        </p:spPr>
      </p:pic>
    </p:spTree>
    <p:extLst>
      <p:ext uri="{BB962C8B-B14F-4D97-AF65-F5344CB8AC3E}">
        <p14:creationId xmlns:p14="http://schemas.microsoft.com/office/powerpoint/2010/main" val="426098076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4B23A-53A8-7F4A-124D-0804329E9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F422E-8B53-80EC-462D-94656C58D6B3}"/>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Game Watches</a:t>
            </a:r>
            <a:endParaRPr lang="en-US">
              <a:solidFill>
                <a:srgbClr val="FF0000"/>
              </a:solidFill>
              <a:latin typeface="Franklin Gothic Medium" panose="020B0603020102020204" pitchFamily="34" charset="0"/>
            </a:endParaRPr>
          </a:p>
        </p:txBody>
      </p:sp>
      <p:sp>
        <p:nvSpPr>
          <p:cNvPr id="4" name="Text Placeholder 3">
            <a:extLst>
              <a:ext uri="{FF2B5EF4-FFF2-40B4-BE49-F238E27FC236}">
                <a16:creationId xmlns:a16="http://schemas.microsoft.com/office/drawing/2014/main" id="{A1147F0C-059A-8B73-0239-D53150C6B32D}"/>
              </a:ext>
            </a:extLst>
          </p:cNvPr>
          <p:cNvSpPr>
            <a:spLocks noGrp="1"/>
          </p:cNvSpPr>
          <p:nvPr>
            <p:ph type="body" sz="quarter" idx="14"/>
          </p:nvPr>
        </p:nvSpPr>
        <p:spPr>
          <a:xfrm>
            <a:off x="381399" y="837251"/>
            <a:ext cx="11404201" cy="6019722"/>
          </a:xfrm>
        </p:spPr>
        <p:txBody>
          <a:bodyPr lIns="0" tIns="0" rIns="0" bIns="0" anchor="t">
            <a:normAutofit fontScale="70000" lnSpcReduction="20000"/>
          </a:bodyPr>
          <a:lstStyle/>
          <a:p>
            <a:pPr lvl="2">
              <a:buClr>
                <a:srgbClr val="555960"/>
              </a:buClr>
              <a:defRPr/>
            </a:pPr>
            <a:endParaRPr lang="en-US" sz="2000" b="1">
              <a:solidFill>
                <a:schemeClr val="bg1"/>
              </a:solidFill>
              <a:latin typeface="Franklin Gothic Medium" panose="020B0603020102020204" pitchFamily="34" charset="0"/>
            </a:endParaRPr>
          </a:p>
          <a:p>
            <a:pPr lvl="2">
              <a:buClr>
                <a:srgbClr val="555960"/>
              </a:buClr>
              <a:buFont typeface="Wingdings" panose="05000000000000000000" pitchFamily="2" charset="2"/>
              <a:buChar char="§"/>
              <a:defRPr/>
            </a:pPr>
            <a:r>
              <a:rPr lang="en-US" sz="2800" b="1">
                <a:solidFill>
                  <a:schemeClr val="tx1"/>
                </a:solidFill>
                <a:latin typeface="Franklin Gothic Medium"/>
              </a:rPr>
              <a:t>Tentative Email Send dates for fall are:</a:t>
            </a:r>
          </a:p>
          <a:p>
            <a:pPr lvl="4">
              <a:buClr>
                <a:srgbClr val="555960"/>
              </a:buClr>
              <a:buFont typeface="Courier New" panose="02070309020205020404" pitchFamily="49" charset="0"/>
              <a:buChar char="o"/>
              <a:defRPr/>
            </a:pPr>
            <a:r>
              <a:rPr lang="en-US" sz="2400">
                <a:solidFill>
                  <a:schemeClr val="bg1"/>
                </a:solidFill>
                <a:latin typeface="Franklin Gothic Medium"/>
              </a:rPr>
              <a:t>August 26</a:t>
            </a:r>
          </a:p>
          <a:p>
            <a:pPr lvl="4">
              <a:buClr>
                <a:srgbClr val="555960"/>
              </a:buClr>
              <a:buFont typeface="Courier New" panose="02070309020205020404" pitchFamily="49" charset="0"/>
              <a:buChar char="o"/>
              <a:defRPr/>
            </a:pPr>
            <a:r>
              <a:rPr lang="en-US" sz="2400">
                <a:solidFill>
                  <a:schemeClr val="bg1"/>
                </a:solidFill>
                <a:latin typeface="Franklin Gothic Medium"/>
              </a:rPr>
              <a:t>September 16</a:t>
            </a:r>
            <a:endParaRPr lang="en-US">
              <a:solidFill>
                <a:schemeClr val="bg1"/>
              </a:solidFill>
              <a:latin typeface="Franklin Gothic Medium"/>
            </a:endParaRPr>
          </a:p>
          <a:p>
            <a:pPr lvl="4">
              <a:buClr>
                <a:srgbClr val="555960"/>
              </a:buClr>
              <a:buFont typeface="Courier New" panose="02070309020205020404" pitchFamily="49" charset="0"/>
              <a:buChar char="o"/>
              <a:defRPr/>
            </a:pPr>
            <a:r>
              <a:rPr lang="en-US" sz="2400">
                <a:solidFill>
                  <a:schemeClr val="bg1"/>
                </a:solidFill>
                <a:latin typeface="Franklin Gothic Medium"/>
              </a:rPr>
              <a:t>October 14</a:t>
            </a:r>
            <a:endParaRPr lang="en-US" sz="2400">
              <a:solidFill>
                <a:schemeClr val="bg1"/>
              </a:solidFill>
              <a:latin typeface="Franklin Gothic Medium" panose="020B0603020102020204" pitchFamily="34" charset="0"/>
            </a:endParaRPr>
          </a:p>
          <a:p>
            <a:pPr lvl="4">
              <a:buClr>
                <a:srgbClr val="555960"/>
              </a:buClr>
              <a:buFont typeface="Courier New" panose="02070309020205020404" pitchFamily="49" charset="0"/>
              <a:buChar char="o"/>
              <a:defRPr/>
            </a:pPr>
            <a:r>
              <a:rPr lang="en-US" sz="2400">
                <a:solidFill>
                  <a:schemeClr val="bg1"/>
                </a:solidFill>
                <a:latin typeface="Franklin Gothic Medium"/>
              </a:rPr>
              <a:t>November 11</a:t>
            </a:r>
          </a:p>
          <a:p>
            <a:pPr lvl="4">
              <a:buClr>
                <a:srgbClr val="555960"/>
              </a:buClr>
              <a:buFont typeface="Courier New" panose="02070309020205020404" pitchFamily="49" charset="0"/>
              <a:buChar char="o"/>
              <a:defRPr/>
            </a:pPr>
            <a:r>
              <a:rPr lang="en-US" sz="2400">
                <a:solidFill>
                  <a:schemeClr val="bg1"/>
                </a:solidFill>
                <a:latin typeface="Franklin Gothic Medium"/>
              </a:rPr>
              <a:t>December 16</a:t>
            </a:r>
          </a:p>
          <a:p>
            <a:pPr lvl="2">
              <a:buClr>
                <a:srgbClr val="555960"/>
              </a:buClr>
              <a:buFont typeface="Wingdings" panose="05000000000000000000" pitchFamily="2" charset="2"/>
              <a:buChar char="§"/>
              <a:defRPr/>
            </a:pPr>
            <a:r>
              <a:rPr lang="en-US" sz="2800" b="1">
                <a:solidFill>
                  <a:schemeClr val="tx1"/>
                </a:solidFill>
                <a:latin typeface="Franklin Gothic Medium" panose="020B0603020102020204" pitchFamily="34" charset="0"/>
              </a:rPr>
              <a:t>Website updates are </a:t>
            </a:r>
            <a:r>
              <a:rPr lang="en-US" sz="2800" b="1" u="sng">
                <a:solidFill>
                  <a:schemeClr val="tx1"/>
                </a:solidFill>
                <a:latin typeface="Franklin Gothic Medium" panose="020B0603020102020204" pitchFamily="34" charset="0"/>
              </a:rPr>
              <a:t>due Monday prior to the email send date</a:t>
            </a:r>
          </a:p>
          <a:p>
            <a:pPr lvl="3">
              <a:buClr>
                <a:srgbClr val="555960"/>
              </a:buClr>
              <a:defRPr/>
            </a:pPr>
            <a:r>
              <a:rPr lang="en-US" sz="2400">
                <a:solidFill>
                  <a:schemeClr val="bg1"/>
                </a:solidFill>
                <a:latin typeface="Franklin Gothic Medium" panose="020B0603020102020204" pitchFamily="34" charset="0"/>
              </a:rPr>
              <a:t>Use the email and event request form. Select Game Watch</a:t>
            </a:r>
          </a:p>
          <a:p>
            <a:pPr lvl="4">
              <a:buClr>
                <a:srgbClr val="555960"/>
              </a:buClr>
              <a:buFont typeface="Courier New" panose="020B0604020202020204" pitchFamily="34" charset="0"/>
              <a:buChar char="o"/>
              <a:defRPr/>
            </a:pPr>
            <a:r>
              <a:rPr lang="en-US" sz="2400">
                <a:solidFill>
                  <a:schemeClr val="bg1"/>
                </a:solidFill>
                <a:latin typeface="Franklin Gothic Medium" panose="020B0603020102020204" pitchFamily="34" charset="0"/>
              </a:rPr>
              <a:t>Submission Mondays by NOON ET on these dates:</a:t>
            </a:r>
          </a:p>
          <a:p>
            <a:pPr lvl="5">
              <a:buClr>
                <a:srgbClr val="555960"/>
              </a:buClr>
              <a:buFont typeface="Arial" panose="02070309020205020404" pitchFamily="49" charset="0"/>
              <a:buChar char="•"/>
              <a:defRPr/>
            </a:pPr>
            <a:r>
              <a:rPr lang="en-US" sz="2400">
                <a:solidFill>
                  <a:schemeClr val="bg1"/>
                </a:solidFill>
                <a:latin typeface="Franklin Gothic Medium"/>
              </a:rPr>
              <a:t>August 24</a:t>
            </a:r>
          </a:p>
          <a:p>
            <a:pPr lvl="5">
              <a:buClr>
                <a:srgbClr val="555960"/>
              </a:buClr>
              <a:buFont typeface="Arial" panose="02070309020205020404" pitchFamily="49" charset="0"/>
              <a:buChar char="•"/>
              <a:defRPr/>
            </a:pPr>
            <a:r>
              <a:rPr lang="en-US" sz="2400">
                <a:solidFill>
                  <a:schemeClr val="bg1"/>
                </a:solidFill>
                <a:latin typeface="Franklin Gothic Medium"/>
              </a:rPr>
              <a:t>September 14</a:t>
            </a:r>
            <a:endParaRPr lang="en-US">
              <a:solidFill>
                <a:schemeClr val="bg1"/>
              </a:solidFill>
              <a:latin typeface="Franklin Gothic Medium"/>
            </a:endParaRPr>
          </a:p>
          <a:p>
            <a:pPr lvl="5">
              <a:buClr>
                <a:srgbClr val="555960"/>
              </a:buClr>
              <a:buFont typeface="Arial" panose="02070309020205020404" pitchFamily="49" charset="0"/>
              <a:buChar char="•"/>
              <a:defRPr/>
            </a:pPr>
            <a:r>
              <a:rPr lang="en-US" sz="2400">
                <a:solidFill>
                  <a:schemeClr val="bg1"/>
                </a:solidFill>
                <a:latin typeface="Franklin Gothic Medium"/>
              </a:rPr>
              <a:t>October 12</a:t>
            </a:r>
          </a:p>
          <a:p>
            <a:pPr lvl="5">
              <a:buClr>
                <a:srgbClr val="555960"/>
              </a:buClr>
              <a:buFont typeface="Arial" panose="02070309020205020404" pitchFamily="49" charset="0"/>
              <a:buChar char="•"/>
              <a:defRPr/>
            </a:pPr>
            <a:r>
              <a:rPr lang="en-US" sz="2400">
                <a:solidFill>
                  <a:schemeClr val="bg1"/>
                </a:solidFill>
                <a:latin typeface="Franklin Gothic Medium"/>
              </a:rPr>
              <a:t>November 15</a:t>
            </a:r>
            <a:endParaRPr lang="en-US" sz="2400">
              <a:solidFill>
                <a:schemeClr val="bg1"/>
              </a:solidFill>
              <a:latin typeface="Franklin Gothic Medium" panose="020B0603020102020204" pitchFamily="34" charset="0"/>
            </a:endParaRPr>
          </a:p>
          <a:p>
            <a:pPr lvl="5">
              <a:buClr>
                <a:srgbClr val="555960"/>
              </a:buClr>
              <a:buFont typeface="Arial" panose="02070309020205020404" pitchFamily="49" charset="0"/>
              <a:buChar char="•"/>
              <a:defRPr/>
            </a:pPr>
            <a:r>
              <a:rPr lang="en-US" sz="2400">
                <a:solidFill>
                  <a:schemeClr val="bg1"/>
                </a:solidFill>
                <a:latin typeface="Franklin Gothic Medium"/>
              </a:rPr>
              <a:t>December 14</a:t>
            </a:r>
          </a:p>
          <a:p>
            <a:pPr lvl="3">
              <a:buClr>
                <a:srgbClr val="555960"/>
              </a:buClr>
              <a:defRPr/>
            </a:pPr>
            <a:endParaRPr lang="en-US" sz="2000" i="1">
              <a:solidFill>
                <a:schemeClr val="accent1"/>
              </a:solidFill>
              <a:latin typeface="Franklin Gothic Medium" panose="020B0603020102020204" pitchFamily="34" charset="0"/>
            </a:endParaRPr>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endParaRPr lang="en-US" sz="2100" b="1">
              <a:solidFill>
                <a:srgbClr val="000000"/>
              </a:solidFill>
              <a:latin typeface="Franklin Gothic Medium" panose="020B0603020102020204" pitchFamily="34" charset="0"/>
            </a:endParaRPr>
          </a:p>
          <a:p>
            <a:pPr marL="228600" lvl="1" indent="0">
              <a:buNone/>
            </a:pPr>
            <a:r>
              <a:rPr lang="en-US" sz="2600" b="1">
                <a:solidFill>
                  <a:schemeClr val="bg1"/>
                </a:solidFill>
                <a:latin typeface="Franklin Gothic Medium" panose="020B0603020102020204" pitchFamily="34" charset="0"/>
              </a:rPr>
              <a:t>						</a:t>
            </a:r>
          </a:p>
          <a:p>
            <a:endParaRPr lang="en-US" b="1"/>
          </a:p>
        </p:txBody>
      </p:sp>
      <p:pic>
        <p:nvPicPr>
          <p:cNvPr id="6" name="Picture 5">
            <a:extLst>
              <a:ext uri="{FF2B5EF4-FFF2-40B4-BE49-F238E27FC236}">
                <a16:creationId xmlns:a16="http://schemas.microsoft.com/office/drawing/2014/main" id="{41926D43-9070-EB9E-A35A-75741B22C4ED}"/>
              </a:ext>
            </a:extLst>
          </p:cNvPr>
          <p:cNvPicPr>
            <a:picLocks noChangeAspect="1"/>
          </p:cNvPicPr>
          <p:nvPr/>
        </p:nvPicPr>
        <p:blipFill>
          <a:blip r:embed="rId3"/>
          <a:stretch>
            <a:fillRect/>
          </a:stretch>
        </p:blipFill>
        <p:spPr>
          <a:xfrm>
            <a:off x="9829800" y="3846954"/>
            <a:ext cx="2362200" cy="3011046"/>
          </a:xfrm>
          <a:prstGeom prst="rect">
            <a:avLst/>
          </a:prstGeom>
        </p:spPr>
      </p:pic>
    </p:spTree>
    <p:extLst>
      <p:ext uri="{BB962C8B-B14F-4D97-AF65-F5344CB8AC3E}">
        <p14:creationId xmlns:p14="http://schemas.microsoft.com/office/powerpoint/2010/main" val="411680722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33BB3-AA59-0E65-4502-B801B538D75F}"/>
              </a:ext>
            </a:extLst>
          </p:cNvPr>
          <p:cNvSpPr>
            <a:spLocks noGrp="1"/>
          </p:cNvSpPr>
          <p:nvPr>
            <p:ph type="ctrTitle"/>
          </p:nvPr>
        </p:nvSpPr>
        <p:spPr>
          <a:xfrm>
            <a:off x="1043553" y="217343"/>
            <a:ext cx="9755076" cy="512448"/>
          </a:xfrm>
        </p:spPr>
        <p:txBody>
          <a:bodyPr wrap="square" anchor="t">
            <a:normAutofit/>
          </a:bodyPr>
          <a:lstStyle/>
          <a:p>
            <a:r>
              <a:rPr lang="en-US">
                <a:latin typeface="Franklin Gothic Medium" panose="020B0603020102020204" pitchFamily="34" charset="0"/>
              </a:rPr>
              <a:t>Big Ten Blood Drive– August 27 to Dec. 5th</a:t>
            </a:r>
          </a:p>
        </p:txBody>
      </p:sp>
      <p:sp>
        <p:nvSpPr>
          <p:cNvPr id="11" name="Subtitle 2">
            <a:extLst>
              <a:ext uri="{FF2B5EF4-FFF2-40B4-BE49-F238E27FC236}">
                <a16:creationId xmlns:a16="http://schemas.microsoft.com/office/drawing/2014/main" id="{6C558551-B9C8-1895-7093-45EA17603A3A}"/>
              </a:ext>
            </a:extLst>
          </p:cNvPr>
          <p:cNvSpPr>
            <a:spLocks noGrp="1"/>
          </p:cNvSpPr>
          <p:nvPr>
            <p:ph type="subTitle" idx="1"/>
          </p:nvPr>
        </p:nvSpPr>
        <p:spPr>
          <a:xfrm>
            <a:off x="1031736" y="1022379"/>
            <a:ext cx="9234309" cy="805349"/>
          </a:xfrm>
        </p:spPr>
        <p:txBody>
          <a:bodyPr/>
          <a:lstStyle/>
          <a:p>
            <a:r>
              <a:rPr lang="en-US">
                <a:latin typeface="Franklin Gothic Medium" panose="020B0603020102020204" pitchFamily="34" charset="0"/>
              </a:rPr>
              <a:t>More Info Coming Up – Details: </a:t>
            </a:r>
            <a:r>
              <a:rPr lang="en-US">
                <a:latin typeface="Franklin Gothic Medium" panose="020B0603020102020204" pitchFamily="34" charset="0"/>
                <a:hlinkClick r:id="rId2"/>
              </a:rPr>
              <a:t>https://bigten.org/abbott/donate/</a:t>
            </a:r>
            <a:endParaRPr lang="en-US">
              <a:latin typeface="Franklin Gothic Medium" panose="020B0603020102020204" pitchFamily="34" charset="0"/>
            </a:endParaRPr>
          </a:p>
          <a:p>
            <a:endParaRPr lang="en-US">
              <a:latin typeface="Franklin Gothic Medium" panose="020B0603020102020204" pitchFamily="34" charset="0"/>
            </a:endParaRPr>
          </a:p>
        </p:txBody>
      </p:sp>
      <p:pic>
        <p:nvPicPr>
          <p:cNvPr id="9" name="Picture 8">
            <a:extLst>
              <a:ext uri="{FF2B5EF4-FFF2-40B4-BE49-F238E27FC236}">
                <a16:creationId xmlns:a16="http://schemas.microsoft.com/office/drawing/2014/main" id="{F4F83DD1-F88C-30A1-4EF4-8117962A11BC}"/>
              </a:ext>
            </a:extLst>
          </p:cNvPr>
          <p:cNvPicPr>
            <a:picLocks noChangeAspect="1"/>
          </p:cNvPicPr>
          <p:nvPr/>
        </p:nvPicPr>
        <p:blipFill>
          <a:blip r:embed="rId3"/>
          <a:stretch>
            <a:fillRect/>
          </a:stretch>
        </p:blipFill>
        <p:spPr>
          <a:xfrm>
            <a:off x="2159996" y="1501121"/>
            <a:ext cx="8812804" cy="4874714"/>
          </a:xfrm>
          <a:prstGeom prst="rect">
            <a:avLst/>
          </a:prstGeom>
        </p:spPr>
      </p:pic>
    </p:spTree>
    <p:extLst>
      <p:ext uri="{BB962C8B-B14F-4D97-AF65-F5344CB8AC3E}">
        <p14:creationId xmlns:p14="http://schemas.microsoft.com/office/powerpoint/2010/main" val="38959648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F8FC2-F376-6DF3-44B1-3024FEE9A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2995D-0290-ED8F-6AEB-FEFEDFB98397}"/>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Dauch Football Saturdays </a:t>
            </a:r>
            <a:r>
              <a:rPr lang="en-US">
                <a:solidFill>
                  <a:srgbClr val="C9B991"/>
                </a:solidFill>
                <a:latin typeface="Franklin Gothic Medium" panose="020B0603020102020204" pitchFamily="34" charset="0"/>
              </a:rPr>
              <a:t>are Back! </a:t>
            </a:r>
            <a:endParaRPr lang="en-US">
              <a:solidFill>
                <a:srgbClr val="FF0000"/>
              </a:solidFill>
              <a:latin typeface="Franklin Gothic Medium" panose="020B0603020102020204" pitchFamily="34" charset="0"/>
            </a:endParaRPr>
          </a:p>
        </p:txBody>
      </p:sp>
      <p:sp>
        <p:nvSpPr>
          <p:cNvPr id="5" name="Text Placeholder 4">
            <a:extLst>
              <a:ext uri="{FF2B5EF4-FFF2-40B4-BE49-F238E27FC236}">
                <a16:creationId xmlns:a16="http://schemas.microsoft.com/office/drawing/2014/main" id="{4E603678-6C94-46D5-B350-F5C88FCD231B}"/>
              </a:ext>
            </a:extLst>
          </p:cNvPr>
          <p:cNvSpPr>
            <a:spLocks noGrp="1"/>
          </p:cNvSpPr>
          <p:nvPr>
            <p:ph type="body" sz="quarter" idx="14"/>
          </p:nvPr>
        </p:nvSpPr>
        <p:spPr>
          <a:xfrm>
            <a:off x="858975" y="2382559"/>
            <a:ext cx="6434453" cy="4238897"/>
          </a:xfrm>
        </p:spPr>
        <p:txBody>
          <a:bodyPr>
            <a:normAutofit/>
          </a:bodyPr>
          <a:lstStyle/>
          <a:p>
            <a:endParaRPr lang="en-US"/>
          </a:p>
          <a:p>
            <a:r>
              <a:rPr lang="en-US" sz="2400">
                <a:latin typeface="Franklin Gothic Medium" panose="020B0603020102020204" pitchFamily="34" charset="0"/>
              </a:rPr>
              <a:t>Sept. 12th (Wake Forest) – Time: Noon</a:t>
            </a:r>
          </a:p>
          <a:p>
            <a:endParaRPr lang="en-US" sz="2400">
              <a:latin typeface="Franklin Gothic Medium" panose="020B0603020102020204" pitchFamily="34" charset="0"/>
            </a:endParaRPr>
          </a:p>
          <a:p>
            <a:r>
              <a:rPr lang="en-US" sz="2400">
                <a:latin typeface="Franklin Gothic Medium" panose="020B0603020102020204" pitchFamily="34" charset="0"/>
              </a:rPr>
              <a:t>Sept 26th (Notre Dame) – Time: TBD </a:t>
            </a:r>
          </a:p>
          <a:p>
            <a:pPr lvl="1"/>
            <a:r>
              <a:rPr lang="en-US" sz="2000">
                <a:latin typeface="Franklin Gothic Medium" panose="020B0603020102020204" pitchFamily="34" charset="0"/>
              </a:rPr>
              <a:t>Alumni Clubs are hosting! </a:t>
            </a:r>
          </a:p>
          <a:p>
            <a:pPr lvl="1"/>
            <a:endParaRPr lang="en-US" sz="2000">
              <a:latin typeface="Franklin Gothic Medium" panose="020B0603020102020204" pitchFamily="34" charset="0"/>
            </a:endParaRPr>
          </a:p>
          <a:p>
            <a:r>
              <a:rPr lang="en-US" sz="2400">
                <a:latin typeface="Franklin Gothic Medium" panose="020B0603020102020204" pitchFamily="34" charset="0"/>
              </a:rPr>
              <a:t>Oct. 10th (Minnesota) – Time: TBD </a:t>
            </a:r>
          </a:p>
          <a:p>
            <a:endParaRPr lang="en-US" sz="2400">
              <a:latin typeface="Franklin Gothic Medium" panose="020B0603020102020204" pitchFamily="34" charset="0"/>
            </a:endParaRPr>
          </a:p>
          <a:p>
            <a:r>
              <a:rPr lang="en-US" sz="2400">
                <a:latin typeface="Franklin Gothic Medium" panose="020B0603020102020204" pitchFamily="34" charset="0"/>
              </a:rPr>
              <a:t>Nov. 21st (Wisconsin) – Time: TBD </a:t>
            </a:r>
          </a:p>
        </p:txBody>
      </p:sp>
      <p:pic>
        <p:nvPicPr>
          <p:cNvPr id="9" name="Picture 8">
            <a:extLst>
              <a:ext uri="{FF2B5EF4-FFF2-40B4-BE49-F238E27FC236}">
                <a16:creationId xmlns:a16="http://schemas.microsoft.com/office/drawing/2014/main" id="{02B7A790-C389-E04B-CFC0-8D4EB7D93BD1}"/>
              </a:ext>
            </a:extLst>
          </p:cNvPr>
          <p:cNvPicPr>
            <a:picLocks noChangeAspect="1"/>
          </p:cNvPicPr>
          <p:nvPr/>
        </p:nvPicPr>
        <p:blipFill>
          <a:blip r:embed="rId3"/>
          <a:stretch>
            <a:fillRect/>
          </a:stretch>
        </p:blipFill>
        <p:spPr>
          <a:xfrm>
            <a:off x="7465083" y="1182230"/>
            <a:ext cx="3607218" cy="4913769"/>
          </a:xfrm>
          <a:prstGeom prst="rect">
            <a:avLst/>
          </a:prstGeom>
        </p:spPr>
      </p:pic>
      <p:sp>
        <p:nvSpPr>
          <p:cNvPr id="11" name="TextBox 10">
            <a:extLst>
              <a:ext uri="{FF2B5EF4-FFF2-40B4-BE49-F238E27FC236}">
                <a16:creationId xmlns:a16="http://schemas.microsoft.com/office/drawing/2014/main" id="{204D8DA9-F027-E6F1-1A00-50567629B991}"/>
              </a:ext>
            </a:extLst>
          </p:cNvPr>
          <p:cNvSpPr txBox="1"/>
          <p:nvPr/>
        </p:nvSpPr>
        <p:spPr>
          <a:xfrm>
            <a:off x="661775" y="997564"/>
            <a:ext cx="6096000" cy="1384995"/>
          </a:xfrm>
          <a:prstGeom prst="rect">
            <a:avLst/>
          </a:prstGeom>
          <a:noFill/>
        </p:spPr>
        <p:txBody>
          <a:bodyPr wrap="square">
            <a:spAutoFit/>
          </a:bodyPr>
          <a:lstStyle/>
          <a:p>
            <a:r>
              <a:rPr lang="en-US" sz="2800" b="1" i="0">
                <a:solidFill>
                  <a:srgbClr val="0A0A0A"/>
                </a:solidFill>
                <a:effectLst/>
                <a:latin typeface="Franklin Gothic Medium" panose="020B0603020102020204" pitchFamily="34" charset="0"/>
              </a:rPr>
              <a:t>Join us for games, refreshments, and giveaways before heading over to Ross-Ade Stadium</a:t>
            </a:r>
            <a:endParaRPr lang="en-US" sz="2800" b="1">
              <a:latin typeface="Franklin Gothic Medium" panose="020B0603020102020204" pitchFamily="34" charset="0"/>
            </a:endParaRPr>
          </a:p>
        </p:txBody>
      </p:sp>
    </p:spTree>
    <p:extLst>
      <p:ext uri="{BB962C8B-B14F-4D97-AF65-F5344CB8AC3E}">
        <p14:creationId xmlns:p14="http://schemas.microsoft.com/office/powerpoint/2010/main" val="400549368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5C377-2626-D421-C09B-A7CB0CF72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6188A-AAB7-C4D6-4295-3E4ECF507653}"/>
              </a:ext>
            </a:extLst>
          </p:cNvPr>
          <p:cNvSpPr>
            <a:spLocks noGrp="1"/>
          </p:cNvSpPr>
          <p:nvPr>
            <p:ph type="ctrTitle"/>
          </p:nvPr>
        </p:nvSpPr>
        <p:spPr>
          <a:xfrm>
            <a:off x="1043553" y="318527"/>
            <a:ext cx="9234309" cy="512448"/>
          </a:xfrm>
        </p:spPr>
        <p:txBody>
          <a:bodyPr/>
          <a:lstStyle/>
          <a:p>
            <a:r>
              <a:rPr lang="en-US" sz="3600" b="1" kern="1200">
                <a:solidFill>
                  <a:srgbClr val="C9B991"/>
                </a:solidFill>
                <a:latin typeface="Franklin Gothic Medium" panose="020B0603020102020204" pitchFamily="34" charset="0"/>
                <a:cs typeface="+mj-cs"/>
              </a:rPr>
              <a:t>Join Us for the Volunteer Appreciation Tailgate </a:t>
            </a:r>
            <a:endParaRPr lang="en-US">
              <a:solidFill>
                <a:srgbClr val="FF0000"/>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FFCF7BE2-8C04-F282-5735-3841546C4623}"/>
              </a:ext>
            </a:extLst>
          </p:cNvPr>
          <p:cNvSpPr txBox="1"/>
          <p:nvPr/>
        </p:nvSpPr>
        <p:spPr>
          <a:xfrm>
            <a:off x="2604316" y="1297470"/>
            <a:ext cx="7673546" cy="646331"/>
          </a:xfrm>
          <a:prstGeom prst="rect">
            <a:avLst/>
          </a:prstGeom>
          <a:noFill/>
        </p:spPr>
        <p:txBody>
          <a:bodyPr wrap="square">
            <a:spAutoFit/>
          </a:bodyPr>
          <a:lstStyle/>
          <a:p>
            <a:r>
              <a:rPr lang="en-US" sz="3600" b="1" i="0">
                <a:solidFill>
                  <a:srgbClr val="DAAA00"/>
                </a:solidFill>
                <a:effectLst>
                  <a:outerShdw blurRad="38100" dist="38100" dir="2700000" algn="tl">
                    <a:srgbClr val="000000">
                      <a:alpha val="43137"/>
                    </a:srgbClr>
                  </a:outerShdw>
                </a:effectLst>
                <a:latin typeface="Franklin Gothic Medium" panose="020B0603020102020204" pitchFamily="34" charset="0"/>
              </a:rPr>
              <a:t>Save the date for </a:t>
            </a:r>
            <a:r>
              <a:rPr lang="en-US" sz="3600" b="1">
                <a:solidFill>
                  <a:srgbClr val="DAAA00"/>
                </a:solidFill>
                <a:effectLst>
                  <a:outerShdw blurRad="38100" dist="38100" dir="2700000" algn="tl">
                    <a:srgbClr val="000000">
                      <a:alpha val="43137"/>
                    </a:srgbClr>
                  </a:outerShdw>
                </a:effectLst>
                <a:latin typeface="Franklin Gothic Medium" panose="020B0603020102020204" pitchFamily="34" charset="0"/>
              </a:rPr>
              <a:t>Frida</a:t>
            </a:r>
            <a:r>
              <a:rPr lang="en-US" sz="3600" b="1" i="0">
                <a:solidFill>
                  <a:srgbClr val="DAAA00"/>
                </a:solidFill>
                <a:effectLst>
                  <a:outerShdw blurRad="38100" dist="38100" dir="2700000" algn="tl">
                    <a:srgbClr val="000000">
                      <a:alpha val="43137"/>
                    </a:srgbClr>
                  </a:outerShdw>
                </a:effectLst>
                <a:latin typeface="Franklin Gothic Medium" panose="020B0603020102020204" pitchFamily="34" charset="0"/>
              </a:rPr>
              <a:t>y, October 16, </a:t>
            </a:r>
            <a:endParaRPr lang="en-US" sz="3600" b="1">
              <a:solidFill>
                <a:srgbClr val="DAAA00"/>
              </a:solidFill>
              <a:effectLst>
                <a:outerShdw blurRad="38100" dist="38100" dir="2700000" algn="tl">
                  <a:srgbClr val="000000">
                    <a:alpha val="43137"/>
                  </a:srgbClr>
                </a:outerShdw>
              </a:effectLst>
              <a:latin typeface="Franklin Gothic Medium" panose="020B0603020102020204" pitchFamily="34" charset="0"/>
            </a:endParaRPr>
          </a:p>
        </p:txBody>
      </p:sp>
      <p:sp>
        <p:nvSpPr>
          <p:cNvPr id="4" name="TextBox 3">
            <a:extLst>
              <a:ext uri="{FF2B5EF4-FFF2-40B4-BE49-F238E27FC236}">
                <a16:creationId xmlns:a16="http://schemas.microsoft.com/office/drawing/2014/main" id="{F5CD2BFD-668E-CD66-193C-B186462B1B7B}"/>
              </a:ext>
            </a:extLst>
          </p:cNvPr>
          <p:cNvSpPr txBox="1"/>
          <p:nvPr/>
        </p:nvSpPr>
        <p:spPr>
          <a:xfrm>
            <a:off x="1043553" y="2559708"/>
            <a:ext cx="6096000" cy="2677656"/>
          </a:xfrm>
          <a:prstGeom prst="rect">
            <a:avLst/>
          </a:prstGeom>
          <a:noFill/>
        </p:spPr>
        <p:txBody>
          <a:bodyPr wrap="square">
            <a:spAutoFit/>
          </a:bodyPr>
          <a:lstStyle/>
          <a:p>
            <a:r>
              <a:rPr lang="en-US" sz="2400" b="1">
                <a:solidFill>
                  <a:srgbClr val="0A0A0A"/>
                </a:solidFill>
                <a:latin typeface="Franklin Gothic Medium" panose="020B0603020102020204" pitchFamily="34" charset="0"/>
              </a:rPr>
              <a:t>ALUMNI APPRECIATION TAILGATE</a:t>
            </a:r>
          </a:p>
          <a:p>
            <a:endParaRPr lang="en-US" sz="2400" b="1" i="0">
              <a:solidFill>
                <a:srgbClr val="0A0A0A"/>
              </a:solidFill>
              <a:effectLst/>
              <a:latin typeface="Franklin Gothic Medium" panose="020B0603020102020204" pitchFamily="34" charset="0"/>
            </a:endParaRPr>
          </a:p>
          <a:p>
            <a:r>
              <a:rPr lang="en-US" sz="2400" b="1" i="0">
                <a:solidFill>
                  <a:srgbClr val="0A0A0A"/>
                </a:solidFill>
                <a:effectLst/>
                <a:latin typeface="Franklin Gothic Medium" panose="020B0603020102020204" pitchFamily="34" charset="0"/>
              </a:rPr>
              <a:t>2026</a:t>
            </a:r>
            <a:r>
              <a:rPr lang="en-US" sz="2400" b="1">
                <a:solidFill>
                  <a:srgbClr val="0A0A0A"/>
                </a:solidFill>
                <a:latin typeface="Franklin Gothic Medium" panose="020B0603020102020204" pitchFamily="34" charset="0"/>
              </a:rPr>
              <a:t> Dauch Alumni Center</a:t>
            </a:r>
          </a:p>
          <a:p>
            <a:endParaRPr lang="en-US" sz="2400" b="1">
              <a:solidFill>
                <a:srgbClr val="0A0A0A"/>
              </a:solidFill>
              <a:latin typeface="Franklin Gothic Medium" panose="020B0603020102020204" pitchFamily="34" charset="0"/>
            </a:endParaRPr>
          </a:p>
          <a:p>
            <a:r>
              <a:rPr lang="en-US" sz="2400" b="1">
                <a:solidFill>
                  <a:srgbClr val="0A0A0A"/>
                </a:solidFill>
                <a:latin typeface="Franklin Gothic Medium" panose="020B0603020102020204" pitchFamily="34" charset="0"/>
              </a:rPr>
              <a:t>Friday night game – 2 hours before game</a:t>
            </a:r>
          </a:p>
          <a:p>
            <a:endParaRPr lang="en-US" sz="2400" b="1">
              <a:solidFill>
                <a:srgbClr val="0A0A0A"/>
              </a:solidFill>
              <a:latin typeface="Franklin Gothic Medium" panose="020B0603020102020204" pitchFamily="34" charset="0"/>
            </a:endParaRPr>
          </a:p>
          <a:p>
            <a:r>
              <a:rPr lang="en-US" sz="2400" b="1">
                <a:solidFill>
                  <a:srgbClr val="0A0A0A"/>
                </a:solidFill>
                <a:latin typeface="Franklin Gothic Medium" panose="020B0603020102020204" pitchFamily="34" charset="0"/>
              </a:rPr>
              <a:t>More info to come! </a:t>
            </a:r>
          </a:p>
        </p:txBody>
      </p:sp>
      <p:pic>
        <p:nvPicPr>
          <p:cNvPr id="8" name="Picture 7">
            <a:extLst>
              <a:ext uri="{FF2B5EF4-FFF2-40B4-BE49-F238E27FC236}">
                <a16:creationId xmlns:a16="http://schemas.microsoft.com/office/drawing/2014/main" id="{401D1583-DBAE-CE2D-1DEF-230D1D4DDD93}"/>
              </a:ext>
            </a:extLst>
          </p:cNvPr>
          <p:cNvPicPr>
            <a:picLocks noChangeAspect="1"/>
          </p:cNvPicPr>
          <p:nvPr/>
        </p:nvPicPr>
        <p:blipFill>
          <a:blip r:embed="rId3"/>
          <a:stretch>
            <a:fillRect/>
          </a:stretch>
        </p:blipFill>
        <p:spPr>
          <a:xfrm>
            <a:off x="7466949" y="2559708"/>
            <a:ext cx="3593588" cy="2677656"/>
          </a:xfrm>
          <a:prstGeom prst="rect">
            <a:avLst/>
          </a:prstGeom>
        </p:spPr>
      </p:pic>
    </p:spTree>
    <p:extLst>
      <p:ext uri="{BB962C8B-B14F-4D97-AF65-F5344CB8AC3E}">
        <p14:creationId xmlns:p14="http://schemas.microsoft.com/office/powerpoint/2010/main" val="4975560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_PFLTemplate_Gold_Theme_Wide_Screen_2" id="{D5E235E7-3F6B-4949-9012-0FBD8517B327}" vid="{D11C999C-97F8-F148-8B0C-0F7EED9205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2A0BAF653A6458670ADA7D0EFF580" ma:contentTypeVersion="18" ma:contentTypeDescription="Create a new document." ma:contentTypeScope="" ma:versionID="93806a143398a6ba00c5e0d6e4fc5ba8">
  <xsd:schema xmlns:xsd="http://www.w3.org/2001/XMLSchema" xmlns:xs="http://www.w3.org/2001/XMLSchema" xmlns:p="http://schemas.microsoft.com/office/2006/metadata/properties" xmlns:ns2="9ee23173-6c34-4c26-8384-77e79a881b0b" xmlns:ns3="05e73b2c-bcaa-4cef-b08a-343e37c86aee" targetNamespace="http://schemas.microsoft.com/office/2006/metadata/properties" ma:root="true" ma:fieldsID="eddb8f89f668abbb3fabe1d09deb910b" ns2:_="" ns3:_="">
    <xsd:import namespace="9ee23173-6c34-4c26-8384-77e79a881b0b"/>
    <xsd:import namespace="05e73b2c-bcaa-4cef-b08a-343e37c86ae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23173-6c34-4c26-8384-77e79a881b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854a4b8-6fea-4d1a-924e-9dd2b58c39a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e73b2c-bcaa-4cef-b08a-343e37c86ae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687b51d-4713-4c82-bdb9-21381baabedf}" ma:internalName="TaxCatchAll" ma:showField="CatchAllData" ma:web="05e73b2c-bcaa-4cef-b08a-343e37c86a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5e73b2c-bcaa-4cef-b08a-343e37c86aee" xsi:nil="true"/>
    <lcf76f155ced4ddcb4097134ff3c332f xmlns="9ee23173-6c34-4c26-8384-77e79a881b0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8CD293-E21D-4F65-B75F-1E18CD7CFE88}">
  <ds:schemaRefs>
    <ds:schemaRef ds:uri="05e73b2c-bcaa-4cef-b08a-343e37c86aee"/>
    <ds:schemaRef ds:uri="9ee23173-6c34-4c26-8384-77e79a881b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8B3AD5B-53A0-4F65-8785-4A5F521C1B45}">
  <ds:schemaRefs>
    <ds:schemaRef ds:uri="http://schemas.microsoft.com/office/2006/metadata/properties"/>
    <ds:schemaRef ds:uri="http://schemas.microsoft.com/office/2006/documentManagement/types"/>
    <ds:schemaRef ds:uri="http://purl.org/dc/elements/1.1/"/>
    <ds:schemaRef ds:uri="9ee23173-6c34-4c26-8384-77e79a881b0b"/>
    <ds:schemaRef ds:uri="http://schemas.openxmlformats.org/package/2006/metadata/core-properties"/>
    <ds:schemaRef ds:uri="http://schemas.microsoft.com/office/infopath/2007/PartnerControls"/>
    <ds:schemaRef ds:uri="05e73b2c-bcaa-4cef-b08a-343e37c86ae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B954AA16-3579-4510-8621-E80E681EDE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20_PFLTemplate_Gold_Theme_Wide_Ratio</Template>
  <TotalTime>0</TotalTime>
  <Words>1251</Words>
  <Application>Microsoft Office PowerPoint</Application>
  <PresentationFormat>Widescreen</PresentationFormat>
  <Paragraphs>217</Paragraphs>
  <Slides>25</Slides>
  <Notes>15</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25</vt:i4>
      </vt:variant>
    </vt:vector>
  </HeadingPairs>
  <TitlesOfParts>
    <vt:vector size="41" baseType="lpstr">
      <vt:lpstr>Acumin Pro Medium</vt:lpstr>
      <vt:lpstr>Franklin Gothic Medium</vt:lpstr>
      <vt:lpstr>Acumin Pro SemiCondensed</vt:lpstr>
      <vt:lpstr>United Sans Cd Md</vt:lpstr>
      <vt:lpstr>Wingdings</vt:lpstr>
      <vt:lpstr>Symbol</vt:lpstr>
      <vt:lpstr>Acumin Pro</vt:lpstr>
      <vt:lpstr>Calibri</vt:lpstr>
      <vt:lpstr>United Sans Reg Medium</vt:lpstr>
      <vt:lpstr>Franklin Gothic Heavy</vt:lpstr>
      <vt:lpstr>Acumin Pro ExtraCondensed</vt:lpstr>
      <vt:lpstr>Aptos</vt:lpstr>
      <vt:lpstr>Courier New</vt:lpstr>
      <vt:lpstr>Arial</vt:lpstr>
      <vt:lpstr>United Sans Cond Medium</vt:lpstr>
      <vt:lpstr>Purdue1</vt:lpstr>
      <vt:lpstr>Welcome to Advancing Club Engagement and Strategy (ACES)</vt:lpstr>
      <vt:lpstr>Good Afternoon</vt:lpstr>
      <vt:lpstr>August 5 Agenda </vt:lpstr>
      <vt:lpstr> </vt:lpstr>
      <vt:lpstr>Getting to Know Your Fellow Club Leaders</vt:lpstr>
      <vt:lpstr>Game Watches</vt:lpstr>
      <vt:lpstr>Big Ten Blood Drive– August 27 to Dec. 5th</vt:lpstr>
      <vt:lpstr>Dauch Football Saturdays are Back! </vt:lpstr>
      <vt:lpstr>Join Us for the Volunteer Appreciation Tailgate </vt:lpstr>
      <vt:lpstr>Lifelong Learning Reminders </vt:lpstr>
      <vt:lpstr>Homecoming information </vt:lpstr>
      <vt:lpstr>Upcoming Purdue for Life Foundation Events</vt:lpstr>
      <vt:lpstr>Join our Club Leaders Facebook Group</vt:lpstr>
      <vt:lpstr>Follow Us on Instagram </vt:lpstr>
      <vt:lpstr>Follow Us on Instagram </vt:lpstr>
      <vt:lpstr>Follow Us on LinkedIn</vt:lpstr>
      <vt:lpstr>Sign Up to be a BoilerMentor </vt:lpstr>
      <vt:lpstr>Opportunities for Clubs to Support Students </vt:lpstr>
      <vt:lpstr>Join Us at the Travel Tailgate</vt:lpstr>
      <vt:lpstr>Purdue Travel Upcoming Opportunities </vt:lpstr>
      <vt:lpstr>Purdue Travel Upcoming Opportunities </vt:lpstr>
      <vt:lpstr>Purdue Travel Upcoming Opportunities </vt:lpstr>
      <vt:lpstr>Purdue Travel Upcoming Opportunities </vt:lpstr>
      <vt:lpstr>Interest in connecting with Fellow Leaders </vt:lpstr>
      <vt:lpstr>Thank you for joining us!  </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Alumni Clubs Forum</dc:title>
  <dc:creator>Cox, James M.</dc:creator>
  <cp:lastModifiedBy>Lutz, Ilenia H.</cp:lastModifiedBy>
  <cp:revision>2</cp:revision>
  <dcterms:created xsi:type="dcterms:W3CDTF">2023-07-19T02:26:01Z</dcterms:created>
  <dcterms:modified xsi:type="dcterms:W3CDTF">2026-08-11T16:58:39Z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0x0101002942A0BAF653A6458670ADA7D0EFF580</vt:lpwstr>
  </property>
  <property fmtid="{D5CDD505-2E9C-101B-9397-08002B2CF9AE}" pid="3" name="MediaServiceImageTags">
    <vt:lpwstr/>
  </property>
</Properties>
</file>